
<file path=[Content_Types].xml><?xml version="1.0" encoding="utf-8"?>
<Types xmlns="http://schemas.openxmlformats.org/package/2006/content-types">
  <Default Extension="avif" ContentType="image/avif"/>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2" r:id="rId1"/>
  </p:sldMasterIdLst>
  <p:notesMasterIdLst>
    <p:notesMasterId r:id="rId42"/>
  </p:notesMasterIdLst>
  <p:handoutMasterIdLst>
    <p:handoutMasterId r:id="rId43"/>
  </p:handoutMasterIdLst>
  <p:sldIdLst>
    <p:sldId id="6557" r:id="rId2"/>
    <p:sldId id="5070" r:id="rId3"/>
    <p:sldId id="4622" r:id="rId4"/>
    <p:sldId id="6556" r:id="rId5"/>
    <p:sldId id="5147" r:id="rId6"/>
    <p:sldId id="6580" r:id="rId7"/>
    <p:sldId id="6579" r:id="rId8"/>
    <p:sldId id="6610" r:id="rId9"/>
    <p:sldId id="6581" r:id="rId10"/>
    <p:sldId id="6611" r:id="rId11"/>
    <p:sldId id="5054" r:id="rId12"/>
    <p:sldId id="5265" r:id="rId13"/>
    <p:sldId id="6525" r:id="rId14"/>
    <p:sldId id="5264" r:id="rId15"/>
    <p:sldId id="6535" r:id="rId16"/>
    <p:sldId id="6533" r:id="rId17"/>
    <p:sldId id="6534" r:id="rId18"/>
    <p:sldId id="5025" r:id="rId19"/>
    <p:sldId id="5229" r:id="rId20"/>
    <p:sldId id="5230" r:id="rId21"/>
    <p:sldId id="5014" r:id="rId22"/>
    <p:sldId id="5144" r:id="rId23"/>
    <p:sldId id="4736" r:id="rId24"/>
    <p:sldId id="5219" r:id="rId25"/>
    <p:sldId id="5226" r:id="rId26"/>
    <p:sldId id="5206" r:id="rId27"/>
    <p:sldId id="5210" r:id="rId28"/>
    <p:sldId id="5212" r:id="rId29"/>
    <p:sldId id="6609" r:id="rId30"/>
    <p:sldId id="6583" r:id="rId31"/>
    <p:sldId id="2274" r:id="rId32"/>
    <p:sldId id="6607" r:id="rId33"/>
    <p:sldId id="6612" r:id="rId34"/>
    <p:sldId id="6608" r:id="rId35"/>
    <p:sldId id="6529" r:id="rId36"/>
    <p:sldId id="3738" r:id="rId37"/>
    <p:sldId id="3793" r:id="rId38"/>
    <p:sldId id="5266" r:id="rId39"/>
    <p:sldId id="5267" r:id="rId40"/>
    <p:sldId id="5040" r:id="rId41"/>
  </p:sldIdLst>
  <p:sldSz cx="9144000" cy="6858000" type="screen4x3"/>
  <p:notesSz cx="7099300" cy="10234613"/>
  <p:defaultTextStyle>
    <a:defPPr>
      <a:defRPr lang="ja-JP"/>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吉田太郎" initials="吉田" lastIdx="1" clrIdx="0">
    <p:extLst>
      <p:ext uri="{19B8F6BF-5375-455C-9EA6-DF929625EA0E}">
        <p15:presenceInfo xmlns:p15="http://schemas.microsoft.com/office/powerpoint/2012/main" userId="吉田太郎"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0E5"/>
    <a:srgbClr val="FFCC99"/>
    <a:srgbClr val="FFFFFF"/>
    <a:srgbClr val="FF3300"/>
    <a:srgbClr val="0066FF"/>
    <a:srgbClr val="663300"/>
    <a:srgbClr val="FF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0A1B5D5-9B99-4C35-A422-299274C87663}" styleName="中間スタイル 1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テーマ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6" autoAdjust="0"/>
    <p:restoredTop sz="94660"/>
  </p:normalViewPr>
  <p:slideViewPr>
    <p:cSldViewPr>
      <p:cViewPr varScale="1">
        <p:scale>
          <a:sx n="70" d="100"/>
          <a:sy n="70" d="100"/>
        </p:scale>
        <p:origin x="662" y="43"/>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CBBC6-6640-472E-AF4F-404768A98E5D}" type="doc">
      <dgm:prSet loTypeId="urn:microsoft.com/office/officeart/2005/8/layout/matrix1" loCatId="matrix" qsTypeId="urn:microsoft.com/office/officeart/2005/8/quickstyle/simple1" qsCatId="simple" csTypeId="urn:microsoft.com/office/officeart/2005/8/colors/colorful2" csCatId="colorful" phldr="1"/>
      <dgm:spPr/>
      <dgm:t>
        <a:bodyPr/>
        <a:lstStyle/>
        <a:p>
          <a:endParaRPr kumimoji="1" lang="ja-JP" altLang="en-US"/>
        </a:p>
      </dgm:t>
    </dgm:pt>
    <dgm:pt modelId="{2DA42CFC-1238-4330-9585-251EEBF9F9CB}">
      <dgm:prSet phldrT="[テキスト]" custT="1"/>
      <dgm:spPr/>
      <dgm:t>
        <a:bodyPr/>
        <a:lstStyle/>
        <a:p>
          <a:r>
            <a:rPr kumimoji="1" lang="ja-JP" altLang="en-US" sz="1800" dirty="0">
              <a:solidFill>
                <a:schemeClr val="bg1">
                  <a:lumMod val="50000"/>
                </a:schemeClr>
              </a:solidFill>
              <a:latin typeface="+mj-ea"/>
              <a:ea typeface="+mj-ea"/>
            </a:rPr>
            <a:t>生物的窒素固定</a:t>
          </a:r>
        </a:p>
      </dgm:t>
    </dgm:pt>
    <dgm:pt modelId="{BC059B6E-1D65-4B88-B849-5F7E0F782C79}" type="parTrans" cxnId="{C2A2D6FA-B3B3-4B7E-922D-F4D5099751EF}">
      <dgm:prSet/>
      <dgm:spPr/>
      <dgm:t>
        <a:bodyPr/>
        <a:lstStyle/>
        <a:p>
          <a:endParaRPr kumimoji="1" lang="ja-JP" altLang="en-US"/>
        </a:p>
      </dgm:t>
    </dgm:pt>
    <dgm:pt modelId="{65BD27E3-B703-477D-972C-A08D452A81CA}" type="sibTrans" cxnId="{C2A2D6FA-B3B3-4B7E-922D-F4D5099751EF}">
      <dgm:prSet/>
      <dgm:spPr/>
      <dgm:t>
        <a:bodyPr/>
        <a:lstStyle/>
        <a:p>
          <a:endParaRPr kumimoji="1" lang="ja-JP" altLang="en-US"/>
        </a:p>
      </dgm:t>
    </dgm:pt>
    <dgm:pt modelId="{02C98835-0E80-4F88-8F76-2B7B279B46CF}">
      <dgm:prSet phldrT="[テキスト]" custT="1"/>
      <dgm:spPr/>
      <dgm:t>
        <a:bodyPr/>
        <a:lstStyle/>
        <a:p>
          <a:r>
            <a:rPr kumimoji="1" lang="ja-JP" altLang="en-US" sz="2800" dirty="0">
              <a:latin typeface="HGP創英角ｺﾞｼｯｸUB" panose="020B0900000000000000" pitchFamily="50" charset="-128"/>
              <a:ea typeface="HGP創英角ｺﾞｼｯｸUB" panose="020B0900000000000000" pitchFamily="50" charset="-128"/>
            </a:rPr>
            <a:t>嫌気性</a:t>
          </a:r>
        </a:p>
      </dgm:t>
    </dgm:pt>
    <dgm:pt modelId="{A0C2C12C-C822-4435-B9F3-58F66C63182C}" type="parTrans" cxnId="{B025A2BF-297F-401F-9C56-375A94389644}">
      <dgm:prSet/>
      <dgm:spPr/>
      <dgm:t>
        <a:bodyPr/>
        <a:lstStyle/>
        <a:p>
          <a:endParaRPr kumimoji="1" lang="ja-JP" altLang="en-US"/>
        </a:p>
      </dgm:t>
    </dgm:pt>
    <dgm:pt modelId="{88C0D3E4-50CF-4553-B098-525F27DD16BE}" type="sibTrans" cxnId="{B025A2BF-297F-401F-9C56-375A94389644}">
      <dgm:prSet/>
      <dgm:spPr/>
      <dgm:t>
        <a:bodyPr/>
        <a:lstStyle/>
        <a:p>
          <a:endParaRPr kumimoji="1" lang="ja-JP" altLang="en-US"/>
        </a:p>
      </dgm:t>
    </dgm:pt>
    <dgm:pt modelId="{53EF975A-272F-4E2D-B370-6390B9E2D3F3}">
      <dgm:prSet phldrT="[テキスト]" custT="1"/>
      <dgm:spPr/>
      <dgm:t>
        <a:bodyPr/>
        <a:lstStyle/>
        <a:p>
          <a:r>
            <a:rPr kumimoji="1" lang="ja-JP" altLang="en-US" sz="2400" dirty="0">
              <a:solidFill>
                <a:schemeClr val="accent2">
                  <a:lumMod val="50000"/>
                </a:schemeClr>
              </a:solidFill>
              <a:latin typeface="HGP創英角ｺﾞｼｯｸUB" panose="020B0900000000000000" pitchFamily="50" charset="-128"/>
              <a:ea typeface="HGP創英角ｺﾞｼｯｸUB" panose="020B0900000000000000" pitchFamily="50" charset="-128"/>
            </a:rPr>
            <a:t>リン酸</a:t>
          </a:r>
        </a:p>
      </dgm:t>
    </dgm:pt>
    <dgm:pt modelId="{4D5573B6-4F31-4BDA-AA11-87F40D751AC0}" type="parTrans" cxnId="{1B3BFACF-631C-4720-B435-9955EF94C99E}">
      <dgm:prSet/>
      <dgm:spPr/>
      <dgm:t>
        <a:bodyPr/>
        <a:lstStyle/>
        <a:p>
          <a:endParaRPr kumimoji="1" lang="ja-JP" altLang="en-US"/>
        </a:p>
      </dgm:t>
    </dgm:pt>
    <dgm:pt modelId="{69F16743-1CE5-4661-8FC9-7E54A2C36715}" type="sibTrans" cxnId="{1B3BFACF-631C-4720-B435-9955EF94C99E}">
      <dgm:prSet/>
      <dgm:spPr/>
      <dgm:t>
        <a:bodyPr/>
        <a:lstStyle/>
        <a:p>
          <a:endParaRPr kumimoji="1" lang="ja-JP" altLang="en-US"/>
        </a:p>
      </dgm:t>
    </dgm:pt>
    <dgm:pt modelId="{9608AB01-1B8E-4971-BB8E-2B5CF460A826}">
      <dgm:prSet phldrT="[テキスト]" custT="1"/>
      <dgm:spPr/>
      <dgm:t>
        <a:bodyPr/>
        <a:lstStyle/>
        <a:p>
          <a:r>
            <a:rPr kumimoji="1" lang="ja-JP" altLang="en-US" sz="2000" dirty="0">
              <a:solidFill>
                <a:schemeClr val="accent2">
                  <a:lumMod val="50000"/>
                </a:schemeClr>
              </a:solidFill>
              <a:latin typeface="HGP創英角ｺﾞｼｯｸUB" panose="020B0900000000000000" pitchFamily="50" charset="-128"/>
              <a:ea typeface="HGP創英角ｺﾞｼｯｸUB" panose="020B0900000000000000" pitchFamily="50" charset="-128"/>
            </a:rPr>
            <a:t>周辺に無機窒素なし</a:t>
          </a:r>
        </a:p>
      </dgm:t>
    </dgm:pt>
    <dgm:pt modelId="{0FC391D4-B064-418E-8894-2DAA711887DA}" type="parTrans" cxnId="{E0415618-9916-49A9-AA3F-ACBA55F711CB}">
      <dgm:prSet/>
      <dgm:spPr/>
      <dgm:t>
        <a:bodyPr/>
        <a:lstStyle/>
        <a:p>
          <a:endParaRPr kumimoji="1" lang="ja-JP" altLang="en-US"/>
        </a:p>
      </dgm:t>
    </dgm:pt>
    <dgm:pt modelId="{3A79C742-4796-40AA-A5A0-3E455E695319}" type="sibTrans" cxnId="{E0415618-9916-49A9-AA3F-ACBA55F711CB}">
      <dgm:prSet/>
      <dgm:spPr/>
      <dgm:t>
        <a:bodyPr/>
        <a:lstStyle/>
        <a:p>
          <a:endParaRPr kumimoji="1" lang="ja-JP" altLang="en-US"/>
        </a:p>
      </dgm:t>
    </dgm:pt>
    <dgm:pt modelId="{8FFE179B-A704-4D0A-8CE4-9E18D72EE87F}">
      <dgm:prSet phldrT="[テキスト]" custT="1"/>
      <dgm:spPr/>
      <dgm:t>
        <a:bodyPr/>
        <a:lstStyle/>
        <a:p>
          <a:r>
            <a:rPr kumimoji="1" lang="ja-JP" altLang="en-US" sz="2000" dirty="0">
              <a:solidFill>
                <a:schemeClr val="bg1">
                  <a:lumMod val="50000"/>
                </a:schemeClr>
              </a:solidFill>
              <a:latin typeface="HGP創英角ｺﾞｼｯｸUB" panose="020B0900000000000000" pitchFamily="50" charset="-128"/>
              <a:ea typeface="HGP創英角ｺﾞｼｯｸUB" panose="020B0900000000000000" pitchFamily="50" charset="-128"/>
            </a:rPr>
            <a:t>エネルギー源</a:t>
          </a:r>
          <a:endParaRPr kumimoji="1" lang="en-US" altLang="ja-JP" sz="2000"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a:p>
          <a:r>
            <a:rPr kumimoji="1" lang="ja-JP" altLang="en-US" sz="2000" dirty="0">
              <a:solidFill>
                <a:schemeClr val="bg1">
                  <a:lumMod val="50000"/>
                </a:schemeClr>
              </a:solidFill>
              <a:latin typeface="HGP創英角ｺﾞｼｯｸUB" panose="020B0900000000000000" pitchFamily="50" charset="-128"/>
              <a:ea typeface="HGP創英角ｺﾞｼｯｸUB" panose="020B0900000000000000" pitchFamily="50" charset="-128"/>
            </a:rPr>
            <a:t>炭素がある</a:t>
          </a:r>
        </a:p>
      </dgm:t>
    </dgm:pt>
    <dgm:pt modelId="{4A7C44F2-1EFB-4970-ADBD-DBE7481423F8}" type="parTrans" cxnId="{F57CDC6D-97BB-41FF-BDDB-9E7DAC615925}">
      <dgm:prSet/>
      <dgm:spPr/>
      <dgm:t>
        <a:bodyPr/>
        <a:lstStyle/>
        <a:p>
          <a:endParaRPr kumimoji="1" lang="ja-JP" altLang="en-US"/>
        </a:p>
      </dgm:t>
    </dgm:pt>
    <dgm:pt modelId="{527A2D0D-F41F-4F62-AAC0-2E1DE2045A06}" type="sibTrans" cxnId="{F57CDC6D-97BB-41FF-BDDB-9E7DAC615925}">
      <dgm:prSet/>
      <dgm:spPr/>
      <dgm:t>
        <a:bodyPr/>
        <a:lstStyle/>
        <a:p>
          <a:endParaRPr kumimoji="1" lang="ja-JP" altLang="en-US"/>
        </a:p>
      </dgm:t>
    </dgm:pt>
    <dgm:pt modelId="{F02329F9-3142-4DA8-839A-CAEC9B58CEF1}" type="pres">
      <dgm:prSet presAssocID="{5CCCBBC6-6640-472E-AF4F-404768A98E5D}" presName="diagram" presStyleCnt="0">
        <dgm:presLayoutVars>
          <dgm:chMax val="1"/>
          <dgm:dir/>
          <dgm:animLvl val="ctr"/>
          <dgm:resizeHandles val="exact"/>
        </dgm:presLayoutVars>
      </dgm:prSet>
      <dgm:spPr/>
    </dgm:pt>
    <dgm:pt modelId="{EEFD9C48-CF62-4FF8-AF7F-9B7455B1A250}" type="pres">
      <dgm:prSet presAssocID="{5CCCBBC6-6640-472E-AF4F-404768A98E5D}" presName="matrix" presStyleCnt="0"/>
      <dgm:spPr/>
    </dgm:pt>
    <dgm:pt modelId="{2B5511F7-82BF-483A-8A4A-261B73E4B2AC}" type="pres">
      <dgm:prSet presAssocID="{5CCCBBC6-6640-472E-AF4F-404768A98E5D}" presName="tile1" presStyleLbl="node1" presStyleIdx="0" presStyleCnt="4"/>
      <dgm:spPr/>
    </dgm:pt>
    <dgm:pt modelId="{946C41AE-9839-4D5D-BDD8-3A821D514149}" type="pres">
      <dgm:prSet presAssocID="{5CCCBBC6-6640-472E-AF4F-404768A98E5D}" presName="tile1text" presStyleLbl="node1" presStyleIdx="0" presStyleCnt="4">
        <dgm:presLayoutVars>
          <dgm:chMax val="0"/>
          <dgm:chPref val="0"/>
          <dgm:bulletEnabled val="1"/>
        </dgm:presLayoutVars>
      </dgm:prSet>
      <dgm:spPr/>
    </dgm:pt>
    <dgm:pt modelId="{84E67560-962C-4565-93BE-052FA737ED84}" type="pres">
      <dgm:prSet presAssocID="{5CCCBBC6-6640-472E-AF4F-404768A98E5D}" presName="tile2" presStyleLbl="node1" presStyleIdx="1" presStyleCnt="4"/>
      <dgm:spPr/>
    </dgm:pt>
    <dgm:pt modelId="{69B3E9AB-D892-4C1E-9828-91A6FB667D5E}" type="pres">
      <dgm:prSet presAssocID="{5CCCBBC6-6640-472E-AF4F-404768A98E5D}" presName="tile2text" presStyleLbl="node1" presStyleIdx="1" presStyleCnt="4">
        <dgm:presLayoutVars>
          <dgm:chMax val="0"/>
          <dgm:chPref val="0"/>
          <dgm:bulletEnabled val="1"/>
        </dgm:presLayoutVars>
      </dgm:prSet>
      <dgm:spPr/>
    </dgm:pt>
    <dgm:pt modelId="{63BCD650-AFC5-4A2E-B141-D888DADD5684}" type="pres">
      <dgm:prSet presAssocID="{5CCCBBC6-6640-472E-AF4F-404768A98E5D}" presName="tile3" presStyleLbl="node1" presStyleIdx="2" presStyleCnt="4"/>
      <dgm:spPr/>
    </dgm:pt>
    <dgm:pt modelId="{E997CFF8-41E3-4A9D-AEF2-DB28B26BCA18}" type="pres">
      <dgm:prSet presAssocID="{5CCCBBC6-6640-472E-AF4F-404768A98E5D}" presName="tile3text" presStyleLbl="node1" presStyleIdx="2" presStyleCnt="4">
        <dgm:presLayoutVars>
          <dgm:chMax val="0"/>
          <dgm:chPref val="0"/>
          <dgm:bulletEnabled val="1"/>
        </dgm:presLayoutVars>
      </dgm:prSet>
      <dgm:spPr/>
    </dgm:pt>
    <dgm:pt modelId="{FCE53528-4D4D-40F4-8B5D-738BAA97757D}" type="pres">
      <dgm:prSet presAssocID="{5CCCBBC6-6640-472E-AF4F-404768A98E5D}" presName="tile4" presStyleLbl="node1" presStyleIdx="3" presStyleCnt="4" custLinFactNeighborX="13267" custLinFactNeighborY="13176"/>
      <dgm:spPr/>
    </dgm:pt>
    <dgm:pt modelId="{10C86D05-0DB4-41D1-8EF2-232B1DEE2CA6}" type="pres">
      <dgm:prSet presAssocID="{5CCCBBC6-6640-472E-AF4F-404768A98E5D}" presName="tile4text" presStyleLbl="node1" presStyleIdx="3" presStyleCnt="4">
        <dgm:presLayoutVars>
          <dgm:chMax val="0"/>
          <dgm:chPref val="0"/>
          <dgm:bulletEnabled val="1"/>
        </dgm:presLayoutVars>
      </dgm:prSet>
      <dgm:spPr/>
    </dgm:pt>
    <dgm:pt modelId="{CF2FB1E8-D6A7-48CD-B86D-A94936885DD7}" type="pres">
      <dgm:prSet presAssocID="{5CCCBBC6-6640-472E-AF4F-404768A98E5D}" presName="centerTile" presStyleLbl="fgShp" presStyleIdx="0" presStyleCnt="1" custScaleX="128497" custScaleY="102993">
        <dgm:presLayoutVars>
          <dgm:chMax val="0"/>
          <dgm:chPref val="0"/>
        </dgm:presLayoutVars>
      </dgm:prSet>
      <dgm:spPr/>
    </dgm:pt>
  </dgm:ptLst>
  <dgm:cxnLst>
    <dgm:cxn modelId="{1D52A20B-6CC6-2148-8FBA-259DD04F9FAD}" type="presOf" srcId="{8FFE179B-A704-4D0A-8CE4-9E18D72EE87F}" destId="{FCE53528-4D4D-40F4-8B5D-738BAA97757D}" srcOrd="0" destOrd="0" presId="urn:microsoft.com/office/officeart/2005/8/layout/matrix1"/>
    <dgm:cxn modelId="{DCD1E312-506A-E546-B8B4-A8603AC9851B}" type="presOf" srcId="{02C98835-0E80-4F88-8F76-2B7B279B46CF}" destId="{946C41AE-9839-4D5D-BDD8-3A821D514149}" srcOrd="1" destOrd="0" presId="urn:microsoft.com/office/officeart/2005/8/layout/matrix1"/>
    <dgm:cxn modelId="{E0415618-9916-49A9-AA3F-ACBA55F711CB}" srcId="{2DA42CFC-1238-4330-9585-251EEBF9F9CB}" destId="{9608AB01-1B8E-4971-BB8E-2B5CF460A826}" srcOrd="2" destOrd="0" parTransId="{0FC391D4-B064-418E-8894-2DAA711887DA}" sibTransId="{3A79C742-4796-40AA-A5A0-3E455E695319}"/>
    <dgm:cxn modelId="{F97FAA21-F5CD-4B46-9605-F3D128310AF3}" type="presOf" srcId="{5CCCBBC6-6640-472E-AF4F-404768A98E5D}" destId="{F02329F9-3142-4DA8-839A-CAEC9B58CEF1}" srcOrd="0" destOrd="0" presId="urn:microsoft.com/office/officeart/2005/8/layout/matrix1"/>
    <dgm:cxn modelId="{F57CDC6D-97BB-41FF-BDDB-9E7DAC615925}" srcId="{2DA42CFC-1238-4330-9585-251EEBF9F9CB}" destId="{8FFE179B-A704-4D0A-8CE4-9E18D72EE87F}" srcOrd="3" destOrd="0" parTransId="{4A7C44F2-1EFB-4970-ADBD-DBE7481423F8}" sibTransId="{527A2D0D-F41F-4F62-AAC0-2E1DE2045A06}"/>
    <dgm:cxn modelId="{77C4BC51-1ED9-244E-8601-9B1F265DF65D}" type="presOf" srcId="{02C98835-0E80-4F88-8F76-2B7B279B46CF}" destId="{2B5511F7-82BF-483A-8A4A-261B73E4B2AC}" srcOrd="0" destOrd="0" presId="urn:microsoft.com/office/officeart/2005/8/layout/matrix1"/>
    <dgm:cxn modelId="{54CB1C7D-98AD-344A-92C0-9AE80DA78F7C}" type="presOf" srcId="{53EF975A-272F-4E2D-B370-6390B9E2D3F3}" destId="{69B3E9AB-D892-4C1E-9828-91A6FB667D5E}" srcOrd="1" destOrd="0" presId="urn:microsoft.com/office/officeart/2005/8/layout/matrix1"/>
    <dgm:cxn modelId="{4F24FD8C-E541-D04E-980B-C369565E7351}" type="presOf" srcId="{9608AB01-1B8E-4971-BB8E-2B5CF460A826}" destId="{E997CFF8-41E3-4A9D-AEF2-DB28B26BCA18}" srcOrd="1" destOrd="0" presId="urn:microsoft.com/office/officeart/2005/8/layout/matrix1"/>
    <dgm:cxn modelId="{79FD97B0-8F95-354D-B149-934E0137679F}" type="presOf" srcId="{8FFE179B-A704-4D0A-8CE4-9E18D72EE87F}" destId="{10C86D05-0DB4-41D1-8EF2-232B1DEE2CA6}" srcOrd="1" destOrd="0" presId="urn:microsoft.com/office/officeart/2005/8/layout/matrix1"/>
    <dgm:cxn modelId="{B025A2BF-297F-401F-9C56-375A94389644}" srcId="{2DA42CFC-1238-4330-9585-251EEBF9F9CB}" destId="{02C98835-0E80-4F88-8F76-2B7B279B46CF}" srcOrd="0" destOrd="0" parTransId="{A0C2C12C-C822-4435-B9F3-58F66C63182C}" sibTransId="{88C0D3E4-50CF-4553-B098-525F27DD16BE}"/>
    <dgm:cxn modelId="{1B3BFACF-631C-4720-B435-9955EF94C99E}" srcId="{2DA42CFC-1238-4330-9585-251EEBF9F9CB}" destId="{53EF975A-272F-4E2D-B370-6390B9E2D3F3}" srcOrd="1" destOrd="0" parTransId="{4D5573B6-4F31-4BDA-AA11-87F40D751AC0}" sibTransId="{69F16743-1CE5-4661-8FC9-7E54A2C36715}"/>
    <dgm:cxn modelId="{6DF7FFDC-8522-2346-ADF9-B555D6CDBD77}" type="presOf" srcId="{53EF975A-272F-4E2D-B370-6390B9E2D3F3}" destId="{84E67560-962C-4565-93BE-052FA737ED84}" srcOrd="0" destOrd="0" presId="urn:microsoft.com/office/officeart/2005/8/layout/matrix1"/>
    <dgm:cxn modelId="{794BCADE-A547-7F45-8141-81BC4FB02B7A}" type="presOf" srcId="{9608AB01-1B8E-4971-BB8E-2B5CF460A826}" destId="{63BCD650-AFC5-4A2E-B141-D888DADD5684}" srcOrd="0" destOrd="0" presId="urn:microsoft.com/office/officeart/2005/8/layout/matrix1"/>
    <dgm:cxn modelId="{A22BD6EB-7659-3E4A-A59A-15E3896037D7}" type="presOf" srcId="{2DA42CFC-1238-4330-9585-251EEBF9F9CB}" destId="{CF2FB1E8-D6A7-48CD-B86D-A94936885DD7}" srcOrd="0" destOrd="0" presId="urn:microsoft.com/office/officeart/2005/8/layout/matrix1"/>
    <dgm:cxn modelId="{C2A2D6FA-B3B3-4B7E-922D-F4D5099751EF}" srcId="{5CCCBBC6-6640-472E-AF4F-404768A98E5D}" destId="{2DA42CFC-1238-4330-9585-251EEBF9F9CB}" srcOrd="0" destOrd="0" parTransId="{BC059B6E-1D65-4B88-B849-5F7E0F782C79}" sibTransId="{65BD27E3-B703-477D-972C-A08D452A81CA}"/>
    <dgm:cxn modelId="{192567E3-E8E4-2D41-9369-350DFE82F9C2}" type="presParOf" srcId="{F02329F9-3142-4DA8-839A-CAEC9B58CEF1}" destId="{EEFD9C48-CF62-4FF8-AF7F-9B7455B1A250}" srcOrd="0" destOrd="0" presId="urn:microsoft.com/office/officeart/2005/8/layout/matrix1"/>
    <dgm:cxn modelId="{BE3C589D-9F2F-2D48-A64E-58E303E3297B}" type="presParOf" srcId="{EEFD9C48-CF62-4FF8-AF7F-9B7455B1A250}" destId="{2B5511F7-82BF-483A-8A4A-261B73E4B2AC}" srcOrd="0" destOrd="0" presId="urn:microsoft.com/office/officeart/2005/8/layout/matrix1"/>
    <dgm:cxn modelId="{67A007F8-3E12-1842-9AA6-A3887660B2AC}" type="presParOf" srcId="{EEFD9C48-CF62-4FF8-AF7F-9B7455B1A250}" destId="{946C41AE-9839-4D5D-BDD8-3A821D514149}" srcOrd="1" destOrd="0" presId="urn:microsoft.com/office/officeart/2005/8/layout/matrix1"/>
    <dgm:cxn modelId="{C75F6A93-E3A4-4A4E-9B51-04D05A283D07}" type="presParOf" srcId="{EEFD9C48-CF62-4FF8-AF7F-9B7455B1A250}" destId="{84E67560-962C-4565-93BE-052FA737ED84}" srcOrd="2" destOrd="0" presId="urn:microsoft.com/office/officeart/2005/8/layout/matrix1"/>
    <dgm:cxn modelId="{6B3E1C6D-DED9-C14F-B630-BCC8D24DBF59}" type="presParOf" srcId="{EEFD9C48-CF62-4FF8-AF7F-9B7455B1A250}" destId="{69B3E9AB-D892-4C1E-9828-91A6FB667D5E}" srcOrd="3" destOrd="0" presId="urn:microsoft.com/office/officeart/2005/8/layout/matrix1"/>
    <dgm:cxn modelId="{EB786637-6C38-EA4A-95F5-3AF182119E09}" type="presParOf" srcId="{EEFD9C48-CF62-4FF8-AF7F-9B7455B1A250}" destId="{63BCD650-AFC5-4A2E-B141-D888DADD5684}" srcOrd="4" destOrd="0" presId="urn:microsoft.com/office/officeart/2005/8/layout/matrix1"/>
    <dgm:cxn modelId="{9C8B2B27-4FF3-8E49-9385-874B8B427C05}" type="presParOf" srcId="{EEFD9C48-CF62-4FF8-AF7F-9B7455B1A250}" destId="{E997CFF8-41E3-4A9D-AEF2-DB28B26BCA18}" srcOrd="5" destOrd="0" presId="urn:microsoft.com/office/officeart/2005/8/layout/matrix1"/>
    <dgm:cxn modelId="{6B1BABCE-6A65-E04D-866D-C06455346F84}" type="presParOf" srcId="{EEFD9C48-CF62-4FF8-AF7F-9B7455B1A250}" destId="{FCE53528-4D4D-40F4-8B5D-738BAA97757D}" srcOrd="6" destOrd="0" presId="urn:microsoft.com/office/officeart/2005/8/layout/matrix1"/>
    <dgm:cxn modelId="{A6767128-6AE0-004F-B5C4-96AF83EC9045}" type="presParOf" srcId="{EEFD9C48-CF62-4FF8-AF7F-9B7455B1A250}" destId="{10C86D05-0DB4-41D1-8EF2-232B1DEE2CA6}" srcOrd="7" destOrd="0" presId="urn:microsoft.com/office/officeart/2005/8/layout/matrix1"/>
    <dgm:cxn modelId="{01D22A3C-F1CB-E546-A97B-FAE3285707F3}" type="presParOf" srcId="{F02329F9-3142-4DA8-839A-CAEC9B58CEF1}" destId="{CF2FB1E8-D6A7-48CD-B86D-A94936885DD7}"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11F7-82BF-483A-8A4A-261B73E4B2AC}">
      <dsp:nvSpPr>
        <dsp:cNvPr id="0" name=""/>
        <dsp:cNvSpPr/>
      </dsp:nvSpPr>
      <dsp:spPr>
        <a:xfrm rot="16200000">
          <a:off x="846093" y="-846093"/>
          <a:ext cx="864096" cy="2556284"/>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kumimoji="1" lang="ja-JP" altLang="en-US" sz="2800" kern="1200" dirty="0">
              <a:latin typeface="HGP創英角ｺﾞｼｯｸUB" panose="020B0900000000000000" pitchFamily="50" charset="-128"/>
              <a:ea typeface="HGP創英角ｺﾞｼｯｸUB" panose="020B0900000000000000" pitchFamily="50" charset="-128"/>
            </a:rPr>
            <a:t>嫌気性</a:t>
          </a:r>
        </a:p>
      </dsp:txBody>
      <dsp:txXfrm rot="5400000">
        <a:off x="-1" y="1"/>
        <a:ext cx="2556284" cy="648072"/>
      </dsp:txXfrm>
    </dsp:sp>
    <dsp:sp modelId="{84E67560-962C-4565-93BE-052FA737ED84}">
      <dsp:nvSpPr>
        <dsp:cNvPr id="0" name=""/>
        <dsp:cNvSpPr/>
      </dsp:nvSpPr>
      <dsp:spPr>
        <a:xfrm>
          <a:off x="2556284" y="0"/>
          <a:ext cx="2556284" cy="864096"/>
        </a:xfrm>
        <a:prstGeom prst="round1Rect">
          <a:avLst/>
        </a:prstGeom>
        <a:solidFill>
          <a:schemeClr val="accent2">
            <a:hueOff val="3455167"/>
            <a:satOff val="17105"/>
            <a:lumOff val="803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kumimoji="1" lang="ja-JP" altLang="en-US" sz="2400" kern="1200" dirty="0">
              <a:solidFill>
                <a:schemeClr val="accent2">
                  <a:lumMod val="50000"/>
                </a:schemeClr>
              </a:solidFill>
              <a:latin typeface="HGP創英角ｺﾞｼｯｸUB" panose="020B0900000000000000" pitchFamily="50" charset="-128"/>
              <a:ea typeface="HGP創英角ｺﾞｼｯｸUB" panose="020B0900000000000000" pitchFamily="50" charset="-128"/>
            </a:rPr>
            <a:t>リン酸</a:t>
          </a:r>
        </a:p>
      </dsp:txBody>
      <dsp:txXfrm>
        <a:off x="2556284" y="0"/>
        <a:ext cx="2556284" cy="648072"/>
      </dsp:txXfrm>
    </dsp:sp>
    <dsp:sp modelId="{63BCD650-AFC5-4A2E-B141-D888DADD5684}">
      <dsp:nvSpPr>
        <dsp:cNvPr id="0" name=""/>
        <dsp:cNvSpPr/>
      </dsp:nvSpPr>
      <dsp:spPr>
        <a:xfrm rot="10800000">
          <a:off x="0" y="864096"/>
          <a:ext cx="2556284" cy="864096"/>
        </a:xfrm>
        <a:prstGeom prst="round1Rect">
          <a:avLst/>
        </a:prstGeom>
        <a:solidFill>
          <a:schemeClr val="accent2">
            <a:hueOff val="6910334"/>
            <a:satOff val="34210"/>
            <a:lumOff val="1607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solidFill>
                <a:schemeClr val="accent2">
                  <a:lumMod val="50000"/>
                </a:schemeClr>
              </a:solidFill>
              <a:latin typeface="HGP創英角ｺﾞｼｯｸUB" panose="020B0900000000000000" pitchFamily="50" charset="-128"/>
              <a:ea typeface="HGP創英角ｺﾞｼｯｸUB" panose="020B0900000000000000" pitchFamily="50" charset="-128"/>
            </a:rPr>
            <a:t>周辺に無機窒素なし</a:t>
          </a:r>
        </a:p>
      </dsp:txBody>
      <dsp:txXfrm rot="10800000">
        <a:off x="0" y="1080119"/>
        <a:ext cx="2556284" cy="648072"/>
      </dsp:txXfrm>
    </dsp:sp>
    <dsp:sp modelId="{FCE53528-4D4D-40F4-8B5D-738BAA97757D}">
      <dsp:nvSpPr>
        <dsp:cNvPr id="0" name=""/>
        <dsp:cNvSpPr/>
      </dsp:nvSpPr>
      <dsp:spPr>
        <a:xfrm rot="5400000">
          <a:off x="3402378" y="18002"/>
          <a:ext cx="864096" cy="2556284"/>
        </a:xfrm>
        <a:prstGeom prst="round1Rect">
          <a:avLst/>
        </a:prstGeom>
        <a:solidFill>
          <a:schemeClr val="accent2">
            <a:hueOff val="10365500"/>
            <a:satOff val="51315"/>
            <a:lumOff val="241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1" lang="ja-JP" altLang="en-US" sz="2000" kern="1200" dirty="0">
              <a:solidFill>
                <a:schemeClr val="bg1">
                  <a:lumMod val="50000"/>
                </a:schemeClr>
              </a:solidFill>
              <a:latin typeface="HGP創英角ｺﾞｼｯｸUB" panose="020B0900000000000000" pitchFamily="50" charset="-128"/>
              <a:ea typeface="HGP創英角ｺﾞｼｯｸUB" panose="020B0900000000000000" pitchFamily="50" charset="-128"/>
            </a:rPr>
            <a:t>エネルギー源</a:t>
          </a:r>
          <a:endParaRPr kumimoji="1" lang="en-US" altLang="ja-JP" sz="2000" kern="1200" dirty="0">
            <a:solidFill>
              <a:schemeClr val="bg1">
                <a:lumMod val="50000"/>
              </a:schemeClr>
            </a:solidFill>
            <a:latin typeface="HGP創英角ｺﾞｼｯｸUB" panose="020B0900000000000000" pitchFamily="50" charset="-128"/>
            <a:ea typeface="HGP創英角ｺﾞｼｯｸUB" panose="020B0900000000000000" pitchFamily="50" charset="-128"/>
          </a:endParaRPr>
        </a:p>
        <a:p>
          <a:pPr marL="0" lvl="0" indent="0" algn="ctr" defTabSz="889000">
            <a:lnSpc>
              <a:spcPct val="90000"/>
            </a:lnSpc>
            <a:spcBef>
              <a:spcPct val="0"/>
            </a:spcBef>
            <a:spcAft>
              <a:spcPct val="35000"/>
            </a:spcAft>
            <a:buNone/>
          </a:pPr>
          <a:r>
            <a:rPr kumimoji="1" lang="ja-JP" altLang="en-US" sz="2000" kern="1200" dirty="0">
              <a:solidFill>
                <a:schemeClr val="bg1">
                  <a:lumMod val="50000"/>
                </a:schemeClr>
              </a:solidFill>
              <a:latin typeface="HGP創英角ｺﾞｼｯｸUB" panose="020B0900000000000000" pitchFamily="50" charset="-128"/>
              <a:ea typeface="HGP創英角ｺﾞｼｯｸUB" panose="020B0900000000000000" pitchFamily="50" charset="-128"/>
            </a:rPr>
            <a:t>炭素がある</a:t>
          </a:r>
        </a:p>
      </dsp:txBody>
      <dsp:txXfrm rot="-5400000">
        <a:off x="2556284" y="1080120"/>
        <a:ext cx="2556284" cy="648072"/>
      </dsp:txXfrm>
    </dsp:sp>
    <dsp:sp modelId="{CF2FB1E8-D6A7-48CD-B86D-A94936885DD7}">
      <dsp:nvSpPr>
        <dsp:cNvPr id="0" name=""/>
        <dsp:cNvSpPr/>
      </dsp:nvSpPr>
      <dsp:spPr>
        <a:xfrm>
          <a:off x="1570859" y="641606"/>
          <a:ext cx="1970848" cy="444979"/>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ja-JP" altLang="en-US" sz="1800" kern="1200" dirty="0">
              <a:solidFill>
                <a:schemeClr val="bg1">
                  <a:lumMod val="50000"/>
                </a:schemeClr>
              </a:solidFill>
              <a:latin typeface="+mj-ea"/>
              <a:ea typeface="+mj-ea"/>
            </a:rPr>
            <a:t>生物的窒素固定</a:t>
          </a:r>
        </a:p>
      </dsp:txBody>
      <dsp:txXfrm>
        <a:off x="1592581" y="663328"/>
        <a:ext cx="1927404" cy="40153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EAEF50DB-0373-F7C8-E4FC-E20061F3BF7C}"/>
              </a:ext>
            </a:extLst>
          </p:cNvPr>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eaLnBrk="0" hangingPunct="0">
              <a:defRPr sz="1300">
                <a:latin typeface="Times New Roman" pitchFamily="18" charset="0"/>
                <a:ea typeface="ＭＳ Ｐゴシック" pitchFamily="50" charset="-128"/>
                <a:cs typeface="+mn-cs"/>
              </a:defRPr>
            </a:lvl1pPr>
          </a:lstStyle>
          <a:p>
            <a:pPr>
              <a:defRPr/>
            </a:pPr>
            <a:endParaRPr lang="en-US" altLang="ja-JP"/>
          </a:p>
        </p:txBody>
      </p:sp>
      <p:sp>
        <p:nvSpPr>
          <p:cNvPr id="236547" name="Rectangle 3">
            <a:extLst>
              <a:ext uri="{FF2B5EF4-FFF2-40B4-BE49-F238E27FC236}">
                <a16:creationId xmlns:a16="http://schemas.microsoft.com/office/drawing/2014/main" id="{D8972D4D-5216-9103-E943-23BE125EFA25}"/>
              </a:ext>
            </a:extLst>
          </p:cNvPr>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eaLnBrk="0" hangingPunct="0">
              <a:defRPr sz="1300">
                <a:latin typeface="Times New Roman" charset="0"/>
                <a:ea typeface="ＭＳ Ｐゴシック" charset="0"/>
                <a:cs typeface="ＭＳ Ｐゴシック" charset="0"/>
              </a:defRPr>
            </a:lvl1pPr>
          </a:lstStyle>
          <a:p>
            <a:pPr>
              <a:defRPr/>
            </a:pPr>
            <a:r>
              <a:rPr lang="en-US" altLang="ja-JP"/>
              <a:t>2022</a:t>
            </a:r>
            <a:r>
              <a:rPr lang="ja-JP" altLang="en-US"/>
              <a:t>年</a:t>
            </a:r>
            <a:r>
              <a:rPr lang="en-US" altLang="ja-JP"/>
              <a:t>2</a:t>
            </a:r>
            <a:r>
              <a:rPr lang="ja-JP" altLang="en-US"/>
              <a:t>月</a:t>
            </a:r>
            <a:r>
              <a:rPr lang="en-US" altLang="ja-JP"/>
              <a:t>23</a:t>
            </a:r>
            <a:r>
              <a:rPr lang="ja-JP" altLang="en-US"/>
              <a:t>日</a:t>
            </a:r>
            <a:endParaRPr lang="en-US" altLang="ja-JP"/>
          </a:p>
        </p:txBody>
      </p:sp>
      <p:sp>
        <p:nvSpPr>
          <p:cNvPr id="236548" name="Rectangle 4">
            <a:extLst>
              <a:ext uri="{FF2B5EF4-FFF2-40B4-BE49-F238E27FC236}">
                <a16:creationId xmlns:a16="http://schemas.microsoft.com/office/drawing/2014/main" id="{B5DBA6A8-7309-7610-8F8F-260605003074}"/>
              </a:ext>
            </a:extLst>
          </p:cNvPr>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eaLnBrk="0" hangingPunct="0">
              <a:defRPr sz="1300">
                <a:latin typeface="Times New Roman" pitchFamily="18" charset="0"/>
                <a:ea typeface="ＭＳ Ｐゴシック" pitchFamily="50" charset="-128"/>
                <a:cs typeface="+mn-cs"/>
              </a:defRPr>
            </a:lvl1pPr>
          </a:lstStyle>
          <a:p>
            <a:pPr>
              <a:defRPr/>
            </a:pPr>
            <a:endParaRPr lang="en-US" altLang="ja-JP"/>
          </a:p>
        </p:txBody>
      </p:sp>
      <p:sp>
        <p:nvSpPr>
          <p:cNvPr id="236549" name="Rectangle 5">
            <a:extLst>
              <a:ext uri="{FF2B5EF4-FFF2-40B4-BE49-F238E27FC236}">
                <a16:creationId xmlns:a16="http://schemas.microsoft.com/office/drawing/2014/main" id="{3681BB71-B8F8-C19A-DBBE-3D7CC3244863}"/>
              </a:ext>
            </a:extLst>
          </p:cNvPr>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smtClean="0"/>
            </a:lvl1pPr>
          </a:lstStyle>
          <a:p>
            <a:pPr>
              <a:defRPr/>
            </a:pPr>
            <a:fld id="{9AABAD82-048B-432E-894C-3F66C4AD23FD}" type="slidenum">
              <a:rPr lang="ja-JP" altLang="en-US"/>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198B460-45FD-94E8-9073-6FC2B54E99EC}"/>
              </a:ext>
            </a:extLst>
          </p:cNvPr>
          <p:cNvSpPr>
            <a:spLocks noGrp="1" noChangeArrowheads="1"/>
          </p:cNvSpPr>
          <p:nvPr>
            <p:ph type="hdr" sz="quarter"/>
          </p:nvPr>
        </p:nvSpPr>
        <p:spPr bwMode="auto">
          <a:xfrm>
            <a:off x="0" y="0"/>
            <a:ext cx="3076575" cy="511175"/>
          </a:xfrm>
          <a:prstGeom prst="rect">
            <a:avLst/>
          </a:prstGeom>
          <a:noFill/>
          <a:ln>
            <a:noFill/>
          </a:ln>
        </p:spPr>
        <p:txBody>
          <a:bodyPr vert="horz" wrap="square" lIns="99048" tIns="49524" rIns="99048" bIns="49524" numCol="1" anchor="t" anchorCtr="0" compatLnSpc="1">
            <a:prstTxWarp prst="textNoShape">
              <a:avLst/>
            </a:prstTxWarp>
          </a:bodyPr>
          <a:lstStyle>
            <a:lvl1pPr defTabSz="990600" eaLnBrk="1" hangingPunct="1">
              <a:defRPr sz="1300">
                <a:latin typeface="Arial" pitchFamily="34" charset="0"/>
                <a:ea typeface="ＭＳ Ｐゴシック" pitchFamily="50" charset="-128"/>
                <a:cs typeface="+mn-cs"/>
              </a:defRPr>
            </a:lvl1pPr>
          </a:lstStyle>
          <a:p>
            <a:pPr>
              <a:defRPr/>
            </a:pPr>
            <a:endParaRPr lang="en-US" altLang="ja-JP"/>
          </a:p>
        </p:txBody>
      </p:sp>
      <p:sp>
        <p:nvSpPr>
          <p:cNvPr id="3075" name="Rectangle 3">
            <a:extLst>
              <a:ext uri="{FF2B5EF4-FFF2-40B4-BE49-F238E27FC236}">
                <a16:creationId xmlns:a16="http://schemas.microsoft.com/office/drawing/2014/main" id="{49582733-9F95-6F98-EEC8-92D7A18CA9C8}"/>
              </a:ext>
            </a:extLst>
          </p:cNvPr>
          <p:cNvSpPr>
            <a:spLocks noGrp="1" noChangeArrowheads="1"/>
          </p:cNvSpPr>
          <p:nvPr>
            <p:ph type="dt" idx="1"/>
          </p:nvPr>
        </p:nvSpPr>
        <p:spPr bwMode="auto">
          <a:xfrm>
            <a:off x="4021138" y="0"/>
            <a:ext cx="3076575" cy="511175"/>
          </a:xfrm>
          <a:prstGeom prst="rect">
            <a:avLst/>
          </a:prstGeom>
          <a:noFill/>
          <a:ln>
            <a:noFill/>
          </a:ln>
        </p:spPr>
        <p:txBody>
          <a:bodyPr vert="horz" wrap="square" lIns="99048" tIns="49524" rIns="99048" bIns="49524" numCol="1" anchor="t" anchorCtr="0" compatLnSpc="1">
            <a:prstTxWarp prst="textNoShape">
              <a:avLst/>
            </a:prstTxWarp>
          </a:bodyPr>
          <a:lstStyle>
            <a:lvl1pPr algn="r" defTabSz="990600" eaLnBrk="1" hangingPunct="1">
              <a:defRPr sz="1300">
                <a:latin typeface="Arial" pitchFamily="34" charset="0"/>
                <a:ea typeface="ＭＳ Ｐゴシック" pitchFamily="50" charset="-128"/>
                <a:cs typeface="+mn-cs"/>
              </a:defRPr>
            </a:lvl1pPr>
          </a:lstStyle>
          <a:p>
            <a:pPr>
              <a:defRPr/>
            </a:pPr>
            <a:r>
              <a:rPr lang="en-US" altLang="ja-JP"/>
              <a:t>2022</a:t>
            </a:r>
            <a:r>
              <a:rPr lang="ja-JP" altLang="en-US"/>
              <a:t>年</a:t>
            </a:r>
            <a:r>
              <a:rPr lang="en-US" altLang="ja-JP"/>
              <a:t>2</a:t>
            </a:r>
            <a:r>
              <a:rPr lang="ja-JP" altLang="en-US"/>
              <a:t>月</a:t>
            </a:r>
            <a:r>
              <a:rPr lang="en-US" altLang="ja-JP"/>
              <a:t>23</a:t>
            </a:r>
            <a:r>
              <a:rPr lang="ja-JP" altLang="en-US"/>
              <a:t>日</a:t>
            </a:r>
            <a:endParaRPr lang="en-US" altLang="ja-JP"/>
          </a:p>
        </p:txBody>
      </p:sp>
      <p:sp>
        <p:nvSpPr>
          <p:cNvPr id="7172" name="Rectangle 4">
            <a:extLst>
              <a:ext uri="{FF2B5EF4-FFF2-40B4-BE49-F238E27FC236}">
                <a16:creationId xmlns:a16="http://schemas.microsoft.com/office/drawing/2014/main" id="{71341D6D-1AD4-F21C-8D07-AD4E873C6AF6}"/>
              </a:ext>
            </a:extLst>
          </p:cNvPr>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E0F69B09-DC3C-8A70-2838-8A9B6F28493D}"/>
              </a:ext>
            </a:extLst>
          </p:cNvPr>
          <p:cNvSpPr>
            <a:spLocks noGrp="1" noChangeArrowheads="1"/>
          </p:cNvSpPr>
          <p:nvPr>
            <p:ph type="body" sz="quarter" idx="3"/>
          </p:nvPr>
        </p:nvSpPr>
        <p:spPr bwMode="auto">
          <a:xfrm>
            <a:off x="709613" y="4860925"/>
            <a:ext cx="5680075" cy="4605338"/>
          </a:xfrm>
          <a:prstGeom prst="rect">
            <a:avLst/>
          </a:prstGeom>
          <a:noFill/>
          <a:ln>
            <a:noFill/>
          </a:ln>
        </p:spPr>
        <p:txBody>
          <a:bodyPr vert="horz" wrap="square" lIns="99048" tIns="49524" rIns="99048" bIns="49524" numCol="1" anchor="t" anchorCtr="0" compatLnSpc="1">
            <a:prstTxWarp prst="textNoShape">
              <a:avLst/>
            </a:prstTxWarp>
          </a:bodyPr>
          <a:lstStyle/>
          <a:p>
            <a:pPr lvl="0"/>
            <a:r>
              <a:rPr lang="ja-JP" altLang="en-US" noProof="0"/>
              <a:t>マスタ</a:t>
            </a:r>
            <a:r>
              <a:rPr lang="en-US" altLang="ja-JP" noProof="0"/>
              <a:t> </a:t>
            </a:r>
            <a:r>
              <a:rPr lang="ja-JP" altLang="en-US" noProof="0"/>
              <a:t>テキストの書式設定</a:t>
            </a:r>
            <a:endParaRPr lang="en-US" altLang="ja-JP" noProof="0"/>
          </a:p>
          <a:p>
            <a:pPr lvl="1"/>
            <a:r>
              <a:rPr lang="ja-JP" altLang="en-US" noProof="0"/>
              <a:t>第</a:t>
            </a:r>
            <a:r>
              <a:rPr lang="en-US" altLang="ja-JP" noProof="0"/>
              <a:t> 2 </a:t>
            </a:r>
            <a:r>
              <a:rPr lang="ja-JP" altLang="en-US" noProof="0"/>
              <a:t>レベル</a:t>
            </a:r>
            <a:endParaRPr lang="en-US" altLang="ja-JP" noProof="0"/>
          </a:p>
          <a:p>
            <a:pPr lvl="2"/>
            <a:r>
              <a:rPr lang="ja-JP" altLang="en-US" noProof="0"/>
              <a:t>第</a:t>
            </a:r>
            <a:r>
              <a:rPr lang="en-US" altLang="ja-JP" noProof="0"/>
              <a:t> 3 </a:t>
            </a:r>
            <a:r>
              <a:rPr lang="ja-JP" altLang="en-US" noProof="0"/>
              <a:t>レベル</a:t>
            </a:r>
            <a:endParaRPr lang="en-US" altLang="ja-JP" noProof="0"/>
          </a:p>
          <a:p>
            <a:pPr lvl="3"/>
            <a:r>
              <a:rPr lang="ja-JP" altLang="en-US" noProof="0"/>
              <a:t>第</a:t>
            </a:r>
            <a:r>
              <a:rPr lang="en-US" altLang="ja-JP" noProof="0"/>
              <a:t> 4 </a:t>
            </a:r>
            <a:r>
              <a:rPr lang="ja-JP" altLang="en-US" noProof="0"/>
              <a:t>レベル</a:t>
            </a:r>
            <a:endParaRPr lang="en-US" altLang="ja-JP" noProof="0"/>
          </a:p>
          <a:p>
            <a:pPr lvl="4"/>
            <a:r>
              <a:rPr lang="ja-JP" altLang="en-US" noProof="0"/>
              <a:t>第</a:t>
            </a:r>
            <a:r>
              <a:rPr lang="en-US" altLang="ja-JP" noProof="0"/>
              <a:t> 5 </a:t>
            </a:r>
            <a:r>
              <a:rPr lang="ja-JP" altLang="en-US" noProof="0"/>
              <a:t>レベル</a:t>
            </a:r>
          </a:p>
        </p:txBody>
      </p:sp>
      <p:sp>
        <p:nvSpPr>
          <p:cNvPr id="3078" name="Rectangle 6">
            <a:extLst>
              <a:ext uri="{FF2B5EF4-FFF2-40B4-BE49-F238E27FC236}">
                <a16:creationId xmlns:a16="http://schemas.microsoft.com/office/drawing/2014/main" id="{53E0E4BE-7582-77B4-DAE4-2B936DE6B81C}"/>
              </a:ext>
            </a:extLst>
          </p:cNvPr>
          <p:cNvSpPr>
            <a:spLocks noGrp="1" noChangeArrowheads="1"/>
          </p:cNvSpPr>
          <p:nvPr>
            <p:ph type="ftr" sz="quarter" idx="4"/>
          </p:nvPr>
        </p:nvSpPr>
        <p:spPr bwMode="auto">
          <a:xfrm>
            <a:off x="0" y="9721850"/>
            <a:ext cx="3076575" cy="511175"/>
          </a:xfrm>
          <a:prstGeom prst="rect">
            <a:avLst/>
          </a:prstGeom>
          <a:noFill/>
          <a:ln>
            <a:noFill/>
          </a:ln>
        </p:spPr>
        <p:txBody>
          <a:bodyPr vert="horz" wrap="square" lIns="99048" tIns="49524" rIns="99048" bIns="49524" numCol="1" anchor="b" anchorCtr="0" compatLnSpc="1">
            <a:prstTxWarp prst="textNoShape">
              <a:avLst/>
            </a:prstTxWarp>
          </a:bodyPr>
          <a:lstStyle>
            <a:lvl1pPr defTabSz="990600" eaLnBrk="1" hangingPunct="1">
              <a:defRPr sz="1300">
                <a:latin typeface="Arial" pitchFamily="34" charset="0"/>
                <a:ea typeface="ＭＳ Ｐゴシック" pitchFamily="50" charset="-128"/>
                <a:cs typeface="+mn-cs"/>
              </a:defRPr>
            </a:lvl1pPr>
          </a:lstStyle>
          <a:p>
            <a:pPr>
              <a:defRPr/>
            </a:pPr>
            <a:endParaRPr lang="en-US" altLang="ja-JP"/>
          </a:p>
        </p:txBody>
      </p:sp>
      <p:sp>
        <p:nvSpPr>
          <p:cNvPr id="3079" name="Rectangle 7">
            <a:extLst>
              <a:ext uri="{FF2B5EF4-FFF2-40B4-BE49-F238E27FC236}">
                <a16:creationId xmlns:a16="http://schemas.microsoft.com/office/drawing/2014/main" id="{1FB4A1F3-2430-70EC-6202-4BE4DF53D04C}"/>
              </a:ext>
            </a:extLst>
          </p:cNvPr>
          <p:cNvSpPr>
            <a:spLocks noGrp="1" noChangeArrowheads="1"/>
          </p:cNvSpPr>
          <p:nvPr>
            <p:ph type="sldNum" sz="quarter" idx="5"/>
          </p:nvPr>
        </p:nvSpPr>
        <p:spPr bwMode="auto">
          <a:xfrm>
            <a:off x="4021138" y="9721850"/>
            <a:ext cx="3076575" cy="511175"/>
          </a:xfrm>
          <a:prstGeom prst="rect">
            <a:avLst/>
          </a:prstGeom>
          <a:noFill/>
          <a:ln>
            <a:noFill/>
          </a:ln>
        </p:spPr>
        <p:txBody>
          <a:bodyPr vert="horz" wrap="square" lIns="99048" tIns="49524" rIns="99048" bIns="49524" numCol="1" anchor="b" anchorCtr="0" compatLnSpc="1">
            <a:prstTxWarp prst="textNoShape">
              <a:avLst/>
            </a:prstTxWarp>
          </a:bodyPr>
          <a:lstStyle>
            <a:lvl1pPr algn="r" defTabSz="990600" eaLnBrk="1" hangingPunct="1">
              <a:defRPr sz="1300" smtClean="0">
                <a:latin typeface="Arial" panose="020B0604020202020204" pitchFamily="34" charset="0"/>
              </a:defRPr>
            </a:lvl1pPr>
          </a:lstStyle>
          <a:p>
            <a:pPr>
              <a:defRPr/>
            </a:pPr>
            <a:fld id="{C0D3749B-3E88-4D51-A08E-0E04A0942063}" type="slidenum">
              <a:rPr lang="en-US" altLang="ja-JP"/>
              <a:pPr>
                <a:defRPr/>
              </a:pPr>
              <a:t>‹#›</a:t>
            </a:fld>
            <a:endParaRPr lang="en-US" altLang="ja-JP"/>
          </a:p>
        </p:txBody>
      </p:sp>
    </p:spTree>
    <p:extLst>
      <p:ext uri="{BB962C8B-B14F-4D97-AF65-F5344CB8AC3E}">
        <p14:creationId xmlns:p14="http://schemas.microsoft.com/office/powerpoint/2010/main" val="111860820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ＭＳ Ｐ明朝" charset="0"/>
        <a:cs typeface="ＭＳ Ｐ明朝"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charset="0"/>
        <a:cs typeface="ＭＳ Ｐ明朝"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charset="0"/>
        <a:cs typeface="ＭＳ Ｐ明朝"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charset="0"/>
        <a:cs typeface="ＭＳ Ｐ明朝"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charset="0"/>
        <a:cs typeface="ＭＳ Ｐ明朝" charset="0"/>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D9F91B81-04CC-EDCC-AD5F-5F3984CD5A5F}"/>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906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90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90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90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43B4C647-8206-4C3C-8169-6B4E50E2E78B}" type="slidenum">
              <a:rPr lang="en-US" altLang="ja-JP" sz="1300">
                <a:latin typeface="Arial" panose="020B0604020202020204" pitchFamily="34" charset="0"/>
              </a:rPr>
              <a:pPr/>
              <a:t>1</a:t>
            </a:fld>
            <a:endParaRPr lang="en-US" altLang="ja-JP" sz="1300">
              <a:latin typeface="Arial" panose="020B0604020202020204" pitchFamily="34" charset="0"/>
            </a:endParaRPr>
          </a:p>
        </p:txBody>
      </p:sp>
      <p:sp>
        <p:nvSpPr>
          <p:cNvPr id="18434" name="Rectangle 2">
            <a:extLst>
              <a:ext uri="{FF2B5EF4-FFF2-40B4-BE49-F238E27FC236}">
                <a16:creationId xmlns:a16="http://schemas.microsoft.com/office/drawing/2014/main" id="{5EE3C669-1709-610A-62D8-213C1D6F2DF5}"/>
              </a:ext>
            </a:extLst>
          </p:cNvPr>
          <p:cNvSpPr>
            <a:spLocks noGrp="1" noRot="1" noChangeAspect="1" noChangeArrowheads="1" noTextEdit="1"/>
          </p:cNvSpPr>
          <p:nvPr>
            <p:ph type="sldImg"/>
          </p:nvPr>
        </p:nvSpPr>
        <p:spPr>
          <a:xfrm>
            <a:off x="992188" y="768350"/>
            <a:ext cx="5114925" cy="3836988"/>
          </a:xfrm>
          <a:ln/>
        </p:spPr>
      </p:sp>
      <p:sp>
        <p:nvSpPr>
          <p:cNvPr id="18435" name="Rectangle 3">
            <a:extLst>
              <a:ext uri="{FF2B5EF4-FFF2-40B4-BE49-F238E27FC236}">
                <a16:creationId xmlns:a16="http://schemas.microsoft.com/office/drawing/2014/main" id="{D0D647F2-51F0-C865-450E-464B043E4E5B}"/>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ja-JP" altLang="en-US">
              <a:latin typeface="Arial" panose="020B0604020202020204" pitchFamily="34" charset="0"/>
              <a:ea typeface="ＭＳ Ｐ明朝" panose="02020600040205080304" pitchFamily="18" charset="-128"/>
            </a:endParaRPr>
          </a:p>
        </p:txBody>
      </p:sp>
      <p:sp>
        <p:nvSpPr>
          <p:cNvPr id="18436" name="日付プレースホルダー 1">
            <a:extLst>
              <a:ext uri="{FF2B5EF4-FFF2-40B4-BE49-F238E27FC236}">
                <a16:creationId xmlns:a16="http://schemas.microsoft.com/office/drawing/2014/main" id="{A5407BF2-4A23-7696-A484-E26CCC30F08C}"/>
              </a:ext>
            </a:extLst>
          </p:cNvPr>
          <p:cNvSpPr>
            <a:spLocks noGrp="1" noChangeArrowheads="1"/>
          </p:cNvSpPr>
          <p:nvPr>
            <p:ph type="dt" sz="quarter"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906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90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90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90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lang="en-US" altLang="ja-JP" sz="1300">
                <a:latin typeface="Arial" panose="020B0604020202020204" pitchFamily="34" charset="0"/>
              </a:rPr>
              <a:t>2020</a:t>
            </a:r>
            <a:r>
              <a:rPr lang="ja-JP" altLang="en-US" sz="1300">
                <a:latin typeface="Arial" panose="020B0604020202020204" pitchFamily="34" charset="0"/>
              </a:rPr>
              <a:t>年</a:t>
            </a:r>
            <a:r>
              <a:rPr lang="en-US" altLang="ja-JP" sz="1300">
                <a:latin typeface="Arial" panose="020B0604020202020204" pitchFamily="34" charset="0"/>
              </a:rPr>
              <a:t>5</a:t>
            </a:r>
            <a:r>
              <a:rPr lang="ja-JP" altLang="en-US" sz="1300">
                <a:latin typeface="Arial" panose="020B0604020202020204" pitchFamily="34" charset="0"/>
              </a:rPr>
              <a:t>月</a:t>
            </a:r>
            <a:r>
              <a:rPr lang="en-US" altLang="ja-JP" sz="1300">
                <a:latin typeface="Arial" panose="020B0604020202020204" pitchFamily="34" charset="0"/>
              </a:rPr>
              <a:t>7</a:t>
            </a:r>
            <a:r>
              <a:rPr lang="ja-JP" altLang="en-US" sz="1300">
                <a:latin typeface="Arial" panose="020B0604020202020204" pitchFamily="34" charset="0"/>
              </a:rPr>
              <a:t>日</a:t>
            </a:r>
            <a:endParaRPr lang="en-US" altLang="ja-JP" sz="13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C48381-BF89-98D3-ABDC-9AF9826DBE6E}"/>
            </a:ext>
          </a:extLst>
        </p:cNvPr>
        <p:cNvGrpSpPr/>
        <p:nvPr/>
      </p:nvGrpSpPr>
      <p:grpSpPr>
        <a:xfrm>
          <a:off x="0" y="0"/>
          <a:ext cx="0" cy="0"/>
          <a:chOff x="0" y="0"/>
          <a:chExt cx="0" cy="0"/>
        </a:xfrm>
      </p:grpSpPr>
      <p:sp>
        <p:nvSpPr>
          <p:cNvPr id="9218" name="Rectangle 7">
            <a:extLst>
              <a:ext uri="{FF2B5EF4-FFF2-40B4-BE49-F238E27FC236}">
                <a16:creationId xmlns:a16="http://schemas.microsoft.com/office/drawing/2014/main" id="{928C7EF0-A854-BFD0-3D94-103B358DDA27}"/>
              </a:ext>
            </a:extLst>
          </p:cNvPr>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48" tIns="47724" rIns="95448" bIns="47724" anchor="b"/>
          <a:lstStyle>
            <a:lvl1pPr>
              <a:defRPr kumimoji="1">
                <a:solidFill>
                  <a:schemeClr val="tx1"/>
                </a:solidFill>
                <a:latin typeface="Times New Roman" charset="0"/>
                <a:ea typeface="ＭＳ Ｐゴシック" charset="0"/>
                <a:cs typeface="ＭＳ Ｐゴシック" charset="0"/>
              </a:defRPr>
            </a:lvl1pPr>
            <a:lvl2pPr marL="742950" indent="-285750">
              <a:defRPr kumimoji="1">
                <a:solidFill>
                  <a:schemeClr val="tx1"/>
                </a:solidFill>
                <a:latin typeface="Times New Roman" charset="0"/>
                <a:ea typeface="ＭＳ Ｐゴシック" charset="0"/>
              </a:defRPr>
            </a:lvl2pPr>
            <a:lvl3pPr marL="1143000" indent="-228600">
              <a:defRPr kumimoji="1">
                <a:solidFill>
                  <a:schemeClr val="tx1"/>
                </a:solidFill>
                <a:latin typeface="Times New Roman" charset="0"/>
                <a:ea typeface="ＭＳ Ｐゴシック" charset="0"/>
              </a:defRPr>
            </a:lvl3pPr>
            <a:lvl4pPr marL="1600200" indent="-228600">
              <a:defRPr kumimoji="1">
                <a:solidFill>
                  <a:schemeClr val="tx1"/>
                </a:solidFill>
                <a:latin typeface="Times New Roman" charset="0"/>
                <a:ea typeface="ＭＳ Ｐゴシック" charset="0"/>
              </a:defRPr>
            </a:lvl4pPr>
            <a:lvl5pPr marL="2057400" indent="-228600">
              <a:defRPr kumimoj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a:solidFill>
                  <a:schemeClr val="tx1"/>
                </a:solidFill>
                <a:latin typeface="Times New Roman" charset="0"/>
                <a:ea typeface="ＭＳ Ｐゴシック" charset="0"/>
              </a:defRPr>
            </a:lvl9pPr>
          </a:lstStyle>
          <a:p>
            <a:pPr algn="r" eaLnBrk="1" hangingPunct="1"/>
            <a:fld id="{D2647945-A7F4-9E43-A8BE-0A5E49D75F45}" type="slidenum">
              <a:rPr lang="en-US" altLang="ja-JP" sz="1300">
                <a:latin typeface="Arial" charset="0"/>
              </a:rPr>
              <a:pPr algn="r" eaLnBrk="1" hangingPunct="1"/>
              <a:t>5</a:t>
            </a:fld>
            <a:endParaRPr lang="en-US" altLang="ja-JP" sz="1300">
              <a:latin typeface="Arial" charset="0"/>
            </a:endParaRPr>
          </a:p>
        </p:txBody>
      </p:sp>
      <p:sp>
        <p:nvSpPr>
          <p:cNvPr id="9219" name="Rectangle 7">
            <a:extLst>
              <a:ext uri="{FF2B5EF4-FFF2-40B4-BE49-F238E27FC236}">
                <a16:creationId xmlns:a16="http://schemas.microsoft.com/office/drawing/2014/main" id="{A35607B4-1F53-21C4-6C32-7A86C0A7AEE5}"/>
              </a:ext>
            </a:extLst>
          </p:cNvPr>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38" tIns="47720" rIns="95438" bIns="47720" anchor="b"/>
          <a:lstStyle>
            <a:lvl1pPr>
              <a:defRPr kumimoji="1">
                <a:solidFill>
                  <a:schemeClr val="tx1"/>
                </a:solidFill>
                <a:latin typeface="Times New Roman" charset="0"/>
                <a:ea typeface="ＭＳ Ｐゴシック" charset="0"/>
                <a:cs typeface="ＭＳ Ｐゴシック" charset="0"/>
              </a:defRPr>
            </a:lvl1pPr>
            <a:lvl2pPr marL="742950" indent="-285750">
              <a:defRPr kumimoji="1">
                <a:solidFill>
                  <a:schemeClr val="tx1"/>
                </a:solidFill>
                <a:latin typeface="Times New Roman" charset="0"/>
                <a:ea typeface="ＭＳ Ｐゴシック" charset="0"/>
              </a:defRPr>
            </a:lvl2pPr>
            <a:lvl3pPr marL="1143000" indent="-228600">
              <a:defRPr kumimoji="1">
                <a:solidFill>
                  <a:schemeClr val="tx1"/>
                </a:solidFill>
                <a:latin typeface="Times New Roman" charset="0"/>
                <a:ea typeface="ＭＳ Ｐゴシック" charset="0"/>
              </a:defRPr>
            </a:lvl3pPr>
            <a:lvl4pPr marL="1600200" indent="-228600">
              <a:defRPr kumimoji="1">
                <a:solidFill>
                  <a:schemeClr val="tx1"/>
                </a:solidFill>
                <a:latin typeface="Times New Roman" charset="0"/>
                <a:ea typeface="ＭＳ Ｐゴシック" charset="0"/>
              </a:defRPr>
            </a:lvl4pPr>
            <a:lvl5pPr marL="2057400" indent="-228600">
              <a:defRPr kumimoj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a:solidFill>
                  <a:schemeClr val="tx1"/>
                </a:solidFill>
                <a:latin typeface="Times New Roman" charset="0"/>
                <a:ea typeface="ＭＳ Ｐゴシック" charset="0"/>
              </a:defRPr>
            </a:lvl9pPr>
          </a:lstStyle>
          <a:p>
            <a:pPr algn="r" eaLnBrk="1" hangingPunct="1"/>
            <a:fld id="{E5B889AF-9F68-2F4D-81AE-F601DA1B5479}" type="slidenum">
              <a:rPr lang="en-US" altLang="ja-JP" sz="1300">
                <a:latin typeface="Arial" charset="0"/>
              </a:rPr>
              <a:pPr algn="r" eaLnBrk="1" hangingPunct="1"/>
              <a:t>5</a:t>
            </a:fld>
            <a:endParaRPr lang="en-US" altLang="ja-JP" sz="1300">
              <a:latin typeface="Arial" charset="0"/>
            </a:endParaRPr>
          </a:p>
        </p:txBody>
      </p:sp>
      <p:sp>
        <p:nvSpPr>
          <p:cNvPr id="9220" name="Rectangle 7">
            <a:extLst>
              <a:ext uri="{FF2B5EF4-FFF2-40B4-BE49-F238E27FC236}">
                <a16:creationId xmlns:a16="http://schemas.microsoft.com/office/drawing/2014/main" id="{FF7AEC9B-697F-4C3D-7C3A-3BB7E5897856}"/>
              </a:ext>
            </a:extLst>
          </p:cNvPr>
          <p:cNvSpPr txBox="1">
            <a:spLocks noGrp="1" noChangeArrowheads="1"/>
          </p:cNvSpPr>
          <p:nvPr/>
        </p:nvSpPr>
        <p:spPr bwMode="auto">
          <a:xfrm>
            <a:off x="4021138" y="9720263"/>
            <a:ext cx="3076575"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30" tIns="47715" rIns="95430" bIns="47715" anchor="b"/>
          <a:lstStyle>
            <a:lvl1pPr defTabSz="844550">
              <a:defRPr kumimoji="1">
                <a:solidFill>
                  <a:schemeClr val="tx1"/>
                </a:solidFill>
                <a:latin typeface="Times New Roman" charset="0"/>
                <a:ea typeface="ＭＳ Ｐゴシック" charset="0"/>
                <a:cs typeface="ＭＳ Ｐゴシック" charset="0"/>
              </a:defRPr>
            </a:lvl1pPr>
            <a:lvl2pPr marL="742950" indent="-285750" defTabSz="844550">
              <a:defRPr kumimoji="1">
                <a:solidFill>
                  <a:schemeClr val="tx1"/>
                </a:solidFill>
                <a:latin typeface="Times New Roman" charset="0"/>
                <a:ea typeface="ＭＳ Ｐゴシック" charset="0"/>
              </a:defRPr>
            </a:lvl2pPr>
            <a:lvl3pPr marL="1143000" indent="-228600" defTabSz="844550">
              <a:defRPr kumimoji="1">
                <a:solidFill>
                  <a:schemeClr val="tx1"/>
                </a:solidFill>
                <a:latin typeface="Times New Roman" charset="0"/>
                <a:ea typeface="ＭＳ Ｐゴシック" charset="0"/>
              </a:defRPr>
            </a:lvl3pPr>
            <a:lvl4pPr marL="1600200" indent="-228600" defTabSz="844550">
              <a:defRPr kumimoji="1">
                <a:solidFill>
                  <a:schemeClr val="tx1"/>
                </a:solidFill>
                <a:latin typeface="Times New Roman" charset="0"/>
                <a:ea typeface="ＭＳ Ｐゴシック" charset="0"/>
              </a:defRPr>
            </a:lvl4pPr>
            <a:lvl5pPr marL="2057400" indent="-228600" defTabSz="844550">
              <a:defRPr kumimoji="1">
                <a:solidFill>
                  <a:schemeClr val="tx1"/>
                </a:solidFill>
                <a:latin typeface="Times New Roman" charset="0"/>
                <a:ea typeface="ＭＳ Ｐゴシック" charset="0"/>
              </a:defRPr>
            </a:lvl5pPr>
            <a:lvl6pPr marL="2514600" indent="-228600" defTabSz="844550" eaLnBrk="0" fontAlgn="base" hangingPunct="0">
              <a:spcBef>
                <a:spcPct val="0"/>
              </a:spcBef>
              <a:spcAft>
                <a:spcPct val="0"/>
              </a:spcAft>
              <a:defRPr kumimoji="1">
                <a:solidFill>
                  <a:schemeClr val="tx1"/>
                </a:solidFill>
                <a:latin typeface="Times New Roman" charset="0"/>
                <a:ea typeface="ＭＳ Ｐゴシック" charset="0"/>
              </a:defRPr>
            </a:lvl6pPr>
            <a:lvl7pPr marL="2971800" indent="-228600" defTabSz="844550" eaLnBrk="0" fontAlgn="base" hangingPunct="0">
              <a:spcBef>
                <a:spcPct val="0"/>
              </a:spcBef>
              <a:spcAft>
                <a:spcPct val="0"/>
              </a:spcAft>
              <a:defRPr kumimoji="1">
                <a:solidFill>
                  <a:schemeClr val="tx1"/>
                </a:solidFill>
                <a:latin typeface="Times New Roman" charset="0"/>
                <a:ea typeface="ＭＳ Ｐゴシック" charset="0"/>
              </a:defRPr>
            </a:lvl7pPr>
            <a:lvl8pPr marL="3429000" indent="-228600" defTabSz="844550" eaLnBrk="0" fontAlgn="base" hangingPunct="0">
              <a:spcBef>
                <a:spcPct val="0"/>
              </a:spcBef>
              <a:spcAft>
                <a:spcPct val="0"/>
              </a:spcAft>
              <a:defRPr kumimoji="1">
                <a:solidFill>
                  <a:schemeClr val="tx1"/>
                </a:solidFill>
                <a:latin typeface="Times New Roman" charset="0"/>
                <a:ea typeface="ＭＳ Ｐゴシック" charset="0"/>
              </a:defRPr>
            </a:lvl8pPr>
            <a:lvl9pPr marL="3886200" indent="-228600" defTabSz="844550" eaLnBrk="0" fontAlgn="base" hangingPunct="0">
              <a:spcBef>
                <a:spcPct val="0"/>
              </a:spcBef>
              <a:spcAft>
                <a:spcPct val="0"/>
              </a:spcAft>
              <a:defRPr kumimoji="1">
                <a:solidFill>
                  <a:schemeClr val="tx1"/>
                </a:solidFill>
                <a:latin typeface="Times New Roman" charset="0"/>
                <a:ea typeface="ＭＳ Ｐゴシック" charset="0"/>
              </a:defRPr>
            </a:lvl9pPr>
          </a:lstStyle>
          <a:p>
            <a:pPr algn="r" eaLnBrk="1" hangingPunct="1"/>
            <a:fld id="{0696F98E-F370-0C4D-803E-EC7A637F2DA0}" type="slidenum">
              <a:rPr lang="en-US" altLang="ja-JP" sz="1300">
                <a:latin typeface="Arial" charset="0"/>
              </a:rPr>
              <a:pPr algn="r" eaLnBrk="1" hangingPunct="1"/>
              <a:t>5</a:t>
            </a:fld>
            <a:endParaRPr lang="en-US" altLang="ja-JP" sz="1300">
              <a:latin typeface="Arial" charset="0"/>
            </a:endParaRPr>
          </a:p>
        </p:txBody>
      </p:sp>
      <p:sp>
        <p:nvSpPr>
          <p:cNvPr id="9221" name="スライド イメージ プレースホルダ 1">
            <a:extLst>
              <a:ext uri="{FF2B5EF4-FFF2-40B4-BE49-F238E27FC236}">
                <a16:creationId xmlns:a16="http://schemas.microsoft.com/office/drawing/2014/main" id="{B2935714-5586-622E-D0E5-9B5298715217}"/>
              </a:ext>
            </a:extLst>
          </p:cNvPr>
          <p:cNvSpPr>
            <a:spLocks noGrp="1" noRot="1" noChangeAspect="1" noTextEdit="1"/>
          </p:cNvSpPr>
          <p:nvPr>
            <p:ph type="sldImg"/>
          </p:nvPr>
        </p:nvSpPr>
        <p:spPr>
          <a:xfrm>
            <a:off x="990600" y="766763"/>
            <a:ext cx="5119688" cy="3838575"/>
          </a:xfrm>
          <a:ln/>
        </p:spPr>
      </p:sp>
      <p:sp>
        <p:nvSpPr>
          <p:cNvPr id="9222" name="ノート プレースホルダ 2">
            <a:extLst>
              <a:ext uri="{FF2B5EF4-FFF2-40B4-BE49-F238E27FC236}">
                <a16:creationId xmlns:a16="http://schemas.microsoft.com/office/drawing/2014/main" id="{F87CA59B-CF9B-6F2E-AE22-9601666D163A}"/>
              </a:ext>
            </a:extLst>
          </p:cNvPr>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5430" tIns="47715" rIns="95430" bIns="47715"/>
          <a:lstStyle/>
          <a:p>
            <a:pPr eaLnBrk="1" hangingPunct="1"/>
            <a:endParaRPr lang="ja-JP" altLang="en-US"/>
          </a:p>
        </p:txBody>
      </p:sp>
      <p:sp>
        <p:nvSpPr>
          <p:cNvPr id="9223" name="スライド番号プレースホルダ 3">
            <a:extLst>
              <a:ext uri="{FF2B5EF4-FFF2-40B4-BE49-F238E27FC236}">
                <a16:creationId xmlns:a16="http://schemas.microsoft.com/office/drawing/2014/main" id="{57856BEC-05A8-E920-9EA6-DDC5F90AEAE7}"/>
              </a:ext>
            </a:extLst>
          </p:cNvPr>
          <p:cNvSpPr txBox="1">
            <a:spLocks noGrp="1"/>
          </p:cNvSpPr>
          <p:nvPr/>
        </p:nvSpPr>
        <p:spPr bwMode="auto">
          <a:xfrm>
            <a:off x="4021138" y="9720263"/>
            <a:ext cx="3076575" cy="512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5430" tIns="47715" rIns="95430" bIns="47715" anchor="b"/>
          <a:lstStyle>
            <a:lvl1pPr defTabSz="844550">
              <a:defRPr kumimoji="1">
                <a:solidFill>
                  <a:schemeClr val="tx1"/>
                </a:solidFill>
                <a:latin typeface="Times New Roman" charset="0"/>
                <a:ea typeface="ＭＳ Ｐゴシック" charset="0"/>
                <a:cs typeface="ＭＳ Ｐゴシック" charset="0"/>
              </a:defRPr>
            </a:lvl1pPr>
            <a:lvl2pPr marL="742950" indent="-285750" defTabSz="844550">
              <a:defRPr kumimoji="1">
                <a:solidFill>
                  <a:schemeClr val="tx1"/>
                </a:solidFill>
                <a:latin typeface="Times New Roman" charset="0"/>
                <a:ea typeface="ＭＳ Ｐゴシック" charset="0"/>
              </a:defRPr>
            </a:lvl2pPr>
            <a:lvl3pPr marL="1143000" indent="-228600" defTabSz="844550">
              <a:defRPr kumimoji="1">
                <a:solidFill>
                  <a:schemeClr val="tx1"/>
                </a:solidFill>
                <a:latin typeface="Times New Roman" charset="0"/>
                <a:ea typeface="ＭＳ Ｐゴシック" charset="0"/>
              </a:defRPr>
            </a:lvl3pPr>
            <a:lvl4pPr marL="1600200" indent="-228600" defTabSz="844550">
              <a:defRPr kumimoji="1">
                <a:solidFill>
                  <a:schemeClr val="tx1"/>
                </a:solidFill>
                <a:latin typeface="Times New Roman" charset="0"/>
                <a:ea typeface="ＭＳ Ｐゴシック" charset="0"/>
              </a:defRPr>
            </a:lvl4pPr>
            <a:lvl5pPr marL="2057400" indent="-228600" defTabSz="844550">
              <a:defRPr kumimoji="1">
                <a:solidFill>
                  <a:schemeClr val="tx1"/>
                </a:solidFill>
                <a:latin typeface="Times New Roman" charset="0"/>
                <a:ea typeface="ＭＳ Ｐゴシック" charset="0"/>
              </a:defRPr>
            </a:lvl5pPr>
            <a:lvl6pPr marL="2514600" indent="-228600" defTabSz="844550" eaLnBrk="0" fontAlgn="base" hangingPunct="0">
              <a:spcBef>
                <a:spcPct val="0"/>
              </a:spcBef>
              <a:spcAft>
                <a:spcPct val="0"/>
              </a:spcAft>
              <a:defRPr kumimoji="1">
                <a:solidFill>
                  <a:schemeClr val="tx1"/>
                </a:solidFill>
                <a:latin typeface="Times New Roman" charset="0"/>
                <a:ea typeface="ＭＳ Ｐゴシック" charset="0"/>
              </a:defRPr>
            </a:lvl6pPr>
            <a:lvl7pPr marL="2971800" indent="-228600" defTabSz="844550" eaLnBrk="0" fontAlgn="base" hangingPunct="0">
              <a:spcBef>
                <a:spcPct val="0"/>
              </a:spcBef>
              <a:spcAft>
                <a:spcPct val="0"/>
              </a:spcAft>
              <a:defRPr kumimoji="1">
                <a:solidFill>
                  <a:schemeClr val="tx1"/>
                </a:solidFill>
                <a:latin typeface="Times New Roman" charset="0"/>
                <a:ea typeface="ＭＳ Ｐゴシック" charset="0"/>
              </a:defRPr>
            </a:lvl7pPr>
            <a:lvl8pPr marL="3429000" indent="-228600" defTabSz="844550" eaLnBrk="0" fontAlgn="base" hangingPunct="0">
              <a:spcBef>
                <a:spcPct val="0"/>
              </a:spcBef>
              <a:spcAft>
                <a:spcPct val="0"/>
              </a:spcAft>
              <a:defRPr kumimoji="1">
                <a:solidFill>
                  <a:schemeClr val="tx1"/>
                </a:solidFill>
                <a:latin typeface="Times New Roman" charset="0"/>
                <a:ea typeface="ＭＳ Ｐゴシック" charset="0"/>
              </a:defRPr>
            </a:lvl8pPr>
            <a:lvl9pPr marL="3886200" indent="-228600" defTabSz="844550" eaLnBrk="0" fontAlgn="base" hangingPunct="0">
              <a:spcBef>
                <a:spcPct val="0"/>
              </a:spcBef>
              <a:spcAft>
                <a:spcPct val="0"/>
              </a:spcAft>
              <a:defRPr kumimoji="1">
                <a:solidFill>
                  <a:schemeClr val="tx1"/>
                </a:solidFill>
                <a:latin typeface="Times New Roman" charset="0"/>
                <a:ea typeface="ＭＳ Ｐゴシック" charset="0"/>
              </a:defRPr>
            </a:lvl9pPr>
          </a:lstStyle>
          <a:p>
            <a:pPr algn="r"/>
            <a:fld id="{DB5F6698-650B-9E4A-9D20-2C269E7DE735}" type="slidenum">
              <a:rPr lang="en-US" altLang="ja-JP" sz="1300">
                <a:latin typeface="Arial" charset="0"/>
              </a:rPr>
              <a:pPr algn="r"/>
              <a:t>5</a:t>
            </a:fld>
            <a:endParaRPr lang="en-US" altLang="ja-JP" sz="1300">
              <a:latin typeface="Arial" charset="0"/>
            </a:endParaRPr>
          </a:p>
        </p:txBody>
      </p:sp>
      <p:sp>
        <p:nvSpPr>
          <p:cNvPr id="2" name="日付プレースホルダー 1">
            <a:extLst>
              <a:ext uri="{FF2B5EF4-FFF2-40B4-BE49-F238E27FC236}">
                <a16:creationId xmlns:a16="http://schemas.microsoft.com/office/drawing/2014/main" id="{4F9EDC40-C0DF-76AC-1248-A02A6695473E}"/>
              </a:ext>
            </a:extLst>
          </p:cNvPr>
          <p:cNvSpPr>
            <a:spLocks noGrp="1"/>
          </p:cNvSpPr>
          <p:nvPr>
            <p:ph type="dt" idx="10"/>
          </p:nvPr>
        </p:nvSpPr>
        <p:spPr/>
        <p:txBody>
          <a:bodyPr/>
          <a:lstStyle/>
          <a:p>
            <a:pPr>
              <a:defRPr/>
            </a:pPr>
            <a:r>
              <a:rPr lang="en-US" altLang="ja-JP"/>
              <a:t>2019</a:t>
            </a:r>
            <a:r>
              <a:rPr lang="ja-JP" altLang="en-US"/>
              <a:t>年</a:t>
            </a:r>
            <a:r>
              <a:rPr lang="en-US" altLang="ja-JP"/>
              <a:t>4</a:t>
            </a:r>
            <a:r>
              <a:rPr lang="ja-JP" altLang="en-US"/>
              <a:t>月</a:t>
            </a:r>
            <a:r>
              <a:rPr lang="en-US" altLang="ja-JP"/>
              <a:t>12</a:t>
            </a:r>
            <a:r>
              <a:rPr lang="ja-JP" altLang="en-US"/>
              <a:t>日　佐久地区食健連・佐久市有機農業研究協議会共催学習会</a:t>
            </a:r>
            <a:endParaRPr lang="en-US" altLang="ja-JP"/>
          </a:p>
        </p:txBody>
      </p:sp>
    </p:spTree>
    <p:extLst>
      <p:ext uri="{BB962C8B-B14F-4D97-AF65-F5344CB8AC3E}">
        <p14:creationId xmlns:p14="http://schemas.microsoft.com/office/powerpoint/2010/main" val="319525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B767F-27D8-45C6-B6C6-7EC31C6C6746}"/>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838D1C2-E219-57A8-ADE1-F7A041F9C84E}"/>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906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90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90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90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C16FB8A5-4D85-4815-87E9-0F18E5AF938E}" type="slidenum">
              <a:rPr lang="en-US" altLang="ja-JP" sz="1300" smtClean="0">
                <a:latin typeface="Arial" panose="020B0604020202020204" pitchFamily="34" charset="0"/>
              </a:rPr>
              <a:pPr/>
              <a:t>13</a:t>
            </a:fld>
            <a:endParaRPr lang="en-US" altLang="ja-JP" sz="1300">
              <a:latin typeface="Arial" panose="020B0604020202020204" pitchFamily="34" charset="0"/>
            </a:endParaRPr>
          </a:p>
        </p:txBody>
      </p:sp>
      <p:sp>
        <p:nvSpPr>
          <p:cNvPr id="33795" name="Rectangle 2">
            <a:extLst>
              <a:ext uri="{FF2B5EF4-FFF2-40B4-BE49-F238E27FC236}">
                <a16:creationId xmlns:a16="http://schemas.microsoft.com/office/drawing/2014/main" id="{4A338FF3-9002-2194-C955-74D71AA5656E}"/>
              </a:ext>
            </a:extLst>
          </p:cNvPr>
          <p:cNvSpPr>
            <a:spLocks noGrp="1" noRot="1" noChangeAspect="1" noChangeArrowheads="1" noTextEdit="1"/>
          </p:cNvSpPr>
          <p:nvPr>
            <p:ph type="sldImg"/>
          </p:nvPr>
        </p:nvSpPr>
        <p:spPr>
          <a:xfrm>
            <a:off x="992188" y="768350"/>
            <a:ext cx="5114925" cy="3836988"/>
          </a:xfrm>
          <a:ln/>
        </p:spPr>
      </p:sp>
      <p:sp>
        <p:nvSpPr>
          <p:cNvPr id="33796" name="Rectangle 3">
            <a:extLst>
              <a:ext uri="{FF2B5EF4-FFF2-40B4-BE49-F238E27FC236}">
                <a16:creationId xmlns:a16="http://schemas.microsoft.com/office/drawing/2014/main" id="{79036D0B-6ADB-A69E-7BBA-312B2DCEC126}"/>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18862842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94089F29-7537-727C-62E4-DEDC349A57A7}"/>
              </a:ext>
            </a:extLst>
          </p:cNvPr>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defTabSz="99060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defTabSz="990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defTabSz="990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defTabSz="990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defTabSz="990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fld id="{C16FB8A5-4D85-4815-87E9-0F18E5AF938E}" type="slidenum">
              <a:rPr lang="en-US" altLang="ja-JP" sz="1300" smtClean="0">
                <a:latin typeface="Arial" panose="020B0604020202020204" pitchFamily="34" charset="0"/>
              </a:rPr>
              <a:pPr/>
              <a:t>14</a:t>
            </a:fld>
            <a:endParaRPr lang="en-US" altLang="ja-JP" sz="1300">
              <a:latin typeface="Arial" panose="020B0604020202020204" pitchFamily="34" charset="0"/>
            </a:endParaRPr>
          </a:p>
        </p:txBody>
      </p:sp>
      <p:sp>
        <p:nvSpPr>
          <p:cNvPr id="33795" name="Rectangle 2">
            <a:extLst>
              <a:ext uri="{FF2B5EF4-FFF2-40B4-BE49-F238E27FC236}">
                <a16:creationId xmlns:a16="http://schemas.microsoft.com/office/drawing/2014/main" id="{4103233E-CAD4-4C71-3D74-2D7FD92C60A7}"/>
              </a:ext>
            </a:extLst>
          </p:cNvPr>
          <p:cNvSpPr>
            <a:spLocks noGrp="1" noRot="1" noChangeAspect="1" noChangeArrowheads="1" noTextEdit="1"/>
          </p:cNvSpPr>
          <p:nvPr>
            <p:ph type="sldImg"/>
          </p:nvPr>
        </p:nvSpPr>
        <p:spPr>
          <a:xfrm>
            <a:off x="992188" y="768350"/>
            <a:ext cx="5114925" cy="3836988"/>
          </a:xfrm>
          <a:ln/>
        </p:spPr>
      </p:sp>
      <p:sp>
        <p:nvSpPr>
          <p:cNvPr id="33796" name="Rectangle 3">
            <a:extLst>
              <a:ext uri="{FF2B5EF4-FFF2-40B4-BE49-F238E27FC236}">
                <a16:creationId xmlns:a16="http://schemas.microsoft.com/office/drawing/2014/main" id="{DC62CF56-87D0-72A4-C6B9-C48C01C2F6F5}"/>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618889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90600">
              <a:defRPr kumimoji="1">
                <a:solidFill>
                  <a:schemeClr val="tx1"/>
                </a:solidFill>
                <a:latin typeface="Times New Roman" charset="0"/>
                <a:ea typeface="ＭＳ Ｐゴシック" charset="0"/>
                <a:cs typeface="ＭＳ Ｐゴシック" charset="0"/>
              </a:defRPr>
            </a:lvl1pPr>
            <a:lvl2pPr marL="742950" indent="-285750" defTabSz="990600">
              <a:defRPr kumimoji="1">
                <a:solidFill>
                  <a:schemeClr val="tx1"/>
                </a:solidFill>
                <a:latin typeface="Times New Roman" charset="0"/>
                <a:ea typeface="ＭＳ Ｐゴシック" charset="0"/>
              </a:defRPr>
            </a:lvl2pPr>
            <a:lvl3pPr marL="1143000" indent="-228600" defTabSz="990600">
              <a:defRPr kumimoji="1">
                <a:solidFill>
                  <a:schemeClr val="tx1"/>
                </a:solidFill>
                <a:latin typeface="Times New Roman" charset="0"/>
                <a:ea typeface="ＭＳ Ｐゴシック" charset="0"/>
              </a:defRPr>
            </a:lvl3pPr>
            <a:lvl4pPr marL="1600200" indent="-228600" defTabSz="990600">
              <a:defRPr kumimoji="1">
                <a:solidFill>
                  <a:schemeClr val="tx1"/>
                </a:solidFill>
                <a:latin typeface="Times New Roman" charset="0"/>
                <a:ea typeface="ＭＳ Ｐゴシック" charset="0"/>
              </a:defRPr>
            </a:lvl4pPr>
            <a:lvl5pPr marL="2057400" indent="-228600" defTabSz="990600">
              <a:defRPr kumimoji="1">
                <a:solidFill>
                  <a:schemeClr val="tx1"/>
                </a:solidFill>
                <a:latin typeface="Times New Roman" charset="0"/>
                <a:ea typeface="ＭＳ Ｐゴシック" charset="0"/>
              </a:defRPr>
            </a:lvl5pPr>
            <a:lvl6pPr marL="2514600" indent="-228600" defTabSz="990600" eaLnBrk="0" fontAlgn="base" hangingPunct="0">
              <a:spcBef>
                <a:spcPct val="0"/>
              </a:spcBef>
              <a:spcAft>
                <a:spcPct val="0"/>
              </a:spcAft>
              <a:defRPr kumimoji="1">
                <a:solidFill>
                  <a:schemeClr val="tx1"/>
                </a:solidFill>
                <a:latin typeface="Times New Roman" charset="0"/>
                <a:ea typeface="ＭＳ Ｐゴシック" charset="0"/>
              </a:defRPr>
            </a:lvl6pPr>
            <a:lvl7pPr marL="2971800" indent="-228600" defTabSz="990600" eaLnBrk="0" fontAlgn="base" hangingPunct="0">
              <a:spcBef>
                <a:spcPct val="0"/>
              </a:spcBef>
              <a:spcAft>
                <a:spcPct val="0"/>
              </a:spcAft>
              <a:defRPr kumimoji="1">
                <a:solidFill>
                  <a:schemeClr val="tx1"/>
                </a:solidFill>
                <a:latin typeface="Times New Roman" charset="0"/>
                <a:ea typeface="ＭＳ Ｐゴシック" charset="0"/>
              </a:defRPr>
            </a:lvl7pPr>
            <a:lvl8pPr marL="3429000" indent="-228600" defTabSz="990600" eaLnBrk="0" fontAlgn="base" hangingPunct="0">
              <a:spcBef>
                <a:spcPct val="0"/>
              </a:spcBef>
              <a:spcAft>
                <a:spcPct val="0"/>
              </a:spcAft>
              <a:defRPr kumimoji="1">
                <a:solidFill>
                  <a:schemeClr val="tx1"/>
                </a:solidFill>
                <a:latin typeface="Times New Roman" charset="0"/>
                <a:ea typeface="ＭＳ Ｐゴシック" charset="0"/>
              </a:defRPr>
            </a:lvl8pPr>
            <a:lvl9pPr marL="3886200" indent="-228600" defTabSz="990600" eaLnBrk="0" fontAlgn="base" hangingPunct="0">
              <a:spcBef>
                <a:spcPct val="0"/>
              </a:spcBef>
              <a:spcAft>
                <a:spcPct val="0"/>
              </a:spcAft>
              <a:defRPr kumimoji="1">
                <a:solidFill>
                  <a:schemeClr val="tx1"/>
                </a:solidFill>
                <a:latin typeface="Times New Roman" charset="0"/>
                <a:ea typeface="ＭＳ Ｐゴシック" charset="0"/>
              </a:defRPr>
            </a:lvl9pPr>
          </a:lstStyle>
          <a:p>
            <a:fld id="{C562FB60-A722-314B-8F5A-42636C6B00AA}" type="slidenum">
              <a:rPr lang="en-US" altLang="ja-JP">
                <a:latin typeface="Arial" charset="0"/>
              </a:rPr>
              <a:pPr/>
              <a:t>40</a:t>
            </a:fld>
            <a:endParaRPr lang="en-US" altLang="ja-JP">
              <a:latin typeface="Arial" charset="0"/>
            </a:endParaRPr>
          </a:p>
        </p:txBody>
      </p:sp>
      <p:sp>
        <p:nvSpPr>
          <p:cNvPr id="7171" name="Rectangle 2"/>
          <p:cNvSpPr>
            <a:spLocks noGrp="1" noRot="1" noChangeAspect="1" noChangeArrowheads="1" noTextEdit="1"/>
          </p:cNvSpPr>
          <p:nvPr>
            <p:ph type="sldImg"/>
          </p:nvPr>
        </p:nvSpPr>
        <p:spPr>
          <a:xfrm>
            <a:off x="992188" y="768350"/>
            <a:ext cx="5114925" cy="3836988"/>
          </a:xfrm>
          <a:ln/>
        </p:spPr>
      </p:sp>
      <p:sp>
        <p:nvSpPr>
          <p:cNvPr id="71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ja-JP" altLang="en-US"/>
          </a:p>
        </p:txBody>
      </p:sp>
      <p:sp>
        <p:nvSpPr>
          <p:cNvPr id="2" name="日付プレースホルダー 1"/>
          <p:cNvSpPr>
            <a:spLocks noGrp="1"/>
          </p:cNvSpPr>
          <p:nvPr>
            <p:ph type="dt" idx="10"/>
          </p:nvPr>
        </p:nvSpPr>
        <p:spPr/>
        <p:txBody>
          <a:bodyPr/>
          <a:lstStyle/>
          <a:p>
            <a:pPr>
              <a:defRPr/>
            </a:pPr>
            <a:r>
              <a:rPr lang="en-US" altLang="ja-JP"/>
              <a:t>2020</a:t>
            </a:r>
            <a:r>
              <a:rPr lang="ja-JP" altLang="en-US"/>
              <a:t>年８月８日</a:t>
            </a:r>
            <a:endParaRPr lang="en-US" altLang="ja-JP"/>
          </a:p>
        </p:txBody>
      </p:sp>
    </p:spTree>
    <p:extLst>
      <p:ext uri="{BB962C8B-B14F-4D97-AF65-F5344CB8AC3E}">
        <p14:creationId xmlns:p14="http://schemas.microsoft.com/office/powerpoint/2010/main" val="2062930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3CADF8F2-50FF-1EEC-D98F-D313495089E3}"/>
              </a:ext>
            </a:extLst>
          </p:cNvPr>
          <p:cNvSpPr>
            <a:spLocks/>
          </p:cNvSpPr>
          <p:nvPr userDrawn="1"/>
        </p:nvSpPr>
        <p:spPr bwMode="ltGray">
          <a:xfrm>
            <a:off x="0" y="5057775"/>
            <a:ext cx="9144000" cy="1800225"/>
          </a:xfrm>
          <a:custGeom>
            <a:avLst/>
            <a:gdLst>
              <a:gd name="T0" fmla="*/ 2147483646 w 4312"/>
              <a:gd name="T1" fmla="*/ 2147483646 h 1232"/>
              <a:gd name="T2" fmla="*/ 2147483646 w 4312"/>
              <a:gd name="T3" fmla="*/ 2147483646 h 1232"/>
              <a:gd name="T4" fmla="*/ 0 w 4312"/>
              <a:gd name="T5" fmla="*/ 2147483646 h 1232"/>
              <a:gd name="T6" fmla="*/ 0 w 4312"/>
              <a:gd name="T7" fmla="*/ 0 h 1232"/>
              <a:gd name="T8" fmla="*/ 2147483646 w 4312"/>
              <a:gd name="T9" fmla="*/ 2147483646 h 1232"/>
              <a:gd name="T10" fmla="*/ 2147483646 w 4312"/>
              <a:gd name="T11" fmla="*/ 2147483646 h 1232"/>
              <a:gd name="T12" fmla="*/ 2147483646 w 4312"/>
              <a:gd name="T13" fmla="*/ 2147483646 h 1232"/>
              <a:gd name="T14" fmla="*/ 2147483646 w 4312"/>
              <a:gd name="T15" fmla="*/ 2147483646 h 1232"/>
              <a:gd name="T16" fmla="*/ 2147483646 w 4312"/>
              <a:gd name="T17" fmla="*/ 2147483646 h 1232"/>
              <a:gd name="T18" fmla="*/ 2147483646 w 4312"/>
              <a:gd name="T19" fmla="*/ 2147483646 h 1232"/>
              <a:gd name="T20" fmla="*/ 2147483646 w 4312"/>
              <a:gd name="T21" fmla="*/ 2147483646 h 1232"/>
              <a:gd name="T22" fmla="*/ 2147483646 w 4312"/>
              <a:gd name="T23" fmla="*/ 2147483646 h 1232"/>
              <a:gd name="T24" fmla="*/ 2147483646 w 4312"/>
              <a:gd name="T25" fmla="*/ 2147483646 h 1232"/>
              <a:gd name="T26" fmla="*/ 2147483646 w 4312"/>
              <a:gd name="T27" fmla="*/ 2147483646 h 1232"/>
              <a:gd name="T28" fmla="*/ 2147483646 w 4312"/>
              <a:gd name="T29" fmla="*/ 2147483646 h 1232"/>
              <a:gd name="T30" fmla="*/ 2147483646 w 4312"/>
              <a:gd name="T31" fmla="*/ 2147483646 h 1232"/>
              <a:gd name="T32" fmla="*/ 2147483646 w 4312"/>
              <a:gd name="T33" fmla="*/ 2147483646 h 1232"/>
              <a:gd name="T34" fmla="*/ 2147483646 w 4312"/>
              <a:gd name="T35" fmla="*/ 2147483646 h 1232"/>
              <a:gd name="T36" fmla="*/ 2147483646 w 4312"/>
              <a:gd name="T37" fmla="*/ 2147483646 h 1232"/>
              <a:gd name="T38" fmla="*/ 2147483646 w 4312"/>
              <a:gd name="T39" fmla="*/ 2147483646 h 1232"/>
              <a:gd name="T40" fmla="*/ 2147483646 w 4312"/>
              <a:gd name="T41" fmla="*/ 2147483646 h 1232"/>
              <a:gd name="T42" fmla="*/ 2147483646 w 4312"/>
              <a:gd name="T43" fmla="*/ 2147483646 h 1232"/>
              <a:gd name="T44" fmla="*/ 2147483646 w 4312"/>
              <a:gd name="T45" fmla="*/ 2147483646 h 1232"/>
              <a:gd name="T46" fmla="*/ 2147483646 w 4312"/>
              <a:gd name="T47" fmla="*/ 2147483646 h 1232"/>
              <a:gd name="T48" fmla="*/ 2147483646 w 4312"/>
              <a:gd name="T49" fmla="*/ 2147483646 h 1232"/>
              <a:gd name="T50" fmla="*/ 2147483646 w 4312"/>
              <a:gd name="T51" fmla="*/ 2147483646 h 1232"/>
              <a:gd name="T52" fmla="*/ 2147483646 w 4312"/>
              <a:gd name="T53" fmla="*/ 2147483646 h 1232"/>
              <a:gd name="T54" fmla="*/ 2147483646 w 4312"/>
              <a:gd name="T55" fmla="*/ 2147483646 h 1232"/>
              <a:gd name="T56" fmla="*/ 2147483646 w 4312"/>
              <a:gd name="T57" fmla="*/ 2147483646 h 1232"/>
              <a:gd name="T58" fmla="*/ 2147483646 w 4312"/>
              <a:gd name="T59" fmla="*/ 2147483646 h 1232"/>
              <a:gd name="T60" fmla="*/ 2147483646 w 4312"/>
              <a:gd name="T61" fmla="*/ 2147483646 h 1232"/>
              <a:gd name="T62" fmla="*/ 2147483646 w 4312"/>
              <a:gd name="T63" fmla="*/ 2147483646 h 1232"/>
              <a:gd name="T64" fmla="*/ 2147483646 w 4312"/>
              <a:gd name="T65" fmla="*/ 2147483646 h 1232"/>
              <a:gd name="T66" fmla="*/ 2147483646 w 4312"/>
              <a:gd name="T67" fmla="*/ 2147483646 h 1232"/>
              <a:gd name="T68" fmla="*/ 2147483646 w 4312"/>
              <a:gd name="T69" fmla="*/ 2147483646 h 1232"/>
              <a:gd name="T70" fmla="*/ 2147483646 w 4312"/>
              <a:gd name="T71" fmla="*/ 2147483646 h 1232"/>
              <a:gd name="T72" fmla="*/ 2147483646 w 4312"/>
              <a:gd name="T73" fmla="*/ 2147483646 h 1232"/>
              <a:gd name="T74" fmla="*/ 2147483646 w 4312"/>
              <a:gd name="T75" fmla="*/ 2147483646 h 1232"/>
              <a:gd name="T76" fmla="*/ 2147483646 w 4312"/>
              <a:gd name="T77" fmla="*/ 2147483646 h 1232"/>
              <a:gd name="T78" fmla="*/ 2147483646 w 4312"/>
              <a:gd name="T79" fmla="*/ 2147483646 h 1232"/>
              <a:gd name="T80" fmla="*/ 2147483646 w 4312"/>
              <a:gd name="T81" fmla="*/ 2147483646 h 1232"/>
              <a:gd name="T82" fmla="*/ 2147483646 w 4312"/>
              <a:gd name="T83" fmla="*/ 2147483646 h 1232"/>
              <a:gd name="T84" fmla="*/ 2147483646 w 4312"/>
              <a:gd name="T85" fmla="*/ 2147483646 h 1232"/>
              <a:gd name="T86" fmla="*/ 2147483646 w 4312"/>
              <a:gd name="T87" fmla="*/ 2147483646 h 1232"/>
              <a:gd name="T88" fmla="*/ 2147483646 w 4312"/>
              <a:gd name="T89" fmla="*/ 2147483646 h 1232"/>
              <a:gd name="T90" fmla="*/ 2147483646 w 4312"/>
              <a:gd name="T91" fmla="*/ 2147483646 h 1232"/>
              <a:gd name="T92" fmla="*/ 2147483646 w 4312"/>
              <a:gd name="T93" fmla="*/ 2147483646 h 1232"/>
              <a:gd name="T94" fmla="*/ 2147483646 w 4312"/>
              <a:gd name="T95" fmla="*/ 2147483646 h 1232"/>
              <a:gd name="T96" fmla="*/ 2147483646 w 4312"/>
              <a:gd name="T97" fmla="*/ 2147483646 h 1232"/>
              <a:gd name="T98" fmla="*/ 2147483646 w 4312"/>
              <a:gd name="T99" fmla="*/ 2147483646 h 1232"/>
              <a:gd name="T100" fmla="*/ 2147483646 w 4312"/>
              <a:gd name="T101" fmla="*/ 2147483646 h 1232"/>
              <a:gd name="T102" fmla="*/ 2147483646 w 4312"/>
              <a:gd name="T103" fmla="*/ 2147483646 h 1232"/>
              <a:gd name="T104" fmla="*/ 2147483646 w 4312"/>
              <a:gd name="T105" fmla="*/ 2147483646 h 1232"/>
              <a:gd name="T106" fmla="*/ 2147483646 w 4312"/>
              <a:gd name="T107" fmla="*/ 2147483646 h 1232"/>
              <a:gd name="T108" fmla="*/ 2147483646 w 4312"/>
              <a:gd name="T109" fmla="*/ 2147483646 h 1232"/>
              <a:gd name="T110" fmla="*/ 2147483646 w 4312"/>
              <a:gd name="T111" fmla="*/ 2147483646 h 1232"/>
              <a:gd name="T112" fmla="*/ 2147483646 w 4312"/>
              <a:gd name="T113" fmla="*/ 2147483646 h 12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312" h="1232">
                <a:moveTo>
                  <a:pt x="4312" y="616"/>
                </a:moveTo>
                <a:lnTo>
                  <a:pt x="4312" y="1232"/>
                </a:lnTo>
                <a:lnTo>
                  <a:pt x="0" y="1232"/>
                </a:lnTo>
                <a:lnTo>
                  <a:pt x="0" y="0"/>
                </a:lnTo>
                <a:cubicBezTo>
                  <a:pt x="50" y="15"/>
                  <a:pt x="103" y="21"/>
                  <a:pt x="147" y="48"/>
                </a:cubicBezTo>
                <a:cubicBezTo>
                  <a:pt x="168" y="76"/>
                  <a:pt x="168" y="93"/>
                  <a:pt x="200" y="112"/>
                </a:cubicBezTo>
                <a:cubicBezTo>
                  <a:pt x="213" y="149"/>
                  <a:pt x="226" y="139"/>
                  <a:pt x="260" y="160"/>
                </a:cubicBezTo>
                <a:cubicBezTo>
                  <a:pt x="317" y="143"/>
                  <a:pt x="367" y="132"/>
                  <a:pt x="425" y="120"/>
                </a:cubicBezTo>
                <a:cubicBezTo>
                  <a:pt x="454" y="114"/>
                  <a:pt x="475" y="97"/>
                  <a:pt x="503" y="88"/>
                </a:cubicBezTo>
                <a:cubicBezTo>
                  <a:pt x="540" y="99"/>
                  <a:pt x="616" y="112"/>
                  <a:pt x="616" y="112"/>
                </a:cubicBezTo>
                <a:cubicBezTo>
                  <a:pt x="665" y="142"/>
                  <a:pt x="643" y="169"/>
                  <a:pt x="677" y="200"/>
                </a:cubicBezTo>
                <a:cubicBezTo>
                  <a:pt x="684" y="207"/>
                  <a:pt x="695" y="210"/>
                  <a:pt x="703" y="216"/>
                </a:cubicBezTo>
                <a:cubicBezTo>
                  <a:pt x="721" y="231"/>
                  <a:pt x="755" y="264"/>
                  <a:pt x="755" y="264"/>
                </a:cubicBezTo>
                <a:cubicBezTo>
                  <a:pt x="801" y="253"/>
                  <a:pt x="838" y="248"/>
                  <a:pt x="868" y="288"/>
                </a:cubicBezTo>
                <a:cubicBezTo>
                  <a:pt x="859" y="293"/>
                  <a:pt x="846" y="295"/>
                  <a:pt x="842" y="304"/>
                </a:cubicBezTo>
                <a:cubicBezTo>
                  <a:pt x="838" y="312"/>
                  <a:pt x="854" y="320"/>
                  <a:pt x="850" y="328"/>
                </a:cubicBezTo>
                <a:cubicBezTo>
                  <a:pt x="846" y="337"/>
                  <a:pt x="833" y="339"/>
                  <a:pt x="824" y="344"/>
                </a:cubicBezTo>
                <a:cubicBezTo>
                  <a:pt x="843" y="394"/>
                  <a:pt x="875" y="408"/>
                  <a:pt x="928" y="424"/>
                </a:cubicBezTo>
                <a:cubicBezTo>
                  <a:pt x="960" y="414"/>
                  <a:pt x="983" y="400"/>
                  <a:pt x="1015" y="392"/>
                </a:cubicBezTo>
                <a:cubicBezTo>
                  <a:pt x="1068" y="402"/>
                  <a:pt x="1107" y="423"/>
                  <a:pt x="1163" y="432"/>
                </a:cubicBezTo>
                <a:cubicBezTo>
                  <a:pt x="1197" y="453"/>
                  <a:pt x="1232" y="475"/>
                  <a:pt x="1267" y="496"/>
                </a:cubicBezTo>
                <a:cubicBezTo>
                  <a:pt x="1297" y="515"/>
                  <a:pt x="1332" y="551"/>
                  <a:pt x="1371" y="560"/>
                </a:cubicBezTo>
                <a:cubicBezTo>
                  <a:pt x="1396" y="566"/>
                  <a:pt x="1423" y="565"/>
                  <a:pt x="1449" y="568"/>
                </a:cubicBezTo>
                <a:cubicBezTo>
                  <a:pt x="1516" y="583"/>
                  <a:pt x="1592" y="572"/>
                  <a:pt x="1657" y="552"/>
                </a:cubicBezTo>
                <a:cubicBezTo>
                  <a:pt x="1674" y="555"/>
                  <a:pt x="1694" y="552"/>
                  <a:pt x="1709" y="560"/>
                </a:cubicBezTo>
                <a:cubicBezTo>
                  <a:pt x="1717" y="564"/>
                  <a:pt x="1712" y="577"/>
                  <a:pt x="1718" y="584"/>
                </a:cubicBezTo>
                <a:cubicBezTo>
                  <a:pt x="1733" y="601"/>
                  <a:pt x="1758" y="603"/>
                  <a:pt x="1779" y="608"/>
                </a:cubicBezTo>
                <a:cubicBezTo>
                  <a:pt x="1795" y="623"/>
                  <a:pt x="1817" y="632"/>
                  <a:pt x="1831" y="648"/>
                </a:cubicBezTo>
                <a:cubicBezTo>
                  <a:pt x="1840" y="659"/>
                  <a:pt x="1847" y="719"/>
                  <a:pt x="1848" y="720"/>
                </a:cubicBezTo>
                <a:cubicBezTo>
                  <a:pt x="1855" y="732"/>
                  <a:pt x="1888" y="741"/>
                  <a:pt x="1900" y="744"/>
                </a:cubicBezTo>
                <a:cubicBezTo>
                  <a:pt x="1953" y="758"/>
                  <a:pt x="1991" y="777"/>
                  <a:pt x="2039" y="792"/>
                </a:cubicBezTo>
                <a:cubicBezTo>
                  <a:pt x="2109" y="776"/>
                  <a:pt x="2103" y="770"/>
                  <a:pt x="2160" y="752"/>
                </a:cubicBezTo>
                <a:cubicBezTo>
                  <a:pt x="2245" y="763"/>
                  <a:pt x="2332" y="796"/>
                  <a:pt x="2403" y="840"/>
                </a:cubicBezTo>
                <a:cubicBezTo>
                  <a:pt x="2476" y="823"/>
                  <a:pt x="2549" y="806"/>
                  <a:pt x="2620" y="784"/>
                </a:cubicBezTo>
                <a:cubicBezTo>
                  <a:pt x="2653" y="774"/>
                  <a:pt x="2667" y="741"/>
                  <a:pt x="2698" y="728"/>
                </a:cubicBezTo>
                <a:cubicBezTo>
                  <a:pt x="2754" y="705"/>
                  <a:pt x="2795" y="702"/>
                  <a:pt x="2854" y="696"/>
                </a:cubicBezTo>
                <a:cubicBezTo>
                  <a:pt x="2925" y="680"/>
                  <a:pt x="2991" y="653"/>
                  <a:pt x="3063" y="640"/>
                </a:cubicBezTo>
                <a:cubicBezTo>
                  <a:pt x="3083" y="643"/>
                  <a:pt x="3104" y="641"/>
                  <a:pt x="3123" y="648"/>
                </a:cubicBezTo>
                <a:cubicBezTo>
                  <a:pt x="3135" y="652"/>
                  <a:pt x="3140" y="666"/>
                  <a:pt x="3149" y="672"/>
                </a:cubicBezTo>
                <a:cubicBezTo>
                  <a:pt x="3157" y="677"/>
                  <a:pt x="3167" y="677"/>
                  <a:pt x="3175" y="680"/>
                </a:cubicBezTo>
                <a:cubicBezTo>
                  <a:pt x="3221" y="666"/>
                  <a:pt x="3265" y="673"/>
                  <a:pt x="3306" y="648"/>
                </a:cubicBezTo>
                <a:cubicBezTo>
                  <a:pt x="3415" y="682"/>
                  <a:pt x="3532" y="686"/>
                  <a:pt x="3644" y="712"/>
                </a:cubicBezTo>
                <a:cubicBezTo>
                  <a:pt x="3666" y="742"/>
                  <a:pt x="3675" y="774"/>
                  <a:pt x="3687" y="808"/>
                </a:cubicBezTo>
                <a:cubicBezTo>
                  <a:pt x="3691" y="816"/>
                  <a:pt x="3687" y="829"/>
                  <a:pt x="3696" y="832"/>
                </a:cubicBezTo>
                <a:cubicBezTo>
                  <a:pt x="3713" y="837"/>
                  <a:pt x="3748" y="848"/>
                  <a:pt x="3748" y="848"/>
                </a:cubicBezTo>
                <a:cubicBezTo>
                  <a:pt x="3798" y="833"/>
                  <a:pt x="3786" y="867"/>
                  <a:pt x="3817" y="824"/>
                </a:cubicBezTo>
                <a:cubicBezTo>
                  <a:pt x="3806" y="780"/>
                  <a:pt x="3809" y="760"/>
                  <a:pt x="3843" y="728"/>
                </a:cubicBezTo>
                <a:cubicBezTo>
                  <a:pt x="3847" y="715"/>
                  <a:pt x="3841" y="698"/>
                  <a:pt x="3852" y="688"/>
                </a:cubicBezTo>
                <a:cubicBezTo>
                  <a:pt x="3865" y="676"/>
                  <a:pt x="3904" y="672"/>
                  <a:pt x="3904" y="672"/>
                </a:cubicBezTo>
                <a:cubicBezTo>
                  <a:pt x="3932" y="681"/>
                  <a:pt x="3982" y="712"/>
                  <a:pt x="3982" y="712"/>
                </a:cubicBezTo>
                <a:cubicBezTo>
                  <a:pt x="3988" y="728"/>
                  <a:pt x="3996" y="743"/>
                  <a:pt x="4000" y="760"/>
                </a:cubicBezTo>
                <a:cubicBezTo>
                  <a:pt x="4003" y="773"/>
                  <a:pt x="4001" y="788"/>
                  <a:pt x="4008" y="800"/>
                </a:cubicBezTo>
                <a:cubicBezTo>
                  <a:pt x="4014" y="808"/>
                  <a:pt x="4026" y="811"/>
                  <a:pt x="4034" y="816"/>
                </a:cubicBezTo>
                <a:cubicBezTo>
                  <a:pt x="4072" y="804"/>
                  <a:pt x="4102" y="787"/>
                  <a:pt x="4138" y="776"/>
                </a:cubicBezTo>
                <a:cubicBezTo>
                  <a:pt x="4172" y="730"/>
                  <a:pt x="4159" y="719"/>
                  <a:pt x="4225" y="704"/>
                </a:cubicBezTo>
                <a:cubicBezTo>
                  <a:pt x="4246" y="675"/>
                  <a:pt x="4265" y="677"/>
                  <a:pt x="4286" y="648"/>
                </a:cubicBezTo>
                <a:cubicBezTo>
                  <a:pt x="4277" y="625"/>
                  <a:pt x="4312" y="616"/>
                  <a:pt x="4312" y="616"/>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ja-JP" altLang="en-US"/>
          </a:p>
        </p:txBody>
      </p:sp>
      <p:sp>
        <p:nvSpPr>
          <p:cNvPr id="330787" name="Rectangle 35"/>
          <p:cNvSpPr>
            <a:spLocks noGrp="1" noChangeArrowheads="1"/>
          </p:cNvSpPr>
          <p:nvPr>
            <p:ph type="ctrTitle"/>
          </p:nvPr>
        </p:nvSpPr>
        <p:spPr>
          <a:xfrm>
            <a:off x="685800" y="1219200"/>
            <a:ext cx="7721600" cy="1143000"/>
          </a:xfrm>
        </p:spPr>
        <p:txBody>
          <a:bodyPr/>
          <a:lstStyle>
            <a:lvl1pPr>
              <a:defRPr/>
            </a:lvl1pPr>
          </a:lstStyle>
          <a:p>
            <a:r>
              <a:rPr lang="ja-JP" altLang="en-US"/>
              <a:t>マスタ タイトルの書式設定</a:t>
            </a:r>
          </a:p>
        </p:txBody>
      </p:sp>
      <p:sp>
        <p:nvSpPr>
          <p:cNvPr id="330788" name="Rectangle 36"/>
          <p:cNvSpPr>
            <a:spLocks noGrp="1" noChangeArrowheads="1"/>
          </p:cNvSpPr>
          <p:nvPr>
            <p:ph type="subTitle" idx="1"/>
          </p:nvPr>
        </p:nvSpPr>
        <p:spPr>
          <a:xfrm>
            <a:off x="685800" y="2859088"/>
            <a:ext cx="5715000" cy="2162175"/>
          </a:xfrm>
        </p:spPr>
        <p:txBody>
          <a:bodyPr anchor="ctr"/>
          <a:lstStyle>
            <a:lvl1pPr marL="0" indent="0" algn="r">
              <a:buFont typeface="Wingdings" pitchFamily="2" charset="2"/>
              <a:buNone/>
              <a:defRPr/>
            </a:lvl1pPr>
          </a:lstStyle>
          <a:p>
            <a:r>
              <a:rPr lang="ja-JP" altLang="en-US"/>
              <a:t>マスタ サブタイトルの書式設定</a:t>
            </a:r>
          </a:p>
        </p:txBody>
      </p:sp>
      <p:sp>
        <p:nvSpPr>
          <p:cNvPr id="3" name="Rectangle 37">
            <a:extLst>
              <a:ext uri="{FF2B5EF4-FFF2-40B4-BE49-F238E27FC236}">
                <a16:creationId xmlns:a16="http://schemas.microsoft.com/office/drawing/2014/main" id="{D59556B8-5093-DA67-2A12-FC46314BE7A1}"/>
              </a:ext>
            </a:extLst>
          </p:cNvPr>
          <p:cNvSpPr>
            <a:spLocks noGrp="1" noChangeArrowheads="1"/>
          </p:cNvSpPr>
          <p:nvPr>
            <p:ph type="dt" sz="half" idx="10"/>
          </p:nvPr>
        </p:nvSpPr>
        <p:spPr>
          <a:xfrm>
            <a:off x="711200" y="6229350"/>
            <a:ext cx="1930400" cy="514350"/>
          </a:xfrm>
        </p:spPr>
        <p:txBody>
          <a:bodyPr/>
          <a:lstStyle>
            <a:lvl1pPr>
              <a:defRPr/>
            </a:lvl1pPr>
          </a:lstStyle>
          <a:p>
            <a:pPr>
              <a:defRPr/>
            </a:pPr>
            <a:endParaRPr lang="en-US" altLang="ja-JP"/>
          </a:p>
        </p:txBody>
      </p:sp>
      <p:sp>
        <p:nvSpPr>
          <p:cNvPr id="4" name="Rectangle 38">
            <a:extLst>
              <a:ext uri="{FF2B5EF4-FFF2-40B4-BE49-F238E27FC236}">
                <a16:creationId xmlns:a16="http://schemas.microsoft.com/office/drawing/2014/main" id="{B9AEF25A-1149-2E65-852E-6903F58DFD03}"/>
              </a:ext>
            </a:extLst>
          </p:cNvPr>
          <p:cNvSpPr>
            <a:spLocks noGrp="1" noChangeArrowheads="1"/>
          </p:cNvSpPr>
          <p:nvPr>
            <p:ph type="ftr" sz="quarter" idx="11"/>
          </p:nvPr>
        </p:nvSpPr>
        <p:spPr>
          <a:xfrm>
            <a:off x="3149600" y="6229350"/>
            <a:ext cx="2844800" cy="514350"/>
          </a:xfrm>
        </p:spPr>
        <p:txBody>
          <a:bodyPr/>
          <a:lstStyle>
            <a:lvl1pPr>
              <a:defRPr/>
            </a:lvl1pPr>
          </a:lstStyle>
          <a:p>
            <a:pPr>
              <a:defRPr/>
            </a:pPr>
            <a:endParaRPr lang="en-US" altLang="ja-JP"/>
          </a:p>
        </p:txBody>
      </p:sp>
      <p:sp>
        <p:nvSpPr>
          <p:cNvPr id="5" name="Rectangle 39">
            <a:extLst>
              <a:ext uri="{FF2B5EF4-FFF2-40B4-BE49-F238E27FC236}">
                <a16:creationId xmlns:a16="http://schemas.microsoft.com/office/drawing/2014/main" id="{76FE74AC-2BBD-D8F0-A044-E397694ED249}"/>
              </a:ext>
            </a:extLst>
          </p:cNvPr>
          <p:cNvSpPr>
            <a:spLocks noGrp="1" noChangeArrowheads="1"/>
          </p:cNvSpPr>
          <p:nvPr>
            <p:ph type="sldNum" sz="quarter" idx="12"/>
          </p:nvPr>
        </p:nvSpPr>
        <p:spPr>
          <a:xfrm>
            <a:off x="6604000" y="6229350"/>
            <a:ext cx="1828800" cy="514350"/>
          </a:xfrm>
        </p:spPr>
        <p:txBody>
          <a:bodyPr/>
          <a:lstStyle>
            <a:lvl1pPr>
              <a:defRPr smtClean="0"/>
            </a:lvl1pPr>
          </a:lstStyle>
          <a:p>
            <a:pPr>
              <a:defRPr/>
            </a:pPr>
            <a:fld id="{4718C089-C971-4B3C-B4DA-C61D61B2C200}" type="slidenum">
              <a:rPr lang="ja-JP" altLang="en-US"/>
              <a:pPr>
                <a:defRPr/>
              </a:pPr>
              <a:t>‹#›</a:t>
            </a:fld>
            <a:endParaRPr lang="en-US" altLang="ja-JP"/>
          </a:p>
        </p:txBody>
      </p:sp>
    </p:spTree>
    <p:extLst>
      <p:ext uri="{BB962C8B-B14F-4D97-AF65-F5344CB8AC3E}">
        <p14:creationId xmlns:p14="http://schemas.microsoft.com/office/powerpoint/2010/main" val="361718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7">
            <a:extLst>
              <a:ext uri="{FF2B5EF4-FFF2-40B4-BE49-F238E27FC236}">
                <a16:creationId xmlns:a16="http://schemas.microsoft.com/office/drawing/2014/main" id="{3F8DC760-61B5-1FD0-BA3E-96DA3B6B89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8">
            <a:extLst>
              <a:ext uri="{FF2B5EF4-FFF2-40B4-BE49-F238E27FC236}">
                <a16:creationId xmlns:a16="http://schemas.microsoft.com/office/drawing/2014/main" id="{75C0FD40-D8E5-BE52-D6B9-6E645EFA4FB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9">
            <a:extLst>
              <a:ext uri="{FF2B5EF4-FFF2-40B4-BE49-F238E27FC236}">
                <a16:creationId xmlns:a16="http://schemas.microsoft.com/office/drawing/2014/main" id="{0417A908-315E-4A27-D1B2-CD75566E0F8F}"/>
              </a:ext>
            </a:extLst>
          </p:cNvPr>
          <p:cNvSpPr>
            <a:spLocks noGrp="1" noChangeArrowheads="1"/>
          </p:cNvSpPr>
          <p:nvPr>
            <p:ph type="sldNum" sz="quarter" idx="12"/>
          </p:nvPr>
        </p:nvSpPr>
        <p:spPr>
          <a:ln/>
        </p:spPr>
        <p:txBody>
          <a:bodyPr/>
          <a:lstStyle>
            <a:lvl1pPr>
              <a:defRPr/>
            </a:lvl1pPr>
          </a:lstStyle>
          <a:p>
            <a:pPr>
              <a:defRPr/>
            </a:pPr>
            <a:fld id="{A22E3BF3-E1D9-45C2-BB71-0DBE292C8527}" type="slidenum">
              <a:rPr lang="ja-JP" altLang="en-US"/>
              <a:pPr>
                <a:defRPr/>
              </a:pPr>
              <a:t>‹#›</a:t>
            </a:fld>
            <a:endParaRPr lang="en-US" altLang="ja-JP"/>
          </a:p>
        </p:txBody>
      </p:sp>
    </p:spTree>
    <p:extLst>
      <p:ext uri="{BB962C8B-B14F-4D97-AF65-F5344CB8AC3E}">
        <p14:creationId xmlns:p14="http://schemas.microsoft.com/office/powerpoint/2010/main" val="4067381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38925" y="279400"/>
            <a:ext cx="2058988" cy="58451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9400"/>
            <a:ext cx="6029325" cy="58451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37">
            <a:extLst>
              <a:ext uri="{FF2B5EF4-FFF2-40B4-BE49-F238E27FC236}">
                <a16:creationId xmlns:a16="http://schemas.microsoft.com/office/drawing/2014/main" id="{5513A4DF-6A6C-FA07-CCDA-1514906F549C}"/>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8">
            <a:extLst>
              <a:ext uri="{FF2B5EF4-FFF2-40B4-BE49-F238E27FC236}">
                <a16:creationId xmlns:a16="http://schemas.microsoft.com/office/drawing/2014/main" id="{77B3401C-ED93-D84B-1036-346984FA70C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9">
            <a:extLst>
              <a:ext uri="{FF2B5EF4-FFF2-40B4-BE49-F238E27FC236}">
                <a16:creationId xmlns:a16="http://schemas.microsoft.com/office/drawing/2014/main" id="{D9843182-46F6-F0CE-5299-B59CF99C17BA}"/>
              </a:ext>
            </a:extLst>
          </p:cNvPr>
          <p:cNvSpPr>
            <a:spLocks noGrp="1" noChangeArrowheads="1"/>
          </p:cNvSpPr>
          <p:nvPr>
            <p:ph type="sldNum" sz="quarter" idx="12"/>
          </p:nvPr>
        </p:nvSpPr>
        <p:spPr>
          <a:ln/>
        </p:spPr>
        <p:txBody>
          <a:bodyPr/>
          <a:lstStyle>
            <a:lvl1pPr>
              <a:defRPr/>
            </a:lvl1pPr>
          </a:lstStyle>
          <a:p>
            <a:pPr>
              <a:defRPr/>
            </a:pPr>
            <a:fld id="{7EBC6DD7-957A-42EC-9727-0CE207144709}" type="slidenum">
              <a:rPr lang="ja-JP" altLang="en-US"/>
              <a:pPr>
                <a:defRPr/>
              </a:pPr>
              <a:t>‹#›</a:t>
            </a:fld>
            <a:endParaRPr lang="en-US" altLang="ja-JP"/>
          </a:p>
        </p:txBody>
      </p:sp>
    </p:spTree>
    <p:extLst>
      <p:ext uri="{BB962C8B-B14F-4D97-AF65-F5344CB8AC3E}">
        <p14:creationId xmlns:p14="http://schemas.microsoft.com/office/powerpoint/2010/main" val="65142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574675" y="304800"/>
            <a:ext cx="8001000" cy="1216025"/>
          </a:xfrm>
        </p:spPr>
        <p:txBody>
          <a:bodyPr/>
          <a:lstStyle/>
          <a:p>
            <a:r>
              <a:rPr lang="ja-JP" altLang="en-US"/>
              <a:t>マスタ タイトルの書式設定</a:t>
            </a:r>
          </a:p>
        </p:txBody>
      </p:sp>
      <p:sp>
        <p:nvSpPr>
          <p:cNvPr id="3" name="グラフ プレースホルダ 2"/>
          <p:cNvSpPr>
            <a:spLocks noGrp="1"/>
          </p:cNvSpPr>
          <p:nvPr>
            <p:ph type="chart" idx="1"/>
          </p:nvPr>
        </p:nvSpPr>
        <p:spPr>
          <a:xfrm>
            <a:off x="566738" y="1752600"/>
            <a:ext cx="8001000" cy="4267200"/>
          </a:xfrm>
        </p:spPr>
        <p:txBody>
          <a:bodyPr/>
          <a:lstStyle/>
          <a:p>
            <a:pPr lvl="0"/>
            <a:endParaRPr lang="ja-JP" altLang="en-US" noProof="0"/>
          </a:p>
        </p:txBody>
      </p:sp>
      <p:sp>
        <p:nvSpPr>
          <p:cNvPr id="4" name="日付プレースホルダ 3">
            <a:extLst>
              <a:ext uri="{FF2B5EF4-FFF2-40B4-BE49-F238E27FC236}">
                <a16:creationId xmlns:a16="http://schemas.microsoft.com/office/drawing/2014/main" id="{F733753C-0F68-8C40-0DAF-5445E9BA1357}"/>
              </a:ext>
            </a:extLst>
          </p:cNvPr>
          <p:cNvSpPr>
            <a:spLocks noGrp="1"/>
          </p:cNvSpPr>
          <p:nvPr>
            <p:ph type="dt" sz="half" idx="10"/>
          </p:nvPr>
        </p:nvSpPr>
        <p:spPr/>
        <p:txBody>
          <a:bodyPr/>
          <a:lstStyle>
            <a:lvl1pPr>
              <a:defRPr>
                <a:latin typeface="Arial" charset="0"/>
                <a:ea typeface="ＭＳ Ｐゴシック" pitchFamily="50" charset="-128"/>
                <a:cs typeface="+mn-cs"/>
              </a:defRPr>
            </a:lvl1pPr>
          </a:lstStyle>
          <a:p>
            <a:pPr>
              <a:defRPr/>
            </a:pPr>
            <a:endParaRPr lang="en-US" altLang="ja-JP"/>
          </a:p>
        </p:txBody>
      </p:sp>
      <p:sp>
        <p:nvSpPr>
          <p:cNvPr id="5" name="フッター プレースホルダ 4">
            <a:extLst>
              <a:ext uri="{FF2B5EF4-FFF2-40B4-BE49-F238E27FC236}">
                <a16:creationId xmlns:a16="http://schemas.microsoft.com/office/drawing/2014/main" id="{3F48F170-199D-5C7A-98BF-0F9DEA629C84}"/>
              </a:ext>
            </a:extLst>
          </p:cNvPr>
          <p:cNvSpPr>
            <a:spLocks noGrp="1"/>
          </p:cNvSpPr>
          <p:nvPr>
            <p:ph type="ftr" sz="quarter" idx="11"/>
          </p:nvPr>
        </p:nvSpPr>
        <p:spPr/>
        <p:txBody>
          <a:bodyPr/>
          <a:lstStyle>
            <a:lvl1pPr>
              <a:defRPr>
                <a:latin typeface="Arial" charset="0"/>
              </a:defRPr>
            </a:lvl1pPr>
          </a:lstStyle>
          <a:p>
            <a:pPr>
              <a:defRPr/>
            </a:pPr>
            <a:endParaRPr lang="en-US" altLang="ja-JP"/>
          </a:p>
        </p:txBody>
      </p:sp>
      <p:sp>
        <p:nvSpPr>
          <p:cNvPr id="6" name="スライド番号プレースホルダ 5">
            <a:extLst>
              <a:ext uri="{FF2B5EF4-FFF2-40B4-BE49-F238E27FC236}">
                <a16:creationId xmlns:a16="http://schemas.microsoft.com/office/drawing/2014/main" id="{4B615437-D500-341C-5F54-A6F1E5777A73}"/>
              </a:ext>
            </a:extLst>
          </p:cNvPr>
          <p:cNvSpPr>
            <a:spLocks noGrp="1"/>
          </p:cNvSpPr>
          <p:nvPr>
            <p:ph type="sldNum" sz="quarter" idx="12"/>
          </p:nvPr>
        </p:nvSpPr>
        <p:spPr/>
        <p:txBody>
          <a:bodyPr/>
          <a:lstStyle>
            <a:lvl1pPr>
              <a:defRPr>
                <a:latin typeface="Arial" panose="020B0604020202020204" pitchFamily="34" charset="0"/>
              </a:defRPr>
            </a:lvl1pPr>
          </a:lstStyle>
          <a:p>
            <a:fld id="{990D08C1-187B-4A87-8044-09C04946E143}" type="slidenum">
              <a:rPr lang="en-US" altLang="ja-JP"/>
              <a:pPr/>
              <a:t>‹#›</a:t>
            </a:fld>
            <a:endParaRPr lang="en-US" altLang="ja-JP"/>
          </a:p>
        </p:txBody>
      </p:sp>
    </p:spTree>
    <p:extLst>
      <p:ext uri="{BB962C8B-B14F-4D97-AF65-F5344CB8AC3E}">
        <p14:creationId xmlns:p14="http://schemas.microsoft.com/office/powerpoint/2010/main" val="2427772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38">
            <a:extLst>
              <a:ext uri="{FF2B5EF4-FFF2-40B4-BE49-F238E27FC236}">
                <a16:creationId xmlns:a16="http://schemas.microsoft.com/office/drawing/2014/main" id="{507BF935-6A36-050B-0642-45DAF0BD9643}"/>
              </a:ext>
            </a:extLst>
          </p:cNvPr>
          <p:cNvSpPr>
            <a:spLocks noGrp="1" noChangeArrowheads="1"/>
          </p:cNvSpPr>
          <p:nvPr>
            <p:ph type="ftr" sz="quarter" idx="10"/>
          </p:nvPr>
        </p:nvSpPr>
        <p:spPr/>
        <p:txBody>
          <a:bodyPr/>
          <a:lstStyle>
            <a:lvl1pPr>
              <a:defRPr/>
            </a:lvl1pPr>
          </a:lstStyle>
          <a:p>
            <a:pPr>
              <a:defRPr/>
            </a:pPr>
            <a:endParaRPr lang="en-US" altLang="ja-JP"/>
          </a:p>
        </p:txBody>
      </p:sp>
      <p:sp>
        <p:nvSpPr>
          <p:cNvPr id="5" name="Rectangle 39">
            <a:extLst>
              <a:ext uri="{FF2B5EF4-FFF2-40B4-BE49-F238E27FC236}">
                <a16:creationId xmlns:a16="http://schemas.microsoft.com/office/drawing/2014/main" id="{2C3F70A8-FB64-DC05-648D-C9E1143AA072}"/>
              </a:ext>
            </a:extLst>
          </p:cNvPr>
          <p:cNvSpPr>
            <a:spLocks noGrp="1" noChangeArrowheads="1"/>
          </p:cNvSpPr>
          <p:nvPr>
            <p:ph type="sldNum" sz="quarter" idx="11"/>
          </p:nvPr>
        </p:nvSpPr>
        <p:spPr/>
        <p:txBody>
          <a:bodyPr/>
          <a:lstStyle>
            <a:lvl1pPr>
              <a:defRPr smtClean="0"/>
            </a:lvl1pPr>
          </a:lstStyle>
          <a:p>
            <a:pPr>
              <a:defRPr/>
            </a:pPr>
            <a:fld id="{68606A65-C676-45BF-B992-FF5277C1BEF1}" type="slidenum">
              <a:rPr lang="ja-JP" altLang="en-US"/>
              <a:pPr>
                <a:defRPr/>
              </a:pPr>
              <a:t>‹#›</a:t>
            </a:fld>
            <a:endParaRPr lang="en-US" altLang="ja-JP"/>
          </a:p>
        </p:txBody>
      </p:sp>
    </p:spTree>
    <p:extLst>
      <p:ext uri="{BB962C8B-B14F-4D97-AF65-F5344CB8AC3E}">
        <p14:creationId xmlns:p14="http://schemas.microsoft.com/office/powerpoint/2010/main" val="22236519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37">
            <a:extLst>
              <a:ext uri="{FF2B5EF4-FFF2-40B4-BE49-F238E27FC236}">
                <a16:creationId xmlns:a16="http://schemas.microsoft.com/office/drawing/2014/main" id="{41952952-C162-A8D1-5903-81B30DAC2F5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38">
            <a:extLst>
              <a:ext uri="{FF2B5EF4-FFF2-40B4-BE49-F238E27FC236}">
                <a16:creationId xmlns:a16="http://schemas.microsoft.com/office/drawing/2014/main" id="{A29A7B00-8955-8FD6-15A6-8E6510DB206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39">
            <a:extLst>
              <a:ext uri="{FF2B5EF4-FFF2-40B4-BE49-F238E27FC236}">
                <a16:creationId xmlns:a16="http://schemas.microsoft.com/office/drawing/2014/main" id="{A0DB4D6F-DE0D-04EB-D890-CE2DC7477497}"/>
              </a:ext>
            </a:extLst>
          </p:cNvPr>
          <p:cNvSpPr>
            <a:spLocks noGrp="1" noChangeArrowheads="1"/>
          </p:cNvSpPr>
          <p:nvPr>
            <p:ph type="sldNum" sz="quarter" idx="12"/>
          </p:nvPr>
        </p:nvSpPr>
        <p:spPr>
          <a:ln/>
        </p:spPr>
        <p:txBody>
          <a:bodyPr/>
          <a:lstStyle>
            <a:lvl1pPr>
              <a:defRPr/>
            </a:lvl1pPr>
          </a:lstStyle>
          <a:p>
            <a:pPr>
              <a:defRPr/>
            </a:pPr>
            <a:fld id="{61FFED22-9E61-40A2-BE12-C06FA3858CAA}" type="slidenum">
              <a:rPr lang="ja-JP" altLang="en-US"/>
              <a:pPr>
                <a:defRPr/>
              </a:pPr>
              <a:t>‹#›</a:t>
            </a:fld>
            <a:endParaRPr lang="en-US" altLang="ja-JP"/>
          </a:p>
        </p:txBody>
      </p:sp>
    </p:spTree>
    <p:extLst>
      <p:ext uri="{BB962C8B-B14F-4D97-AF65-F5344CB8AC3E}">
        <p14:creationId xmlns:p14="http://schemas.microsoft.com/office/powerpoint/2010/main" val="2871031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68313" y="1628775"/>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59313" y="1628775"/>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37">
            <a:extLst>
              <a:ext uri="{FF2B5EF4-FFF2-40B4-BE49-F238E27FC236}">
                <a16:creationId xmlns:a16="http://schemas.microsoft.com/office/drawing/2014/main" id="{277A680E-70E7-042F-DF80-3844469A28B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8">
            <a:extLst>
              <a:ext uri="{FF2B5EF4-FFF2-40B4-BE49-F238E27FC236}">
                <a16:creationId xmlns:a16="http://schemas.microsoft.com/office/drawing/2014/main" id="{83515546-FAD0-FEFB-96A7-219397CEA776}"/>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9">
            <a:extLst>
              <a:ext uri="{FF2B5EF4-FFF2-40B4-BE49-F238E27FC236}">
                <a16:creationId xmlns:a16="http://schemas.microsoft.com/office/drawing/2014/main" id="{4139B218-3352-D959-0DAA-19E28672751F}"/>
              </a:ext>
            </a:extLst>
          </p:cNvPr>
          <p:cNvSpPr>
            <a:spLocks noGrp="1" noChangeArrowheads="1"/>
          </p:cNvSpPr>
          <p:nvPr>
            <p:ph type="sldNum" sz="quarter" idx="12"/>
          </p:nvPr>
        </p:nvSpPr>
        <p:spPr>
          <a:ln/>
        </p:spPr>
        <p:txBody>
          <a:bodyPr/>
          <a:lstStyle>
            <a:lvl1pPr>
              <a:defRPr/>
            </a:lvl1pPr>
          </a:lstStyle>
          <a:p>
            <a:pPr>
              <a:defRPr/>
            </a:pPr>
            <a:fld id="{5C58A28B-4311-4389-8336-9921D88B6497}" type="slidenum">
              <a:rPr lang="ja-JP" altLang="en-US"/>
              <a:pPr>
                <a:defRPr/>
              </a:pPr>
              <a:t>‹#›</a:t>
            </a:fld>
            <a:endParaRPr lang="en-US" altLang="ja-JP"/>
          </a:p>
        </p:txBody>
      </p:sp>
    </p:spTree>
    <p:extLst>
      <p:ext uri="{BB962C8B-B14F-4D97-AF65-F5344CB8AC3E}">
        <p14:creationId xmlns:p14="http://schemas.microsoft.com/office/powerpoint/2010/main" val="885545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37">
            <a:extLst>
              <a:ext uri="{FF2B5EF4-FFF2-40B4-BE49-F238E27FC236}">
                <a16:creationId xmlns:a16="http://schemas.microsoft.com/office/drawing/2014/main" id="{ADE63173-5243-32E2-EC95-33AE8B3077C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38">
            <a:extLst>
              <a:ext uri="{FF2B5EF4-FFF2-40B4-BE49-F238E27FC236}">
                <a16:creationId xmlns:a16="http://schemas.microsoft.com/office/drawing/2014/main" id="{9CCDE179-E6C6-EC1E-9AD0-8BC1C3CCEEE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39">
            <a:extLst>
              <a:ext uri="{FF2B5EF4-FFF2-40B4-BE49-F238E27FC236}">
                <a16:creationId xmlns:a16="http://schemas.microsoft.com/office/drawing/2014/main" id="{4F3E6967-3186-CF37-D3F7-BF8F95BC678D}"/>
              </a:ext>
            </a:extLst>
          </p:cNvPr>
          <p:cNvSpPr>
            <a:spLocks noGrp="1" noChangeArrowheads="1"/>
          </p:cNvSpPr>
          <p:nvPr>
            <p:ph type="sldNum" sz="quarter" idx="12"/>
          </p:nvPr>
        </p:nvSpPr>
        <p:spPr>
          <a:ln/>
        </p:spPr>
        <p:txBody>
          <a:bodyPr/>
          <a:lstStyle>
            <a:lvl1pPr>
              <a:defRPr/>
            </a:lvl1pPr>
          </a:lstStyle>
          <a:p>
            <a:pPr>
              <a:defRPr/>
            </a:pPr>
            <a:fld id="{FE52D2B2-55CB-4BD5-8BF4-9DC23526C601}" type="slidenum">
              <a:rPr lang="ja-JP" altLang="en-US"/>
              <a:pPr>
                <a:defRPr/>
              </a:pPr>
              <a:t>‹#›</a:t>
            </a:fld>
            <a:endParaRPr lang="en-US" altLang="ja-JP"/>
          </a:p>
        </p:txBody>
      </p:sp>
    </p:spTree>
    <p:extLst>
      <p:ext uri="{BB962C8B-B14F-4D97-AF65-F5344CB8AC3E}">
        <p14:creationId xmlns:p14="http://schemas.microsoft.com/office/powerpoint/2010/main" val="3870139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37">
            <a:extLst>
              <a:ext uri="{FF2B5EF4-FFF2-40B4-BE49-F238E27FC236}">
                <a16:creationId xmlns:a16="http://schemas.microsoft.com/office/drawing/2014/main" id="{F8C90301-1F47-1B79-1C1E-4CDC52981B8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38">
            <a:extLst>
              <a:ext uri="{FF2B5EF4-FFF2-40B4-BE49-F238E27FC236}">
                <a16:creationId xmlns:a16="http://schemas.microsoft.com/office/drawing/2014/main" id="{F0E0BCFE-69C4-12FC-1382-296BF40F7D4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39">
            <a:extLst>
              <a:ext uri="{FF2B5EF4-FFF2-40B4-BE49-F238E27FC236}">
                <a16:creationId xmlns:a16="http://schemas.microsoft.com/office/drawing/2014/main" id="{7585CFF9-9A36-B516-EC6D-64F77370A041}"/>
              </a:ext>
            </a:extLst>
          </p:cNvPr>
          <p:cNvSpPr>
            <a:spLocks noGrp="1" noChangeArrowheads="1"/>
          </p:cNvSpPr>
          <p:nvPr>
            <p:ph type="sldNum" sz="quarter" idx="12"/>
          </p:nvPr>
        </p:nvSpPr>
        <p:spPr>
          <a:ln/>
        </p:spPr>
        <p:txBody>
          <a:bodyPr/>
          <a:lstStyle>
            <a:lvl1pPr>
              <a:defRPr/>
            </a:lvl1pPr>
          </a:lstStyle>
          <a:p>
            <a:pPr>
              <a:defRPr/>
            </a:pPr>
            <a:fld id="{6849FD16-771D-487F-AA09-9736C185B762}" type="slidenum">
              <a:rPr lang="ja-JP" altLang="en-US"/>
              <a:pPr>
                <a:defRPr/>
              </a:pPr>
              <a:t>‹#›</a:t>
            </a:fld>
            <a:endParaRPr lang="en-US" altLang="ja-JP"/>
          </a:p>
        </p:txBody>
      </p:sp>
    </p:spTree>
    <p:extLst>
      <p:ext uri="{BB962C8B-B14F-4D97-AF65-F5344CB8AC3E}">
        <p14:creationId xmlns:p14="http://schemas.microsoft.com/office/powerpoint/2010/main" val="1196041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37">
            <a:extLst>
              <a:ext uri="{FF2B5EF4-FFF2-40B4-BE49-F238E27FC236}">
                <a16:creationId xmlns:a16="http://schemas.microsoft.com/office/drawing/2014/main" id="{01954C21-97B8-0B91-DB1F-3877FC2BF8E5}"/>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38">
            <a:extLst>
              <a:ext uri="{FF2B5EF4-FFF2-40B4-BE49-F238E27FC236}">
                <a16:creationId xmlns:a16="http://schemas.microsoft.com/office/drawing/2014/main" id="{7E4E85A1-A451-0D71-E380-D6E9D9B41E7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39">
            <a:extLst>
              <a:ext uri="{FF2B5EF4-FFF2-40B4-BE49-F238E27FC236}">
                <a16:creationId xmlns:a16="http://schemas.microsoft.com/office/drawing/2014/main" id="{821F6AB2-E5E0-DB54-2253-BEECB7B7FC73}"/>
              </a:ext>
            </a:extLst>
          </p:cNvPr>
          <p:cNvSpPr>
            <a:spLocks noGrp="1" noChangeArrowheads="1"/>
          </p:cNvSpPr>
          <p:nvPr>
            <p:ph type="sldNum" sz="quarter" idx="12"/>
          </p:nvPr>
        </p:nvSpPr>
        <p:spPr>
          <a:ln/>
        </p:spPr>
        <p:txBody>
          <a:bodyPr/>
          <a:lstStyle>
            <a:lvl1pPr>
              <a:defRPr/>
            </a:lvl1pPr>
          </a:lstStyle>
          <a:p>
            <a:pPr>
              <a:defRPr/>
            </a:pPr>
            <a:fld id="{D1357491-A759-49C9-B200-B62DD7BAA3EB}" type="slidenum">
              <a:rPr lang="ja-JP" altLang="en-US"/>
              <a:pPr>
                <a:defRPr/>
              </a:pPr>
              <a:t>‹#›</a:t>
            </a:fld>
            <a:endParaRPr lang="en-US" altLang="ja-JP"/>
          </a:p>
        </p:txBody>
      </p:sp>
    </p:spTree>
    <p:extLst>
      <p:ext uri="{BB962C8B-B14F-4D97-AF65-F5344CB8AC3E}">
        <p14:creationId xmlns:p14="http://schemas.microsoft.com/office/powerpoint/2010/main" val="177583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37">
            <a:extLst>
              <a:ext uri="{FF2B5EF4-FFF2-40B4-BE49-F238E27FC236}">
                <a16:creationId xmlns:a16="http://schemas.microsoft.com/office/drawing/2014/main" id="{7D956E6F-EC99-CA37-5FD8-A1CAA1AC7CD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8">
            <a:extLst>
              <a:ext uri="{FF2B5EF4-FFF2-40B4-BE49-F238E27FC236}">
                <a16:creationId xmlns:a16="http://schemas.microsoft.com/office/drawing/2014/main" id="{137A270E-31CA-7954-7C1B-1BFAA20AC11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9">
            <a:extLst>
              <a:ext uri="{FF2B5EF4-FFF2-40B4-BE49-F238E27FC236}">
                <a16:creationId xmlns:a16="http://schemas.microsoft.com/office/drawing/2014/main" id="{5F3404B9-D3E1-53FD-8661-53522C51B72D}"/>
              </a:ext>
            </a:extLst>
          </p:cNvPr>
          <p:cNvSpPr>
            <a:spLocks noGrp="1" noChangeArrowheads="1"/>
          </p:cNvSpPr>
          <p:nvPr>
            <p:ph type="sldNum" sz="quarter" idx="12"/>
          </p:nvPr>
        </p:nvSpPr>
        <p:spPr>
          <a:ln/>
        </p:spPr>
        <p:txBody>
          <a:bodyPr/>
          <a:lstStyle>
            <a:lvl1pPr>
              <a:defRPr/>
            </a:lvl1pPr>
          </a:lstStyle>
          <a:p>
            <a:pPr>
              <a:defRPr/>
            </a:pPr>
            <a:fld id="{68ECDD7F-C413-48C9-92C7-A8CB8EE06F1B}" type="slidenum">
              <a:rPr lang="ja-JP" altLang="en-US"/>
              <a:pPr>
                <a:defRPr/>
              </a:pPr>
              <a:t>‹#›</a:t>
            </a:fld>
            <a:endParaRPr lang="en-US" altLang="ja-JP"/>
          </a:p>
        </p:txBody>
      </p:sp>
    </p:spTree>
    <p:extLst>
      <p:ext uri="{BB962C8B-B14F-4D97-AF65-F5344CB8AC3E}">
        <p14:creationId xmlns:p14="http://schemas.microsoft.com/office/powerpoint/2010/main" val="2580304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37">
            <a:extLst>
              <a:ext uri="{FF2B5EF4-FFF2-40B4-BE49-F238E27FC236}">
                <a16:creationId xmlns:a16="http://schemas.microsoft.com/office/drawing/2014/main" id="{A38B212A-A13B-715E-25DF-8C60C3B9A3F8}"/>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38">
            <a:extLst>
              <a:ext uri="{FF2B5EF4-FFF2-40B4-BE49-F238E27FC236}">
                <a16:creationId xmlns:a16="http://schemas.microsoft.com/office/drawing/2014/main" id="{2DD8472C-00C6-EB4B-1F95-FD95DFC335D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39">
            <a:extLst>
              <a:ext uri="{FF2B5EF4-FFF2-40B4-BE49-F238E27FC236}">
                <a16:creationId xmlns:a16="http://schemas.microsoft.com/office/drawing/2014/main" id="{705EC1AF-7C17-DF88-3C16-D057974CF538}"/>
              </a:ext>
            </a:extLst>
          </p:cNvPr>
          <p:cNvSpPr>
            <a:spLocks noGrp="1" noChangeArrowheads="1"/>
          </p:cNvSpPr>
          <p:nvPr>
            <p:ph type="sldNum" sz="quarter" idx="12"/>
          </p:nvPr>
        </p:nvSpPr>
        <p:spPr>
          <a:ln/>
        </p:spPr>
        <p:txBody>
          <a:bodyPr/>
          <a:lstStyle>
            <a:lvl1pPr>
              <a:defRPr/>
            </a:lvl1pPr>
          </a:lstStyle>
          <a:p>
            <a:pPr>
              <a:defRPr/>
            </a:pPr>
            <a:fld id="{7F94EF80-78BB-47C5-AF38-B6B365AA8526}" type="slidenum">
              <a:rPr lang="ja-JP" altLang="en-US"/>
              <a:pPr>
                <a:defRPr/>
              </a:pPr>
              <a:t>‹#›</a:t>
            </a:fld>
            <a:endParaRPr lang="en-US" altLang="ja-JP"/>
          </a:p>
        </p:txBody>
      </p:sp>
    </p:spTree>
    <p:extLst>
      <p:ext uri="{BB962C8B-B14F-4D97-AF65-F5344CB8AC3E}">
        <p14:creationId xmlns:p14="http://schemas.microsoft.com/office/powerpoint/2010/main" val="2193439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folHlink"/>
            </a:gs>
          </a:gsLst>
          <a:lin ang="5400000" scaled="1"/>
        </a:gradFill>
        <a:effectLst/>
      </p:bgPr>
    </p:bg>
    <p:spTree>
      <p:nvGrpSpPr>
        <p:cNvPr id="1" name=""/>
        <p:cNvGrpSpPr/>
        <p:nvPr/>
      </p:nvGrpSpPr>
      <p:grpSpPr>
        <a:xfrm>
          <a:off x="0" y="0"/>
          <a:ext cx="0" cy="0"/>
          <a:chOff x="0" y="0"/>
          <a:chExt cx="0" cy="0"/>
        </a:xfrm>
      </p:grpSpPr>
      <p:sp>
        <p:nvSpPr>
          <p:cNvPr id="1026" name="Freeform 3">
            <a:extLst>
              <a:ext uri="{FF2B5EF4-FFF2-40B4-BE49-F238E27FC236}">
                <a16:creationId xmlns:a16="http://schemas.microsoft.com/office/drawing/2014/main" id="{4866CF88-A387-B533-DC0B-0DAC49135120}"/>
              </a:ext>
            </a:extLst>
          </p:cNvPr>
          <p:cNvSpPr>
            <a:spLocks/>
          </p:cNvSpPr>
          <p:nvPr/>
        </p:nvSpPr>
        <p:spPr bwMode="ltGray">
          <a:xfrm>
            <a:off x="0" y="5051425"/>
            <a:ext cx="9144000" cy="1800225"/>
          </a:xfrm>
          <a:custGeom>
            <a:avLst/>
            <a:gdLst>
              <a:gd name="T0" fmla="*/ 2147483646 w 4312"/>
              <a:gd name="T1" fmla="*/ 2147483646 h 1232"/>
              <a:gd name="T2" fmla="*/ 2147483646 w 4312"/>
              <a:gd name="T3" fmla="*/ 2147483646 h 1232"/>
              <a:gd name="T4" fmla="*/ 0 w 4312"/>
              <a:gd name="T5" fmla="*/ 2147483646 h 1232"/>
              <a:gd name="T6" fmla="*/ 0 w 4312"/>
              <a:gd name="T7" fmla="*/ 0 h 1232"/>
              <a:gd name="T8" fmla="*/ 2147483646 w 4312"/>
              <a:gd name="T9" fmla="*/ 2147483646 h 1232"/>
              <a:gd name="T10" fmla="*/ 2147483646 w 4312"/>
              <a:gd name="T11" fmla="*/ 2147483646 h 1232"/>
              <a:gd name="T12" fmla="*/ 2147483646 w 4312"/>
              <a:gd name="T13" fmla="*/ 2147483646 h 1232"/>
              <a:gd name="T14" fmla="*/ 2147483646 w 4312"/>
              <a:gd name="T15" fmla="*/ 2147483646 h 1232"/>
              <a:gd name="T16" fmla="*/ 2147483646 w 4312"/>
              <a:gd name="T17" fmla="*/ 2147483646 h 1232"/>
              <a:gd name="T18" fmla="*/ 2147483646 w 4312"/>
              <a:gd name="T19" fmla="*/ 2147483646 h 1232"/>
              <a:gd name="T20" fmla="*/ 2147483646 w 4312"/>
              <a:gd name="T21" fmla="*/ 2147483646 h 1232"/>
              <a:gd name="T22" fmla="*/ 2147483646 w 4312"/>
              <a:gd name="T23" fmla="*/ 2147483646 h 1232"/>
              <a:gd name="T24" fmla="*/ 2147483646 w 4312"/>
              <a:gd name="T25" fmla="*/ 2147483646 h 1232"/>
              <a:gd name="T26" fmla="*/ 2147483646 w 4312"/>
              <a:gd name="T27" fmla="*/ 2147483646 h 1232"/>
              <a:gd name="T28" fmla="*/ 2147483646 w 4312"/>
              <a:gd name="T29" fmla="*/ 2147483646 h 1232"/>
              <a:gd name="T30" fmla="*/ 2147483646 w 4312"/>
              <a:gd name="T31" fmla="*/ 2147483646 h 1232"/>
              <a:gd name="T32" fmla="*/ 2147483646 w 4312"/>
              <a:gd name="T33" fmla="*/ 2147483646 h 1232"/>
              <a:gd name="T34" fmla="*/ 2147483646 w 4312"/>
              <a:gd name="T35" fmla="*/ 2147483646 h 1232"/>
              <a:gd name="T36" fmla="*/ 2147483646 w 4312"/>
              <a:gd name="T37" fmla="*/ 2147483646 h 1232"/>
              <a:gd name="T38" fmla="*/ 2147483646 w 4312"/>
              <a:gd name="T39" fmla="*/ 2147483646 h 1232"/>
              <a:gd name="T40" fmla="*/ 2147483646 w 4312"/>
              <a:gd name="T41" fmla="*/ 2147483646 h 1232"/>
              <a:gd name="T42" fmla="*/ 2147483646 w 4312"/>
              <a:gd name="T43" fmla="*/ 2147483646 h 1232"/>
              <a:gd name="T44" fmla="*/ 2147483646 w 4312"/>
              <a:gd name="T45" fmla="*/ 2147483646 h 1232"/>
              <a:gd name="T46" fmla="*/ 2147483646 w 4312"/>
              <a:gd name="T47" fmla="*/ 2147483646 h 1232"/>
              <a:gd name="T48" fmla="*/ 2147483646 w 4312"/>
              <a:gd name="T49" fmla="*/ 2147483646 h 1232"/>
              <a:gd name="T50" fmla="*/ 2147483646 w 4312"/>
              <a:gd name="T51" fmla="*/ 2147483646 h 1232"/>
              <a:gd name="T52" fmla="*/ 2147483646 w 4312"/>
              <a:gd name="T53" fmla="*/ 2147483646 h 1232"/>
              <a:gd name="T54" fmla="*/ 2147483646 w 4312"/>
              <a:gd name="T55" fmla="*/ 2147483646 h 1232"/>
              <a:gd name="T56" fmla="*/ 2147483646 w 4312"/>
              <a:gd name="T57" fmla="*/ 2147483646 h 1232"/>
              <a:gd name="T58" fmla="*/ 2147483646 w 4312"/>
              <a:gd name="T59" fmla="*/ 2147483646 h 1232"/>
              <a:gd name="T60" fmla="*/ 2147483646 w 4312"/>
              <a:gd name="T61" fmla="*/ 2147483646 h 1232"/>
              <a:gd name="T62" fmla="*/ 2147483646 w 4312"/>
              <a:gd name="T63" fmla="*/ 2147483646 h 1232"/>
              <a:gd name="T64" fmla="*/ 2147483646 w 4312"/>
              <a:gd name="T65" fmla="*/ 2147483646 h 1232"/>
              <a:gd name="T66" fmla="*/ 2147483646 w 4312"/>
              <a:gd name="T67" fmla="*/ 2147483646 h 1232"/>
              <a:gd name="T68" fmla="*/ 2147483646 w 4312"/>
              <a:gd name="T69" fmla="*/ 2147483646 h 1232"/>
              <a:gd name="T70" fmla="*/ 2147483646 w 4312"/>
              <a:gd name="T71" fmla="*/ 2147483646 h 1232"/>
              <a:gd name="T72" fmla="*/ 2147483646 w 4312"/>
              <a:gd name="T73" fmla="*/ 2147483646 h 1232"/>
              <a:gd name="T74" fmla="*/ 2147483646 w 4312"/>
              <a:gd name="T75" fmla="*/ 2147483646 h 1232"/>
              <a:gd name="T76" fmla="*/ 2147483646 w 4312"/>
              <a:gd name="T77" fmla="*/ 2147483646 h 1232"/>
              <a:gd name="T78" fmla="*/ 2147483646 w 4312"/>
              <a:gd name="T79" fmla="*/ 2147483646 h 1232"/>
              <a:gd name="T80" fmla="*/ 2147483646 w 4312"/>
              <a:gd name="T81" fmla="*/ 2147483646 h 1232"/>
              <a:gd name="T82" fmla="*/ 2147483646 w 4312"/>
              <a:gd name="T83" fmla="*/ 2147483646 h 1232"/>
              <a:gd name="T84" fmla="*/ 2147483646 w 4312"/>
              <a:gd name="T85" fmla="*/ 2147483646 h 1232"/>
              <a:gd name="T86" fmla="*/ 2147483646 w 4312"/>
              <a:gd name="T87" fmla="*/ 2147483646 h 1232"/>
              <a:gd name="T88" fmla="*/ 2147483646 w 4312"/>
              <a:gd name="T89" fmla="*/ 2147483646 h 1232"/>
              <a:gd name="T90" fmla="*/ 2147483646 w 4312"/>
              <a:gd name="T91" fmla="*/ 2147483646 h 1232"/>
              <a:gd name="T92" fmla="*/ 2147483646 w 4312"/>
              <a:gd name="T93" fmla="*/ 2147483646 h 1232"/>
              <a:gd name="T94" fmla="*/ 2147483646 w 4312"/>
              <a:gd name="T95" fmla="*/ 2147483646 h 1232"/>
              <a:gd name="T96" fmla="*/ 2147483646 w 4312"/>
              <a:gd name="T97" fmla="*/ 2147483646 h 1232"/>
              <a:gd name="T98" fmla="*/ 2147483646 w 4312"/>
              <a:gd name="T99" fmla="*/ 2147483646 h 1232"/>
              <a:gd name="T100" fmla="*/ 2147483646 w 4312"/>
              <a:gd name="T101" fmla="*/ 2147483646 h 1232"/>
              <a:gd name="T102" fmla="*/ 2147483646 w 4312"/>
              <a:gd name="T103" fmla="*/ 2147483646 h 1232"/>
              <a:gd name="T104" fmla="*/ 2147483646 w 4312"/>
              <a:gd name="T105" fmla="*/ 2147483646 h 1232"/>
              <a:gd name="T106" fmla="*/ 2147483646 w 4312"/>
              <a:gd name="T107" fmla="*/ 2147483646 h 1232"/>
              <a:gd name="T108" fmla="*/ 2147483646 w 4312"/>
              <a:gd name="T109" fmla="*/ 2147483646 h 1232"/>
              <a:gd name="T110" fmla="*/ 2147483646 w 4312"/>
              <a:gd name="T111" fmla="*/ 2147483646 h 1232"/>
              <a:gd name="T112" fmla="*/ 2147483646 w 4312"/>
              <a:gd name="T113" fmla="*/ 2147483646 h 12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312" h="1232">
                <a:moveTo>
                  <a:pt x="4312" y="616"/>
                </a:moveTo>
                <a:lnTo>
                  <a:pt x="4312" y="1232"/>
                </a:lnTo>
                <a:lnTo>
                  <a:pt x="0" y="1232"/>
                </a:lnTo>
                <a:lnTo>
                  <a:pt x="0" y="0"/>
                </a:lnTo>
                <a:cubicBezTo>
                  <a:pt x="50" y="15"/>
                  <a:pt x="103" y="21"/>
                  <a:pt x="147" y="48"/>
                </a:cubicBezTo>
                <a:cubicBezTo>
                  <a:pt x="168" y="76"/>
                  <a:pt x="168" y="93"/>
                  <a:pt x="200" y="112"/>
                </a:cubicBezTo>
                <a:cubicBezTo>
                  <a:pt x="213" y="149"/>
                  <a:pt x="226" y="139"/>
                  <a:pt x="260" y="160"/>
                </a:cubicBezTo>
                <a:cubicBezTo>
                  <a:pt x="317" y="143"/>
                  <a:pt x="367" y="132"/>
                  <a:pt x="425" y="120"/>
                </a:cubicBezTo>
                <a:cubicBezTo>
                  <a:pt x="454" y="114"/>
                  <a:pt x="475" y="97"/>
                  <a:pt x="503" y="88"/>
                </a:cubicBezTo>
                <a:cubicBezTo>
                  <a:pt x="540" y="99"/>
                  <a:pt x="616" y="112"/>
                  <a:pt x="616" y="112"/>
                </a:cubicBezTo>
                <a:cubicBezTo>
                  <a:pt x="665" y="142"/>
                  <a:pt x="643" y="169"/>
                  <a:pt x="677" y="200"/>
                </a:cubicBezTo>
                <a:cubicBezTo>
                  <a:pt x="684" y="207"/>
                  <a:pt x="695" y="210"/>
                  <a:pt x="703" y="216"/>
                </a:cubicBezTo>
                <a:cubicBezTo>
                  <a:pt x="721" y="231"/>
                  <a:pt x="755" y="264"/>
                  <a:pt x="755" y="264"/>
                </a:cubicBezTo>
                <a:cubicBezTo>
                  <a:pt x="801" y="253"/>
                  <a:pt x="838" y="248"/>
                  <a:pt x="868" y="288"/>
                </a:cubicBezTo>
                <a:cubicBezTo>
                  <a:pt x="859" y="293"/>
                  <a:pt x="846" y="295"/>
                  <a:pt x="842" y="304"/>
                </a:cubicBezTo>
                <a:cubicBezTo>
                  <a:pt x="838" y="312"/>
                  <a:pt x="854" y="320"/>
                  <a:pt x="850" y="328"/>
                </a:cubicBezTo>
                <a:cubicBezTo>
                  <a:pt x="846" y="337"/>
                  <a:pt x="833" y="339"/>
                  <a:pt x="824" y="344"/>
                </a:cubicBezTo>
                <a:cubicBezTo>
                  <a:pt x="843" y="394"/>
                  <a:pt x="875" y="408"/>
                  <a:pt x="928" y="424"/>
                </a:cubicBezTo>
                <a:cubicBezTo>
                  <a:pt x="960" y="414"/>
                  <a:pt x="983" y="400"/>
                  <a:pt x="1015" y="392"/>
                </a:cubicBezTo>
                <a:cubicBezTo>
                  <a:pt x="1068" y="402"/>
                  <a:pt x="1107" y="423"/>
                  <a:pt x="1163" y="432"/>
                </a:cubicBezTo>
                <a:cubicBezTo>
                  <a:pt x="1197" y="453"/>
                  <a:pt x="1232" y="475"/>
                  <a:pt x="1267" y="496"/>
                </a:cubicBezTo>
                <a:cubicBezTo>
                  <a:pt x="1297" y="515"/>
                  <a:pt x="1332" y="551"/>
                  <a:pt x="1371" y="560"/>
                </a:cubicBezTo>
                <a:cubicBezTo>
                  <a:pt x="1396" y="566"/>
                  <a:pt x="1423" y="565"/>
                  <a:pt x="1449" y="568"/>
                </a:cubicBezTo>
                <a:cubicBezTo>
                  <a:pt x="1516" y="583"/>
                  <a:pt x="1592" y="572"/>
                  <a:pt x="1657" y="552"/>
                </a:cubicBezTo>
                <a:cubicBezTo>
                  <a:pt x="1674" y="555"/>
                  <a:pt x="1694" y="552"/>
                  <a:pt x="1709" y="560"/>
                </a:cubicBezTo>
                <a:cubicBezTo>
                  <a:pt x="1717" y="564"/>
                  <a:pt x="1712" y="577"/>
                  <a:pt x="1718" y="584"/>
                </a:cubicBezTo>
                <a:cubicBezTo>
                  <a:pt x="1733" y="601"/>
                  <a:pt x="1758" y="603"/>
                  <a:pt x="1779" y="608"/>
                </a:cubicBezTo>
                <a:cubicBezTo>
                  <a:pt x="1795" y="623"/>
                  <a:pt x="1817" y="632"/>
                  <a:pt x="1831" y="648"/>
                </a:cubicBezTo>
                <a:cubicBezTo>
                  <a:pt x="1840" y="659"/>
                  <a:pt x="1847" y="719"/>
                  <a:pt x="1848" y="720"/>
                </a:cubicBezTo>
                <a:cubicBezTo>
                  <a:pt x="1855" y="732"/>
                  <a:pt x="1888" y="741"/>
                  <a:pt x="1900" y="744"/>
                </a:cubicBezTo>
                <a:cubicBezTo>
                  <a:pt x="1953" y="758"/>
                  <a:pt x="1991" y="777"/>
                  <a:pt x="2039" y="792"/>
                </a:cubicBezTo>
                <a:cubicBezTo>
                  <a:pt x="2109" y="776"/>
                  <a:pt x="2103" y="770"/>
                  <a:pt x="2160" y="752"/>
                </a:cubicBezTo>
                <a:cubicBezTo>
                  <a:pt x="2245" y="763"/>
                  <a:pt x="2332" y="796"/>
                  <a:pt x="2403" y="840"/>
                </a:cubicBezTo>
                <a:cubicBezTo>
                  <a:pt x="2476" y="823"/>
                  <a:pt x="2549" y="806"/>
                  <a:pt x="2620" y="784"/>
                </a:cubicBezTo>
                <a:cubicBezTo>
                  <a:pt x="2653" y="774"/>
                  <a:pt x="2667" y="741"/>
                  <a:pt x="2698" y="728"/>
                </a:cubicBezTo>
                <a:cubicBezTo>
                  <a:pt x="2754" y="705"/>
                  <a:pt x="2795" y="702"/>
                  <a:pt x="2854" y="696"/>
                </a:cubicBezTo>
                <a:cubicBezTo>
                  <a:pt x="2925" y="680"/>
                  <a:pt x="2991" y="653"/>
                  <a:pt x="3063" y="640"/>
                </a:cubicBezTo>
                <a:cubicBezTo>
                  <a:pt x="3083" y="643"/>
                  <a:pt x="3104" y="641"/>
                  <a:pt x="3123" y="648"/>
                </a:cubicBezTo>
                <a:cubicBezTo>
                  <a:pt x="3135" y="652"/>
                  <a:pt x="3140" y="666"/>
                  <a:pt x="3149" y="672"/>
                </a:cubicBezTo>
                <a:cubicBezTo>
                  <a:pt x="3157" y="677"/>
                  <a:pt x="3167" y="677"/>
                  <a:pt x="3175" y="680"/>
                </a:cubicBezTo>
                <a:cubicBezTo>
                  <a:pt x="3221" y="666"/>
                  <a:pt x="3265" y="673"/>
                  <a:pt x="3306" y="648"/>
                </a:cubicBezTo>
                <a:cubicBezTo>
                  <a:pt x="3415" y="682"/>
                  <a:pt x="3532" y="686"/>
                  <a:pt x="3644" y="712"/>
                </a:cubicBezTo>
                <a:cubicBezTo>
                  <a:pt x="3666" y="742"/>
                  <a:pt x="3675" y="774"/>
                  <a:pt x="3687" y="808"/>
                </a:cubicBezTo>
                <a:cubicBezTo>
                  <a:pt x="3691" y="816"/>
                  <a:pt x="3687" y="829"/>
                  <a:pt x="3696" y="832"/>
                </a:cubicBezTo>
                <a:cubicBezTo>
                  <a:pt x="3713" y="837"/>
                  <a:pt x="3748" y="848"/>
                  <a:pt x="3748" y="848"/>
                </a:cubicBezTo>
                <a:cubicBezTo>
                  <a:pt x="3798" y="833"/>
                  <a:pt x="3786" y="867"/>
                  <a:pt x="3817" y="824"/>
                </a:cubicBezTo>
                <a:cubicBezTo>
                  <a:pt x="3806" y="780"/>
                  <a:pt x="3809" y="760"/>
                  <a:pt x="3843" y="728"/>
                </a:cubicBezTo>
                <a:cubicBezTo>
                  <a:pt x="3847" y="715"/>
                  <a:pt x="3841" y="698"/>
                  <a:pt x="3852" y="688"/>
                </a:cubicBezTo>
                <a:cubicBezTo>
                  <a:pt x="3865" y="676"/>
                  <a:pt x="3904" y="672"/>
                  <a:pt x="3904" y="672"/>
                </a:cubicBezTo>
                <a:cubicBezTo>
                  <a:pt x="3932" y="681"/>
                  <a:pt x="3982" y="712"/>
                  <a:pt x="3982" y="712"/>
                </a:cubicBezTo>
                <a:cubicBezTo>
                  <a:pt x="3988" y="728"/>
                  <a:pt x="3996" y="743"/>
                  <a:pt x="4000" y="760"/>
                </a:cubicBezTo>
                <a:cubicBezTo>
                  <a:pt x="4003" y="773"/>
                  <a:pt x="4001" y="788"/>
                  <a:pt x="4008" y="800"/>
                </a:cubicBezTo>
                <a:cubicBezTo>
                  <a:pt x="4014" y="808"/>
                  <a:pt x="4026" y="811"/>
                  <a:pt x="4034" y="816"/>
                </a:cubicBezTo>
                <a:cubicBezTo>
                  <a:pt x="4072" y="804"/>
                  <a:pt x="4102" y="787"/>
                  <a:pt x="4138" y="776"/>
                </a:cubicBezTo>
                <a:cubicBezTo>
                  <a:pt x="4172" y="730"/>
                  <a:pt x="4159" y="719"/>
                  <a:pt x="4225" y="704"/>
                </a:cubicBezTo>
                <a:cubicBezTo>
                  <a:pt x="4246" y="675"/>
                  <a:pt x="4265" y="677"/>
                  <a:pt x="4286" y="648"/>
                </a:cubicBezTo>
                <a:cubicBezTo>
                  <a:pt x="4277" y="625"/>
                  <a:pt x="4312" y="616"/>
                  <a:pt x="4312" y="616"/>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ja-JP" altLang="en-US"/>
          </a:p>
        </p:txBody>
      </p:sp>
      <p:sp>
        <p:nvSpPr>
          <p:cNvPr id="329763" name="Rectangle 35">
            <a:extLst>
              <a:ext uri="{FF2B5EF4-FFF2-40B4-BE49-F238E27FC236}">
                <a16:creationId xmlns:a16="http://schemas.microsoft.com/office/drawing/2014/main" id="{E3B0158D-2FD7-9EA0-513D-08CBB15D3B55}"/>
              </a:ext>
            </a:extLst>
          </p:cNvPr>
          <p:cNvSpPr>
            <a:spLocks noGrp="1" noChangeArrowheads="1"/>
          </p:cNvSpPr>
          <p:nvPr>
            <p:ph type="title"/>
          </p:nvPr>
        </p:nvSpPr>
        <p:spPr bwMode="auto">
          <a:xfrm>
            <a:off x="457200" y="279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8" name="Rectangle 36">
            <a:extLst>
              <a:ext uri="{FF2B5EF4-FFF2-40B4-BE49-F238E27FC236}">
                <a16:creationId xmlns:a16="http://schemas.microsoft.com/office/drawing/2014/main" id="{5C2F6E5C-9D7A-5A70-BE55-951C79B71906}"/>
              </a:ext>
            </a:extLst>
          </p:cNvPr>
          <p:cNvSpPr>
            <a:spLocks noGrp="1" noChangeArrowheads="1"/>
          </p:cNvSpPr>
          <p:nvPr>
            <p:ph type="body" idx="1"/>
          </p:nvPr>
        </p:nvSpPr>
        <p:spPr bwMode="auto">
          <a:xfrm>
            <a:off x="468313" y="1628775"/>
            <a:ext cx="82296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29765" name="Rectangle 37">
            <a:extLst>
              <a:ext uri="{FF2B5EF4-FFF2-40B4-BE49-F238E27FC236}">
                <a16:creationId xmlns:a16="http://schemas.microsoft.com/office/drawing/2014/main" id="{30EADE73-B19C-A571-CCBF-B4019E5EC2F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charset="0"/>
                <a:ea typeface="ＭＳ Ｐゴシック" charset="0"/>
                <a:cs typeface="ＭＳ Ｐゴシック" charset="0"/>
              </a:defRPr>
            </a:lvl1pPr>
          </a:lstStyle>
          <a:p>
            <a:pPr>
              <a:defRPr/>
            </a:pPr>
            <a:endParaRPr lang="en-US" altLang="ja-JP"/>
          </a:p>
        </p:txBody>
      </p:sp>
      <p:sp>
        <p:nvSpPr>
          <p:cNvPr id="329766" name="Rectangle 38">
            <a:extLst>
              <a:ext uri="{FF2B5EF4-FFF2-40B4-BE49-F238E27FC236}">
                <a16:creationId xmlns:a16="http://schemas.microsoft.com/office/drawing/2014/main" id="{7DCB95F3-0514-B309-770B-2FA5861FBBC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ＭＳ Ｐゴシック" charset="-128"/>
                <a:cs typeface="+mn-cs"/>
              </a:defRPr>
            </a:lvl1pPr>
          </a:lstStyle>
          <a:p>
            <a:pPr>
              <a:defRPr/>
            </a:pPr>
            <a:endParaRPr lang="en-US" altLang="ja-JP"/>
          </a:p>
        </p:txBody>
      </p:sp>
      <p:sp>
        <p:nvSpPr>
          <p:cNvPr id="329767" name="Rectangle 39">
            <a:extLst>
              <a:ext uri="{FF2B5EF4-FFF2-40B4-BE49-F238E27FC236}">
                <a16:creationId xmlns:a16="http://schemas.microsoft.com/office/drawing/2014/main" id="{9260938C-8984-F76C-08CF-3009C2F055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59E91387-5143-44C3-BBCF-568CAF06C652}"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4650" r:id="rId1"/>
    <p:sldLayoutId id="2147484651" r:id="rId2"/>
    <p:sldLayoutId id="2147484641" r:id="rId3"/>
    <p:sldLayoutId id="2147484642" r:id="rId4"/>
    <p:sldLayoutId id="2147484643" r:id="rId5"/>
    <p:sldLayoutId id="2147484644" r:id="rId6"/>
    <p:sldLayoutId id="2147484645" r:id="rId7"/>
    <p:sldLayoutId id="2147484646" r:id="rId8"/>
    <p:sldLayoutId id="2147484647" r:id="rId9"/>
    <p:sldLayoutId id="2147484648" r:id="rId10"/>
    <p:sldLayoutId id="2147484649" r:id="rId11"/>
    <p:sldLayoutId id="2147484655" r:id="rId12"/>
  </p:sldLayoutIdLst>
  <p:hf sldNum="0" hdr="0" ftr="0"/>
  <p:txStyles>
    <p:titleStyle>
      <a:lvl1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2pPr>
      <a:lvl3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3pPr>
      <a:lvl4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4pPr>
      <a:lvl5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5pPr>
      <a:lvl6pPr marL="4572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6pPr>
      <a:lvl7pPr marL="9144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7pPr>
      <a:lvl8pPr marL="13716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8pPr>
      <a:lvl9pPr marL="18288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9pPr>
    </p:titleStyle>
    <p:bodyStyle>
      <a:lvl1pPr marL="342900" indent="-342900" algn="l" rtl="0" eaLnBrk="0" fontAlgn="base" hangingPunct="0">
        <a:spcBef>
          <a:spcPct val="20000"/>
        </a:spcBef>
        <a:spcAft>
          <a:spcPct val="0"/>
        </a:spcAft>
        <a:buClr>
          <a:schemeClr val="tx1"/>
        </a:buClr>
        <a:buFont typeface="Wingdings" panose="05000000000000000000" pitchFamily="2" charset="2"/>
        <a:buChar char="l"/>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Font typeface="Wingdings" panose="05000000000000000000"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3.jpeg"/><Relationship Id="rId7" Type="http://schemas.openxmlformats.org/officeDocument/2006/relationships/diagramColors" Target="../diagrams/colors1.xml"/><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webp"/><Relationship Id="rId1" Type="http://schemas.openxmlformats.org/officeDocument/2006/relationships/slideLayout" Target="../slideLayouts/slideLayout2.xml"/><Relationship Id="rId6" Type="http://schemas.openxmlformats.org/officeDocument/2006/relationships/image" Target="../media/image51.webp"/><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4.xml"/><Relationship Id="rId5" Type="http://schemas.openxmlformats.org/officeDocument/2006/relationships/image" Target="../media/image62.jpg"/><Relationship Id="rId4" Type="http://schemas.openxmlformats.org/officeDocument/2006/relationships/image" Target="../media/image61.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12.xml"/><Relationship Id="rId5" Type="http://schemas.openxmlformats.org/officeDocument/2006/relationships/image" Target="../media/image66.jpg"/><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jpeg"/></Relationships>
</file>

<file path=ppt/slides/_rels/slide2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2.xml"/><Relationship Id="rId4" Type="http://schemas.openxmlformats.org/officeDocument/2006/relationships/image" Target="../media/image97.jpeg"/></Relationships>
</file>

<file path=ppt/slides/_rels/slide34.xml.rels><?xml version="1.0" encoding="UTF-8" standalone="yes"?>
<Relationships xmlns="http://schemas.openxmlformats.org/package/2006/relationships"><Relationship Id="rId3" Type="http://schemas.openxmlformats.org/officeDocument/2006/relationships/image" Target="../media/image99.webp"/><Relationship Id="rId2" Type="http://schemas.openxmlformats.org/officeDocument/2006/relationships/image" Target="../media/image98.JPG"/><Relationship Id="rId1" Type="http://schemas.openxmlformats.org/officeDocument/2006/relationships/slideLayout" Target="../slideLayouts/slideLayout7.xml"/><Relationship Id="rId4" Type="http://schemas.openxmlformats.org/officeDocument/2006/relationships/image" Target="../media/image100.webp"/></Relationships>
</file>

<file path=ppt/slides/_rels/slide3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0.jpg"/><Relationship Id="rId4" Type="http://schemas.openxmlformats.org/officeDocument/2006/relationships/image" Target="../media/image10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avif"/><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391B7BA-43C9-027E-63E9-DB6C40776A6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77282"/>
            <a:ext cx="9144000" cy="7315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6" name="Rectangle 2">
            <a:extLst>
              <a:ext uri="{FF2B5EF4-FFF2-40B4-BE49-F238E27FC236}">
                <a16:creationId xmlns:a16="http://schemas.microsoft.com/office/drawing/2014/main" id="{E2E3A15F-A1DE-C3FC-D1AE-8F3B0ACAC81D}"/>
              </a:ext>
            </a:extLst>
          </p:cNvPr>
          <p:cNvSpPr>
            <a:spLocks noGrp="1" noChangeArrowheads="1"/>
          </p:cNvSpPr>
          <p:nvPr>
            <p:ph type="ctrTitle"/>
          </p:nvPr>
        </p:nvSpPr>
        <p:spPr>
          <a:xfrm>
            <a:off x="153988" y="247650"/>
            <a:ext cx="8964612" cy="2736850"/>
          </a:xfrm>
        </p:spPr>
        <p:txBody>
          <a:bodyPr/>
          <a:lstStyle/>
          <a:p>
            <a:pPr eaLnBrk="1" hangingPunct="1">
              <a:defRPr/>
            </a:pPr>
            <a:br>
              <a:rPr lang="ja-JP" altLang="en-US" sz="3600" dirty="0">
                <a:solidFill>
                  <a:srgbClr val="EEEAE5"/>
                </a:solidFill>
                <a:ea typeface="HGP創英角ｺﾞｼｯｸUB" charset="0"/>
                <a:cs typeface="HGP創英角ｺﾞｼｯｸUB" charset="0"/>
              </a:rPr>
            </a:br>
            <a:r>
              <a:rPr lang="ja-JP" altLang="en-US" sz="3600" dirty="0">
                <a:solidFill>
                  <a:srgbClr val="EEEAE5"/>
                </a:solidFill>
                <a:ea typeface="HGP創英角ｺﾞｼｯｸUB" charset="0"/>
                <a:cs typeface="HGP創英角ｺﾞｼｯｸUB" charset="0"/>
              </a:rPr>
              <a:t>なぜ、いまオーガニックが大事なのか？</a:t>
            </a:r>
            <a:br>
              <a:rPr lang="en-US" altLang="ja-JP" sz="3600" dirty="0">
                <a:solidFill>
                  <a:srgbClr val="EEEAE5"/>
                </a:solidFill>
                <a:ea typeface="HGP創英角ｺﾞｼｯｸUB" charset="0"/>
                <a:cs typeface="HGP創英角ｺﾞｼｯｸUB" charset="0"/>
              </a:rPr>
            </a:br>
            <a:r>
              <a:rPr lang="ja-JP" altLang="en-US" sz="6600" dirty="0">
                <a:solidFill>
                  <a:srgbClr val="EEEAE5"/>
                </a:solidFill>
                <a:ea typeface="HGP創英角ｺﾞｼｯｸUB" charset="0"/>
                <a:cs typeface="HGP創英角ｺﾞｼｯｸUB" charset="0"/>
              </a:rPr>
              <a:t>フードテクでなくても</a:t>
            </a:r>
            <a:br>
              <a:rPr lang="en-US" altLang="ja-JP" sz="6600" dirty="0">
                <a:solidFill>
                  <a:srgbClr val="EEEAE5"/>
                </a:solidFill>
                <a:ea typeface="HGP創英角ｺﾞｼｯｸUB" charset="0"/>
                <a:cs typeface="HGP創英角ｺﾞｼｯｸUB" charset="0"/>
              </a:rPr>
            </a:br>
            <a:r>
              <a:rPr lang="ja-JP" altLang="en-US" sz="6600" dirty="0">
                <a:solidFill>
                  <a:srgbClr val="EEEAE5"/>
                </a:solidFill>
                <a:ea typeface="HGP創英角ｺﾞｼｯｸUB" charset="0"/>
                <a:cs typeface="HGP創英角ｺﾞｼｯｸUB" charset="0"/>
              </a:rPr>
              <a:t>ちゃんと安全な</a:t>
            </a:r>
            <a:br>
              <a:rPr lang="en-US" altLang="ja-JP" sz="6600" dirty="0">
                <a:solidFill>
                  <a:srgbClr val="EEEAE5"/>
                </a:solidFill>
                <a:ea typeface="HGP創英角ｺﾞｼｯｸUB" charset="0"/>
                <a:cs typeface="HGP創英角ｺﾞｼｯｸUB" charset="0"/>
              </a:rPr>
            </a:br>
            <a:r>
              <a:rPr lang="ja-JP" altLang="en-US" sz="6600" dirty="0">
                <a:solidFill>
                  <a:srgbClr val="EEEAE5"/>
                </a:solidFill>
                <a:ea typeface="HGP創英角ｺﾞｼｯｸUB" charset="0"/>
                <a:cs typeface="HGP創英角ｺﾞｼｯｸUB" charset="0"/>
              </a:rPr>
              <a:t>食で自給できる</a:t>
            </a:r>
            <a:endParaRPr lang="ja-JP" altLang="en-US" sz="4800" dirty="0">
              <a:solidFill>
                <a:srgbClr val="EEEAE5"/>
              </a:solidFill>
              <a:ea typeface="HGP創英角ｺﾞｼｯｸUB" charset="0"/>
              <a:cs typeface="HGP創英角ｺﾞｼｯｸUB" charset="0"/>
            </a:endParaRPr>
          </a:p>
        </p:txBody>
      </p:sp>
      <p:sp>
        <p:nvSpPr>
          <p:cNvPr id="6148" name="Rectangle 3">
            <a:extLst>
              <a:ext uri="{FF2B5EF4-FFF2-40B4-BE49-F238E27FC236}">
                <a16:creationId xmlns:a16="http://schemas.microsoft.com/office/drawing/2014/main" id="{026C5ECF-7138-94F4-009F-8F504CB0EB29}"/>
              </a:ext>
            </a:extLst>
          </p:cNvPr>
          <p:cNvSpPr>
            <a:spLocks noGrp="1" noChangeArrowheads="1"/>
          </p:cNvSpPr>
          <p:nvPr>
            <p:ph type="subTitle" idx="1"/>
          </p:nvPr>
        </p:nvSpPr>
        <p:spPr>
          <a:xfrm>
            <a:off x="1619672" y="4149079"/>
            <a:ext cx="7380783" cy="2471615"/>
          </a:xfrm>
        </p:spPr>
        <p:txBody>
          <a:bodyPr/>
          <a:lstStyle/>
          <a:p>
            <a:pPr eaLnBrk="1" hangingPunct="1">
              <a:buFont typeface="Wingdings" charset="0"/>
              <a:buNone/>
              <a:defRPr/>
            </a:pPr>
            <a:r>
              <a:rPr lang="en-US" altLang="ja-JP" dirty="0">
                <a:solidFill>
                  <a:schemeClr val="bg2">
                    <a:lumMod val="75000"/>
                  </a:schemeClr>
                </a:solidFill>
              </a:rPr>
              <a:t>2025</a:t>
            </a:r>
            <a:r>
              <a:rPr lang="ja-JP" altLang="en-US" dirty="0">
                <a:solidFill>
                  <a:schemeClr val="bg2">
                    <a:lumMod val="75000"/>
                  </a:schemeClr>
                </a:solidFill>
              </a:rPr>
              <a:t>年</a:t>
            </a:r>
            <a:r>
              <a:rPr lang="en-US" altLang="ja-JP" dirty="0">
                <a:solidFill>
                  <a:schemeClr val="bg2">
                    <a:lumMod val="75000"/>
                  </a:schemeClr>
                </a:solidFill>
              </a:rPr>
              <a:t>7</a:t>
            </a:r>
            <a:r>
              <a:rPr lang="ja-JP" altLang="en-US" dirty="0">
                <a:solidFill>
                  <a:schemeClr val="bg2">
                    <a:lumMod val="75000"/>
                  </a:schemeClr>
                </a:solidFill>
              </a:rPr>
              <a:t>月</a:t>
            </a:r>
            <a:r>
              <a:rPr lang="en-US" altLang="ja-JP" dirty="0">
                <a:solidFill>
                  <a:schemeClr val="bg2">
                    <a:lumMod val="75000"/>
                  </a:schemeClr>
                </a:solidFill>
              </a:rPr>
              <a:t>4</a:t>
            </a:r>
            <a:r>
              <a:rPr lang="ja-JP" altLang="en-US" dirty="0">
                <a:solidFill>
                  <a:schemeClr val="bg2">
                    <a:lumMod val="75000"/>
                  </a:schemeClr>
                </a:solidFill>
              </a:rPr>
              <a:t>日</a:t>
            </a:r>
            <a:r>
              <a:rPr lang="en-US" altLang="ja-JP" dirty="0">
                <a:solidFill>
                  <a:schemeClr val="bg2">
                    <a:lumMod val="75000"/>
                  </a:schemeClr>
                </a:solidFill>
              </a:rPr>
              <a:t>(</a:t>
            </a:r>
            <a:r>
              <a:rPr lang="ja-JP" altLang="en-US" dirty="0">
                <a:solidFill>
                  <a:schemeClr val="bg2">
                    <a:lumMod val="75000"/>
                  </a:schemeClr>
                </a:solidFill>
              </a:rPr>
              <a:t>金）</a:t>
            </a:r>
            <a:r>
              <a:rPr lang="en-US" altLang="ja-JP" sz="2800" dirty="0">
                <a:solidFill>
                  <a:schemeClr val="bg2">
                    <a:lumMod val="75000"/>
                  </a:schemeClr>
                </a:solidFill>
              </a:rPr>
              <a:t>13</a:t>
            </a:r>
            <a:r>
              <a:rPr lang="ja-JP" altLang="en-US" sz="2800" dirty="0">
                <a:solidFill>
                  <a:schemeClr val="bg2">
                    <a:lumMod val="75000"/>
                  </a:schemeClr>
                </a:solidFill>
              </a:rPr>
              <a:t>：</a:t>
            </a:r>
            <a:r>
              <a:rPr lang="en-US" altLang="ja-JP" sz="2800" dirty="0">
                <a:solidFill>
                  <a:schemeClr val="bg2">
                    <a:lumMod val="75000"/>
                  </a:schemeClr>
                </a:solidFill>
              </a:rPr>
              <a:t>30〜14</a:t>
            </a:r>
            <a:r>
              <a:rPr lang="ja-JP" altLang="en-US" sz="2800" dirty="0">
                <a:solidFill>
                  <a:schemeClr val="bg2">
                    <a:lumMod val="75000"/>
                  </a:schemeClr>
                </a:solidFill>
              </a:rPr>
              <a:t>：</a:t>
            </a:r>
            <a:r>
              <a:rPr lang="en-US" altLang="ja-JP" sz="2800" dirty="0">
                <a:solidFill>
                  <a:schemeClr val="bg2">
                    <a:lumMod val="75000"/>
                  </a:schemeClr>
                </a:solidFill>
              </a:rPr>
              <a:t>00</a:t>
            </a:r>
          </a:p>
          <a:p>
            <a:pPr eaLnBrk="1" hangingPunct="1">
              <a:buFont typeface="Wingdings" charset="0"/>
              <a:buNone/>
              <a:defRPr/>
            </a:pPr>
            <a:r>
              <a:rPr lang="ja-JP" altLang="en-US" sz="2800" dirty="0">
                <a:solidFill>
                  <a:schemeClr val="bg2">
                    <a:lumMod val="75000"/>
                  </a:schemeClr>
                </a:solidFill>
              </a:rPr>
              <a:t>飯田橋セントラルプラザ</a:t>
            </a:r>
            <a:r>
              <a:rPr lang="en-US" altLang="ja-JP" sz="2800" dirty="0">
                <a:solidFill>
                  <a:schemeClr val="bg2">
                    <a:lumMod val="75000"/>
                  </a:schemeClr>
                </a:solidFill>
              </a:rPr>
              <a:t>10F</a:t>
            </a:r>
          </a:p>
          <a:p>
            <a:pPr eaLnBrk="1" hangingPunct="1">
              <a:buFont typeface="Wingdings" charset="0"/>
              <a:buNone/>
              <a:defRPr/>
            </a:pPr>
            <a:r>
              <a:rPr lang="ja-JP" altLang="en-US" sz="2800" dirty="0">
                <a:solidFill>
                  <a:schemeClr val="accent6">
                    <a:lumMod val="50000"/>
                  </a:schemeClr>
                </a:solidFill>
              </a:rPr>
              <a:t>有機農業研究家　</a:t>
            </a:r>
            <a:r>
              <a:rPr lang="ja-JP" altLang="en-US" dirty="0">
                <a:solidFill>
                  <a:schemeClr val="accent6">
                    <a:lumMod val="50000"/>
                  </a:schemeClr>
                </a:solidFill>
              </a:rPr>
              <a:t>吉田　太郎</a:t>
            </a:r>
            <a:endParaRPr lang="en-US" altLang="ja-JP" dirty="0">
              <a:solidFill>
                <a:schemeClr val="accent6">
                  <a:lumMod val="5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9CD0A-7CBF-A6A6-FADF-530C5675DEFD}"/>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C2FF40AD-395E-363A-AB24-8A71D4F55E2A}"/>
              </a:ext>
            </a:extLst>
          </p:cNvPr>
          <p:cNvSpPr>
            <a:spLocks noGrp="1" noChangeArrowheads="1"/>
          </p:cNvSpPr>
          <p:nvPr>
            <p:ph type="title"/>
          </p:nvPr>
        </p:nvSpPr>
        <p:spPr>
          <a:xfrm>
            <a:off x="0" y="34132"/>
            <a:ext cx="8229600" cy="1143000"/>
          </a:xfrm>
        </p:spPr>
        <p:txBody>
          <a:bodyPr/>
          <a:lstStyle/>
          <a:p>
            <a:pPr algn="l">
              <a:defRPr/>
            </a:pP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失敗の研究と日本社会</a:t>
            </a:r>
          </a:p>
        </p:txBody>
      </p:sp>
      <p:sp>
        <p:nvSpPr>
          <p:cNvPr id="108549" name="Rectangle 3">
            <a:extLst>
              <a:ext uri="{FF2B5EF4-FFF2-40B4-BE49-F238E27FC236}">
                <a16:creationId xmlns:a16="http://schemas.microsoft.com/office/drawing/2014/main" id="{C097ED77-95AB-CAE0-2A76-873848A12781}"/>
              </a:ext>
            </a:extLst>
          </p:cNvPr>
          <p:cNvSpPr>
            <a:spLocks noGrp="1" noChangeArrowheads="1"/>
          </p:cNvSpPr>
          <p:nvPr>
            <p:ph type="body" idx="1"/>
          </p:nvPr>
        </p:nvSpPr>
        <p:spPr>
          <a:xfrm>
            <a:off x="227247" y="1223006"/>
            <a:ext cx="6060280" cy="5741818"/>
          </a:xfrm>
        </p:spPr>
        <p:txBody>
          <a:bodyPr/>
          <a:lstStyle/>
          <a:p>
            <a:pPr marL="358775" indent="-358775">
              <a:buNone/>
            </a:pPr>
            <a:r>
              <a:rPr lang="ja-JP" altLang="en-US" sz="2200" dirty="0"/>
              <a:t>① 人情優先の人事。同じ兵学校を出たとか、陸　軍大学校を出た等、好き嫌いで人を配置・更迭</a:t>
            </a:r>
            <a:endParaRPr lang="en-US" altLang="ja-JP" sz="2200" dirty="0"/>
          </a:p>
          <a:p>
            <a:pPr marL="358775" indent="-358775">
              <a:buNone/>
            </a:pPr>
            <a:r>
              <a:rPr lang="ja-JP" altLang="en-US" sz="2200" dirty="0"/>
              <a:t>② 戦力の小出しの逐次投入→有効な長期プランがなく場当たり的な対応→少しづつ兵力を出してすぐに負ける</a:t>
            </a:r>
            <a:r>
              <a:rPr lang="ja-JP" altLang="en-US" sz="2200" dirty="0">
                <a:solidFill>
                  <a:srgbClr val="FF0000"/>
                </a:solidFill>
              </a:rPr>
              <a:t>→オガビレ・有機</a:t>
            </a:r>
            <a:r>
              <a:rPr lang="en-US" altLang="ja-JP" sz="2200" dirty="0">
                <a:solidFill>
                  <a:srgbClr val="FF0000"/>
                </a:solidFill>
              </a:rPr>
              <a:t>25</a:t>
            </a:r>
            <a:r>
              <a:rPr lang="ja-JP" altLang="en-US" sz="2200" dirty="0">
                <a:solidFill>
                  <a:srgbClr val="FF0000"/>
                </a:solidFill>
              </a:rPr>
              <a:t>％</a:t>
            </a:r>
            <a:endParaRPr lang="en-US" altLang="ja-JP" sz="2200" dirty="0">
              <a:solidFill>
                <a:srgbClr val="FF0000"/>
              </a:solidFill>
            </a:endParaRPr>
          </a:p>
          <a:p>
            <a:pPr marL="358775" indent="-358775">
              <a:buNone/>
            </a:pPr>
            <a:r>
              <a:rPr lang="ja-JP" altLang="en-US" sz="2200" dirty="0"/>
              <a:t>③ 敵を侮り火力不足でも肉弾攻撃。</a:t>
            </a:r>
            <a:r>
              <a:rPr lang="ja-JP" altLang="en-US" sz="2200" dirty="0">
                <a:solidFill>
                  <a:srgbClr val="FF0000"/>
                </a:solidFill>
              </a:rPr>
              <a:t>不都合な情報や意見を排除</a:t>
            </a:r>
            <a:r>
              <a:rPr lang="ja-JP" altLang="en-US" sz="2200" dirty="0"/>
              <a:t>し、</a:t>
            </a:r>
            <a:r>
              <a:rPr lang="ja-JP" altLang="en-US" sz="2200" dirty="0">
                <a:solidFill>
                  <a:srgbClr val="FF0000"/>
                </a:solidFill>
              </a:rPr>
              <a:t>情報戦を軽視</a:t>
            </a:r>
            <a:r>
              <a:rPr lang="ja-JP" altLang="en-US" sz="2200" dirty="0"/>
              <a:t>して、都合のいい情報だけに乗っかる</a:t>
            </a:r>
            <a:endParaRPr lang="en-US" altLang="ja-JP" sz="2200" dirty="0"/>
          </a:p>
          <a:p>
            <a:pPr marL="358775" indent="-358775">
              <a:buNone/>
            </a:pPr>
            <a:r>
              <a:rPr lang="ja-JP" altLang="en-US" sz="2200" dirty="0"/>
              <a:t>④ 杜撰な計画や無駄な精神論。根拠のない夢のような抽象論、精神論で組織を動かす</a:t>
            </a:r>
            <a:endParaRPr lang="en-US" altLang="ja-JP" sz="2200" dirty="0"/>
          </a:p>
          <a:p>
            <a:pPr marL="358775" indent="-358775">
              <a:buNone/>
            </a:pPr>
            <a:r>
              <a:rPr lang="ja-JP" altLang="en-US" sz="2200" dirty="0"/>
              <a:t>⑤ 陸海でチグハグな戦い。組織全体がきちんと統率できていない</a:t>
            </a:r>
            <a:endParaRPr lang="en-US" altLang="ja-JP" sz="2200" dirty="0"/>
          </a:p>
          <a:p>
            <a:pPr marL="358775" indent="-358775">
              <a:buNone/>
            </a:pPr>
            <a:r>
              <a:rPr lang="ja-JP" altLang="en-US" sz="2200" dirty="0"/>
              <a:t>⑥ 変化に対応せず既定路線を邁進。銃剣突撃や大艦巨砲主義から抜けられない。方針の適切な修正ができない</a:t>
            </a:r>
            <a:endParaRPr lang="en-US" altLang="ja-JP" sz="2400" dirty="0"/>
          </a:p>
        </p:txBody>
      </p:sp>
      <p:sp>
        <p:nvSpPr>
          <p:cNvPr id="7" name="テキスト ボックス 6">
            <a:extLst>
              <a:ext uri="{FF2B5EF4-FFF2-40B4-BE49-F238E27FC236}">
                <a16:creationId xmlns:a16="http://schemas.microsoft.com/office/drawing/2014/main" id="{BCEF1684-95BE-6F53-6361-0259CD74EC97}"/>
              </a:ext>
            </a:extLst>
          </p:cNvPr>
          <p:cNvSpPr txBox="1"/>
          <p:nvPr/>
        </p:nvSpPr>
        <p:spPr>
          <a:xfrm>
            <a:off x="7643948" y="-11742"/>
            <a:ext cx="1533390"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ゲノム</a:t>
            </a:r>
          </a:p>
        </p:txBody>
      </p:sp>
      <p:sp>
        <p:nvSpPr>
          <p:cNvPr id="9" name="AutoShape 1" descr="Watch the live Q&amp;A with soil educator Nicole Masters and Sarah Perriam-Lampp - Country-Wide Magazine">
            <a:extLst>
              <a:ext uri="{FF2B5EF4-FFF2-40B4-BE49-F238E27FC236}">
                <a16:creationId xmlns:a16="http://schemas.microsoft.com/office/drawing/2014/main" id="{554AB918-C3D5-22E2-BA35-906D01E7C640}"/>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2" descr="Watch the live Q&amp;A with soil educator Nicole Masters and Sarah Perriam-Lampp - Country-Wide Magazine">
            <a:extLst>
              <a:ext uri="{FF2B5EF4-FFF2-40B4-BE49-F238E27FC236}">
                <a16:creationId xmlns:a16="http://schemas.microsoft.com/office/drawing/2014/main" id="{8B98BED0-B85D-9546-9685-2348555AB22B}"/>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4" name="図 3">
            <a:extLst>
              <a:ext uri="{FF2B5EF4-FFF2-40B4-BE49-F238E27FC236}">
                <a16:creationId xmlns:a16="http://schemas.microsoft.com/office/drawing/2014/main" id="{D460A0D5-BBFD-2C28-9CCC-AD23EB449130}"/>
              </a:ext>
            </a:extLst>
          </p:cNvPr>
          <p:cNvPicPr>
            <a:picLocks noChangeAspect="1"/>
          </p:cNvPicPr>
          <p:nvPr/>
        </p:nvPicPr>
        <p:blipFill>
          <a:blip r:embed="rId2"/>
          <a:stretch>
            <a:fillRect/>
          </a:stretch>
        </p:blipFill>
        <p:spPr>
          <a:xfrm>
            <a:off x="6929438" y="3812502"/>
            <a:ext cx="2247900" cy="3048000"/>
          </a:xfrm>
          <a:prstGeom prst="rect">
            <a:avLst/>
          </a:prstGeom>
        </p:spPr>
      </p:pic>
      <p:sp>
        <p:nvSpPr>
          <p:cNvPr id="12" name="テキスト ボックス 11">
            <a:extLst>
              <a:ext uri="{FF2B5EF4-FFF2-40B4-BE49-F238E27FC236}">
                <a16:creationId xmlns:a16="http://schemas.microsoft.com/office/drawing/2014/main" id="{B6E569B9-8C3F-BDC5-AC61-6CEA8F6680B4}"/>
              </a:ext>
            </a:extLst>
          </p:cNvPr>
          <p:cNvSpPr txBox="1"/>
          <p:nvPr/>
        </p:nvSpPr>
        <p:spPr>
          <a:xfrm>
            <a:off x="6311800" y="702064"/>
            <a:ext cx="2724696" cy="3047999"/>
          </a:xfrm>
          <a:prstGeom prst="rect">
            <a:avLst/>
          </a:prstGeom>
          <a:solidFill>
            <a:schemeClr val="accent4">
              <a:lumMod val="20000"/>
              <a:lumOff val="80000"/>
            </a:schemeClr>
          </a:solidFill>
        </p:spPr>
        <p:txBody>
          <a:bodyPr wrap="square">
            <a:spAutoFit/>
          </a:bodyPr>
          <a:lstStyle/>
          <a:p>
            <a:r>
              <a:rPr lang="ja-JP" altLang="en-US" sz="2400" dirty="0"/>
              <a:t>ガダルカナル、インパール、ノモンハンで、日本軍がどういう構造を持っていたのか？。日本社会の特徴→戦争を止められなかった→日本社会の分析に</a:t>
            </a:r>
          </a:p>
        </p:txBody>
      </p:sp>
      <p:sp>
        <p:nvSpPr>
          <p:cNvPr id="13" name="テキスト ボックス 12">
            <a:extLst>
              <a:ext uri="{FF2B5EF4-FFF2-40B4-BE49-F238E27FC236}">
                <a16:creationId xmlns:a16="http://schemas.microsoft.com/office/drawing/2014/main" id="{E5532C17-1418-7FB6-9AE0-1F88C44F5B50}"/>
              </a:ext>
            </a:extLst>
          </p:cNvPr>
          <p:cNvSpPr txBox="1"/>
          <p:nvPr/>
        </p:nvSpPr>
        <p:spPr>
          <a:xfrm>
            <a:off x="227247" y="4093915"/>
            <a:ext cx="5812596" cy="2677656"/>
          </a:xfrm>
          <a:prstGeom prst="rect">
            <a:avLst/>
          </a:prstGeom>
          <a:solidFill>
            <a:schemeClr val="accent4">
              <a:lumMod val="20000"/>
              <a:lumOff val="80000"/>
            </a:schemeClr>
          </a:solidFill>
        </p:spPr>
        <p:txBody>
          <a:bodyPr wrap="square">
            <a:spAutoFit/>
          </a:bodyPr>
          <a:lstStyle/>
          <a:p>
            <a:pPr marL="342900" indent="-342900">
              <a:buFont typeface="Wingdings" panose="05000000000000000000" pitchFamily="2" charset="2"/>
              <a:buChar char="l"/>
            </a:pPr>
            <a:r>
              <a:rPr lang="ja-JP" altLang="en-US" sz="2400" dirty="0"/>
              <a:t>中国→リンゴの木村さんの知財を数百億円で買い取りたい</a:t>
            </a:r>
            <a:endParaRPr lang="en-US" altLang="ja-JP" sz="2400" dirty="0"/>
          </a:p>
          <a:p>
            <a:pPr marL="342900" indent="-342900">
              <a:buFont typeface="Wingdings" panose="05000000000000000000" pitchFamily="2" charset="2"/>
              <a:buChar char="l"/>
            </a:pPr>
            <a:r>
              <a:rPr lang="ja-JP" altLang="en-US" dirty="0"/>
              <a:t>青森県庁内</a:t>
            </a:r>
            <a:r>
              <a:rPr lang="en-US" altLang="ja-JP" dirty="0"/>
              <a:t>(</a:t>
            </a:r>
            <a:r>
              <a:rPr lang="ja-JP" altLang="en-US" dirty="0"/>
              <a:t>某県議より</a:t>
            </a:r>
            <a:r>
              <a:rPr lang="en-US" altLang="ja-JP" dirty="0"/>
              <a:t>)</a:t>
            </a:r>
            <a:r>
              <a:rPr lang="ja-JP" altLang="en-US" dirty="0"/>
              <a:t>→木村の「キ」もご法度→慣行農家に迷惑がかかるから</a:t>
            </a:r>
            <a:endParaRPr lang="en-US" altLang="ja-JP" dirty="0"/>
          </a:p>
          <a:p>
            <a:pPr marL="342900" indent="-342900">
              <a:buFont typeface="Wingdings" panose="05000000000000000000" pitchFamily="2" charset="2"/>
              <a:buChar char="l"/>
            </a:pPr>
            <a:r>
              <a:rPr lang="ja-JP" altLang="en-US" sz="2400" dirty="0"/>
              <a:t>後継者不足と高齢化はどうするのか？→</a:t>
            </a:r>
            <a:r>
              <a:rPr lang="en-US" altLang="ja-JP" sz="2400" dirty="0"/>
              <a:t>AI</a:t>
            </a:r>
            <a:r>
              <a:rPr lang="ja-JP" altLang="en-US" sz="2400" dirty="0"/>
              <a:t>とスマート農業、理由は中央政府が言っているから</a:t>
            </a:r>
          </a:p>
        </p:txBody>
      </p:sp>
    </p:spTree>
    <p:extLst>
      <p:ext uri="{BB962C8B-B14F-4D97-AF65-F5344CB8AC3E}">
        <p14:creationId xmlns:p14="http://schemas.microsoft.com/office/powerpoint/2010/main" val="1264826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32964-AFA9-904C-DCDB-305B5A3280A9}"/>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B4239A1D-1938-8686-58ED-DC9F97EC12EF}"/>
              </a:ext>
            </a:extLst>
          </p:cNvPr>
          <p:cNvSpPr>
            <a:spLocks noGrp="1" noChangeArrowheads="1"/>
          </p:cNvSpPr>
          <p:nvPr>
            <p:ph type="title"/>
          </p:nvPr>
        </p:nvSpPr>
        <p:spPr>
          <a:xfrm>
            <a:off x="0" y="34132"/>
            <a:ext cx="8229600" cy="1143000"/>
          </a:xfrm>
        </p:spPr>
        <p:txBody>
          <a:bodyPr/>
          <a:lstStyle/>
          <a:p>
            <a:pPr algn="l">
              <a:defRPr/>
            </a:pP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農薬散布で害虫が増す</a:t>
            </a:r>
          </a:p>
        </p:txBody>
      </p:sp>
      <p:sp>
        <p:nvSpPr>
          <p:cNvPr id="108549" name="Rectangle 3">
            <a:extLst>
              <a:ext uri="{FF2B5EF4-FFF2-40B4-BE49-F238E27FC236}">
                <a16:creationId xmlns:a16="http://schemas.microsoft.com/office/drawing/2014/main" id="{7EE63CE5-9169-5ED2-AD1D-C3892D31A658}"/>
              </a:ext>
            </a:extLst>
          </p:cNvPr>
          <p:cNvSpPr>
            <a:spLocks noGrp="1" noChangeArrowheads="1"/>
          </p:cNvSpPr>
          <p:nvPr>
            <p:ph type="body" idx="1"/>
          </p:nvPr>
        </p:nvSpPr>
        <p:spPr>
          <a:xfrm>
            <a:off x="251520" y="963782"/>
            <a:ext cx="5774829" cy="5328592"/>
          </a:xfrm>
        </p:spPr>
        <p:txBody>
          <a:bodyPr/>
          <a:lstStyle/>
          <a:p>
            <a:r>
              <a:rPr lang="ja-JP" altLang="en-US" sz="2200" dirty="0"/>
              <a:t>病害虫の専門家、ジョナサン・ラングレン博士→無農薬の方が病害虫被害が少ない→リジェネラティブ農業と慣行農業との比較研究→農薬散布で</a:t>
            </a:r>
            <a:r>
              <a:rPr lang="en-US" altLang="ja-JP" sz="2200" dirty="0"/>
              <a:t>10</a:t>
            </a:r>
            <a:r>
              <a:rPr lang="ja-JP" altLang="en-US" sz="2200" dirty="0"/>
              <a:t>倍も害虫の発生率が高い</a:t>
            </a:r>
            <a:endParaRPr lang="en-US" altLang="ja-JP" sz="2200" dirty="0"/>
          </a:p>
          <a:p>
            <a:r>
              <a:rPr lang="ja-JP" altLang="en-US" sz="2200" dirty="0"/>
              <a:t>菌根菌が植物に信号を送って、病原体に対して植物側が防御態勢を整える→防御用のジャスモン酸やアブシジン酸、サリチル酸は、菌根菌のメッセージで発動→グリホサートを散布して耕せば、菌根菌が死滅</a:t>
            </a:r>
          </a:p>
          <a:p>
            <a:r>
              <a:rPr lang="ja-JP" altLang="en-US" sz="2200" dirty="0"/>
              <a:t>植物はシキミ酸回路を用いることでファイトケミカルを作っているが、この回路をグリホサートは遮断</a:t>
            </a:r>
            <a:endParaRPr lang="en-US" altLang="ja-JP" sz="2200" dirty="0"/>
          </a:p>
          <a:p>
            <a:r>
              <a:rPr lang="ja-JP" altLang="en-US" sz="2200" dirty="0"/>
              <a:t>ファイトケミカルは強烈な紫外線等から植物体を保護→温室育ちの慣行作物は文字通りひ弱→害虫に齧られたり適度にダメージを受けると植物はファイトケミカル濃度を高める</a:t>
            </a:r>
          </a:p>
          <a:p>
            <a:endParaRPr lang="ja-JP" altLang="en-US" dirty="0"/>
          </a:p>
        </p:txBody>
      </p:sp>
      <p:sp>
        <p:nvSpPr>
          <p:cNvPr id="7" name="テキスト ボックス 6">
            <a:extLst>
              <a:ext uri="{FF2B5EF4-FFF2-40B4-BE49-F238E27FC236}">
                <a16:creationId xmlns:a16="http://schemas.microsoft.com/office/drawing/2014/main" id="{838547CF-A691-3346-FEB1-F9CD7DA2BA22}"/>
              </a:ext>
            </a:extLst>
          </p:cNvPr>
          <p:cNvSpPr txBox="1"/>
          <p:nvPr/>
        </p:nvSpPr>
        <p:spPr>
          <a:xfrm>
            <a:off x="7643948" y="-11742"/>
            <a:ext cx="1533390"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無農薬</a:t>
            </a:r>
          </a:p>
        </p:txBody>
      </p:sp>
      <p:pic>
        <p:nvPicPr>
          <p:cNvPr id="3" name="図 2">
            <a:extLst>
              <a:ext uri="{FF2B5EF4-FFF2-40B4-BE49-F238E27FC236}">
                <a16:creationId xmlns:a16="http://schemas.microsoft.com/office/drawing/2014/main" id="{00AAAEA7-AA3F-2DD7-196E-5D46CAE227E4}"/>
              </a:ext>
            </a:extLst>
          </p:cNvPr>
          <p:cNvPicPr>
            <a:picLocks noChangeAspect="1"/>
          </p:cNvPicPr>
          <p:nvPr/>
        </p:nvPicPr>
        <p:blipFill>
          <a:blip r:embed="rId2"/>
          <a:stretch>
            <a:fillRect/>
          </a:stretch>
        </p:blipFill>
        <p:spPr>
          <a:xfrm>
            <a:off x="7648753" y="628000"/>
            <a:ext cx="1508994" cy="2233312"/>
          </a:xfrm>
          <a:prstGeom prst="rect">
            <a:avLst/>
          </a:prstGeom>
        </p:spPr>
      </p:pic>
      <p:pic>
        <p:nvPicPr>
          <p:cNvPr id="8" name="図 7">
            <a:extLst>
              <a:ext uri="{FF2B5EF4-FFF2-40B4-BE49-F238E27FC236}">
                <a16:creationId xmlns:a16="http://schemas.microsoft.com/office/drawing/2014/main" id="{80C12B1E-AEAD-014E-821F-A7629FFD75AF}"/>
              </a:ext>
            </a:extLst>
          </p:cNvPr>
          <p:cNvPicPr>
            <a:picLocks noChangeAspect="1"/>
          </p:cNvPicPr>
          <p:nvPr/>
        </p:nvPicPr>
        <p:blipFill>
          <a:blip r:embed="rId3"/>
          <a:stretch>
            <a:fillRect/>
          </a:stretch>
        </p:blipFill>
        <p:spPr>
          <a:xfrm>
            <a:off x="5990041" y="618906"/>
            <a:ext cx="1663515" cy="2220037"/>
          </a:xfrm>
          <a:prstGeom prst="rect">
            <a:avLst/>
          </a:prstGeom>
        </p:spPr>
      </p:pic>
      <p:sp>
        <p:nvSpPr>
          <p:cNvPr id="9" name="AutoShape 1" descr="Watch the live Q&amp;A with soil educator Nicole Masters and Sarah Perriam-Lampp - Country-Wide Magazine">
            <a:extLst>
              <a:ext uri="{FF2B5EF4-FFF2-40B4-BE49-F238E27FC236}">
                <a16:creationId xmlns:a16="http://schemas.microsoft.com/office/drawing/2014/main" id="{3CA523D2-C447-BE15-490E-42969EF508A6}"/>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2" descr="Watch the live Q&amp;A with soil educator Nicole Masters and Sarah Perriam-Lampp - Country-Wide Magazine">
            <a:extLst>
              <a:ext uri="{FF2B5EF4-FFF2-40B4-BE49-F238E27FC236}">
                <a16:creationId xmlns:a16="http://schemas.microsoft.com/office/drawing/2014/main" id="{B8B8A2CC-DD6C-6DED-9539-697752386E8D}"/>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13" name="図 12">
            <a:extLst>
              <a:ext uri="{FF2B5EF4-FFF2-40B4-BE49-F238E27FC236}">
                <a16:creationId xmlns:a16="http://schemas.microsoft.com/office/drawing/2014/main" id="{05833853-A797-953B-9C9B-E41606902572}"/>
              </a:ext>
            </a:extLst>
          </p:cNvPr>
          <p:cNvPicPr>
            <a:picLocks noChangeAspect="1"/>
          </p:cNvPicPr>
          <p:nvPr/>
        </p:nvPicPr>
        <p:blipFill>
          <a:blip r:embed="rId4"/>
          <a:stretch>
            <a:fillRect/>
          </a:stretch>
        </p:blipFill>
        <p:spPr>
          <a:xfrm>
            <a:off x="5983099" y="4369578"/>
            <a:ext cx="3150989" cy="2488422"/>
          </a:xfrm>
          <a:prstGeom prst="rect">
            <a:avLst/>
          </a:prstGeom>
        </p:spPr>
      </p:pic>
      <p:pic>
        <p:nvPicPr>
          <p:cNvPr id="20" name="図 19">
            <a:extLst>
              <a:ext uri="{FF2B5EF4-FFF2-40B4-BE49-F238E27FC236}">
                <a16:creationId xmlns:a16="http://schemas.microsoft.com/office/drawing/2014/main" id="{FC453D68-12B8-2361-13AD-D7EC21B5D9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43948" y="2756735"/>
            <a:ext cx="1508994" cy="2262360"/>
          </a:xfrm>
          <a:prstGeom prst="rect">
            <a:avLst/>
          </a:prstGeom>
        </p:spPr>
      </p:pic>
      <p:pic>
        <p:nvPicPr>
          <p:cNvPr id="22" name="図 21">
            <a:extLst>
              <a:ext uri="{FF2B5EF4-FFF2-40B4-BE49-F238E27FC236}">
                <a16:creationId xmlns:a16="http://schemas.microsoft.com/office/drawing/2014/main" id="{961CBD75-97C8-1F0F-F402-527FC9FE6A88}"/>
              </a:ext>
            </a:extLst>
          </p:cNvPr>
          <p:cNvPicPr>
            <a:picLocks noChangeAspect="1"/>
          </p:cNvPicPr>
          <p:nvPr/>
        </p:nvPicPr>
        <p:blipFill>
          <a:blip r:embed="rId6"/>
          <a:stretch>
            <a:fillRect/>
          </a:stretch>
        </p:blipFill>
        <p:spPr>
          <a:xfrm>
            <a:off x="5981871" y="2588598"/>
            <a:ext cx="1671686" cy="2072890"/>
          </a:xfrm>
          <a:prstGeom prst="rect">
            <a:avLst/>
          </a:prstGeom>
        </p:spPr>
      </p:pic>
    </p:spTree>
    <p:extLst>
      <p:ext uri="{BB962C8B-B14F-4D97-AF65-F5344CB8AC3E}">
        <p14:creationId xmlns:p14="http://schemas.microsoft.com/office/powerpoint/2010/main" val="3797213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3D5A8-7E5F-96C6-2984-5D8048F249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3996EE7A-34A9-B2A0-C6F0-DA6452F5AB73}"/>
              </a:ext>
            </a:extLst>
          </p:cNvPr>
          <p:cNvSpPr>
            <a:spLocks noGrp="1"/>
          </p:cNvSpPr>
          <p:nvPr>
            <p:ph type="title"/>
          </p:nvPr>
        </p:nvSpPr>
        <p:spPr>
          <a:xfrm>
            <a:off x="17778" y="-144463"/>
            <a:ext cx="9021762" cy="1054101"/>
          </a:xfrm>
        </p:spPr>
        <p:txBody>
          <a:bodyPr/>
          <a:lstStyle/>
          <a:p>
            <a:pPr algn="l">
              <a:defRPr/>
            </a:pPr>
            <a:r>
              <a:rPr lang="ja-JP" altLang="en-US" sz="4000" dirty="0">
                <a:solidFill>
                  <a:srgbClr val="0090E5"/>
                </a:solidFill>
                <a:ea typeface="HGP創英角ｺﾞｼｯｸUB" panose="020B0900000000000000" pitchFamily="50" charset="-128"/>
              </a:rPr>
              <a:t>生物多様性</a:t>
            </a:r>
            <a:r>
              <a:rPr lang="en-US" altLang="ja-JP" sz="4000" dirty="0">
                <a:solidFill>
                  <a:srgbClr val="0090E5"/>
                </a:solidFill>
                <a:ea typeface="HGP創英角ｺﾞｼｯｸUB" panose="020B0900000000000000" pitchFamily="50" charset="-128"/>
              </a:rPr>
              <a:t>=</a:t>
            </a:r>
            <a:r>
              <a:rPr lang="ja-JP" altLang="en-US" sz="4000" dirty="0">
                <a:solidFill>
                  <a:srgbClr val="0090E5"/>
                </a:solidFill>
                <a:ea typeface="HGP創英角ｺﾞｼｯｸUB" panose="020B0900000000000000" pitchFamily="50" charset="-128"/>
              </a:rPr>
              <a:t>無農薬が可能</a:t>
            </a:r>
          </a:p>
        </p:txBody>
      </p:sp>
      <p:sp>
        <p:nvSpPr>
          <p:cNvPr id="99331" name="AutoShape 4" descr="カールマルクス 名言集 (@karlmarxbot001) | Twitter">
            <a:extLst>
              <a:ext uri="{FF2B5EF4-FFF2-40B4-BE49-F238E27FC236}">
                <a16:creationId xmlns:a16="http://schemas.microsoft.com/office/drawing/2014/main" id="{3AC0F061-FC6E-2E65-72C7-AEBCB53D15E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Font typeface="Wingdings" panose="05000000000000000000" pitchFamily="2" charset="2"/>
              <a:buChar char="l"/>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1"/>
              </a:buClr>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ClrTx/>
              <a:buFontTx/>
              <a:buNone/>
            </a:pPr>
            <a:endParaRPr lang="ja-JP" altLang="en-US" sz="1800"/>
          </a:p>
        </p:txBody>
      </p:sp>
      <p:sp>
        <p:nvSpPr>
          <p:cNvPr id="5" name="テキスト ボックス 4">
            <a:extLst>
              <a:ext uri="{FF2B5EF4-FFF2-40B4-BE49-F238E27FC236}">
                <a16:creationId xmlns:a16="http://schemas.microsoft.com/office/drawing/2014/main" id="{86529E24-DA64-25CA-1F45-BB25E221806B}"/>
              </a:ext>
            </a:extLst>
          </p:cNvPr>
          <p:cNvSpPr txBox="1"/>
          <p:nvPr/>
        </p:nvSpPr>
        <p:spPr>
          <a:xfrm>
            <a:off x="7596336" y="-6997"/>
            <a:ext cx="1547664" cy="605824"/>
          </a:xfrm>
          <a:prstGeom prst="rect">
            <a:avLst/>
          </a:prstGeom>
          <a:solidFill>
            <a:schemeClr val="bg1">
              <a:lumMod val="50000"/>
            </a:schemeClr>
          </a:solidFill>
        </p:spPr>
        <p:txBody>
          <a:bodyPr wrap="square" rtlCol="0">
            <a:spAutoFit/>
          </a:bodyPr>
          <a:lstStyle/>
          <a:p>
            <a:pPr algn="ctr"/>
            <a:r>
              <a:rPr lang="ja-JP" altLang="en-US" sz="3200" dirty="0">
                <a:latin typeface="HGS創英角ｺﾞｼｯｸUB" panose="020B0900000000000000" pitchFamily="50" charset="-128"/>
                <a:ea typeface="HGS創英角ｺﾞｼｯｸUB" panose="020B0900000000000000" pitchFamily="50" charset="-128"/>
              </a:rPr>
              <a:t> </a:t>
            </a:r>
            <a:r>
              <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rPr>
              <a:t>無農薬</a:t>
            </a:r>
          </a:p>
        </p:txBody>
      </p:sp>
      <p:pic>
        <p:nvPicPr>
          <p:cNvPr id="6" name="図 5">
            <a:extLst>
              <a:ext uri="{FF2B5EF4-FFF2-40B4-BE49-F238E27FC236}">
                <a16:creationId xmlns:a16="http://schemas.microsoft.com/office/drawing/2014/main" id="{C665D0B1-D660-3006-7EBD-CDDCB61021D5}"/>
              </a:ext>
            </a:extLst>
          </p:cNvPr>
          <p:cNvPicPr>
            <a:picLocks noChangeAspect="1"/>
          </p:cNvPicPr>
          <p:nvPr/>
        </p:nvPicPr>
        <p:blipFill>
          <a:blip r:embed="rId2"/>
          <a:stretch>
            <a:fillRect/>
          </a:stretch>
        </p:blipFill>
        <p:spPr>
          <a:xfrm>
            <a:off x="5868145" y="3162831"/>
            <a:ext cx="3271912" cy="3687232"/>
          </a:xfrm>
          <a:prstGeom prst="rect">
            <a:avLst/>
          </a:prstGeom>
        </p:spPr>
      </p:pic>
      <p:sp>
        <p:nvSpPr>
          <p:cNvPr id="8" name="コンテンツ プレースホルダー 2">
            <a:extLst>
              <a:ext uri="{FF2B5EF4-FFF2-40B4-BE49-F238E27FC236}">
                <a16:creationId xmlns:a16="http://schemas.microsoft.com/office/drawing/2014/main" id="{86F6ABDE-DDE7-58AA-3CBC-5AF9F9953995}"/>
              </a:ext>
            </a:extLst>
          </p:cNvPr>
          <p:cNvSpPr>
            <a:spLocks noGrp="1" noChangeArrowheads="1"/>
          </p:cNvSpPr>
          <p:nvPr>
            <p:ph idx="1"/>
          </p:nvPr>
        </p:nvSpPr>
        <p:spPr>
          <a:xfrm>
            <a:off x="133994" y="1026054"/>
            <a:ext cx="5444229" cy="5715313"/>
          </a:xfrm>
        </p:spPr>
        <p:txBody>
          <a:bodyPr/>
          <a:lstStyle/>
          <a:p>
            <a:r>
              <a:rPr lang="ja-JP" altLang="en-US" sz="2000" dirty="0">
                <a:latin typeface="メイリオ" panose="020B0604030504040204" pitchFamily="50" charset="-128"/>
                <a:ea typeface="メイリオ" panose="020B0604030504040204" pitchFamily="50" charset="-128"/>
              </a:rPr>
              <a:t>生態系は、生物個体、個体群、群集からなっている→複雑な網状の相互関係</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多くの個体群が相互作用することで、それぞれの階層レベルでは下の階層レベルには存在しない特性が上位のレベルでは出現→個体群となると個体レベルでは理解できない特徴を持つ「</a:t>
            </a:r>
            <a:r>
              <a:rPr lang="ja-JP" altLang="en-US" sz="2000" dirty="0">
                <a:solidFill>
                  <a:srgbClr val="FF0000"/>
                </a:solidFill>
                <a:latin typeface="メイリオ" panose="020B0604030504040204" pitchFamily="50" charset="-128"/>
                <a:ea typeface="メイリオ" panose="020B0604030504040204" pitchFamily="50" charset="-128"/>
              </a:rPr>
              <a:t>創発特性</a:t>
            </a:r>
            <a:r>
              <a:rPr lang="en-US" altLang="ja-JP" sz="2000" dirty="0">
                <a:solidFill>
                  <a:srgbClr val="FF0000"/>
                </a:solidFill>
                <a:latin typeface="メイリオ" panose="020B0604030504040204" pitchFamily="50" charset="-128"/>
                <a:ea typeface="メイリオ" panose="020B0604030504040204" pitchFamily="50" charset="-128"/>
              </a:rPr>
              <a:t>(emergent property</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Times New Roman" pitchFamily="18" charset="0"/>
                <a:ea typeface="ＭＳ Ｐゴシック" charset="-128"/>
              </a:rPr>
              <a:t>はなあふ、森昭暢氏：田んぼの生き物調査「鳥類に優しい水田がわかる生き物多様性の調査・評価マニュアル」→２０１８～２０２１年と最高ランクの「Ｓ」評価→２０２０年に中国地方では、トビイロウンカが猛威をふるい、農薬を散布しても甚大な被害が生じたが、氏の水田ではウンカが飛来しても被害なし</a:t>
            </a:r>
            <a:endParaRPr lang="en-US" altLang="ja-JP" sz="2000" dirty="0">
              <a:latin typeface="Times New Roman" pitchFamily="18" charset="0"/>
              <a:ea typeface="ＭＳ Ｐゴシック" charset="-128"/>
            </a:endParaRPr>
          </a:p>
          <a:p>
            <a:r>
              <a:rPr lang="ja-JP" altLang="en-US" sz="2000" dirty="0">
                <a:latin typeface="Times New Roman" pitchFamily="18" charset="0"/>
                <a:ea typeface="ＭＳ Ｐゴシック" charset="-128"/>
              </a:rPr>
              <a:t>地下の土壌生態系→フザリウム菌が慣行農場の７倍も多くいるが他の微生物が多様で被害がでない</a:t>
            </a:r>
          </a:p>
          <a:p>
            <a:endParaRPr lang="en-US" altLang="ja-JP" sz="2000"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7E0ADD63-71D8-6D25-9ADA-91702ED65E92}"/>
              </a:ext>
            </a:extLst>
          </p:cNvPr>
          <p:cNvPicPr>
            <a:picLocks noChangeAspect="1"/>
          </p:cNvPicPr>
          <p:nvPr/>
        </p:nvPicPr>
        <p:blipFill>
          <a:blip r:embed="rId3"/>
          <a:stretch>
            <a:fillRect/>
          </a:stretch>
        </p:blipFill>
        <p:spPr>
          <a:xfrm>
            <a:off x="5854310" y="715243"/>
            <a:ext cx="3271912" cy="2463409"/>
          </a:xfrm>
          <a:prstGeom prst="rect">
            <a:avLst/>
          </a:prstGeom>
        </p:spPr>
      </p:pic>
      <p:sp>
        <p:nvSpPr>
          <p:cNvPr id="9" name="四角形: 角を丸くする 8">
            <a:extLst>
              <a:ext uri="{FF2B5EF4-FFF2-40B4-BE49-F238E27FC236}">
                <a16:creationId xmlns:a16="http://schemas.microsoft.com/office/drawing/2014/main" id="{AB430A13-BB83-3AC5-8F6A-42FBBE04D668}"/>
              </a:ext>
            </a:extLst>
          </p:cNvPr>
          <p:cNvSpPr/>
          <p:nvPr/>
        </p:nvSpPr>
        <p:spPr bwMode="auto">
          <a:xfrm>
            <a:off x="453874" y="1209569"/>
            <a:ext cx="4752528" cy="5526929"/>
          </a:xfrm>
          <a:prstGeom prst="roundRect">
            <a:avLst>
              <a:gd name="adj" fmla="val 7805"/>
            </a:avLst>
          </a:prstGeom>
          <a:solidFill>
            <a:schemeClr val="accent6">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442913" marR="0" indent="-442913" algn="l" defTabSz="914400" rtl="0" eaLnBrk="1" fontAlgn="base" latinLnBrk="0" hangingPunct="1">
              <a:lnSpc>
                <a:spcPct val="100000"/>
              </a:lnSpc>
              <a:spcBef>
                <a:spcPct val="0"/>
              </a:spcBef>
              <a:spcAft>
                <a:spcPct val="0"/>
              </a:spcAft>
              <a:buClrTx/>
              <a:buSzTx/>
              <a:buFontTx/>
              <a:buNone/>
              <a:tabLst/>
            </a:pPr>
            <a:r>
              <a:rPr lang="ja-JP" altLang="en-US" dirty="0">
                <a:latin typeface="+mj-ea"/>
                <a:ea typeface="+mj-ea"/>
              </a:rPr>
              <a:t>チャールズ・エルトンの「侵略の生態学」</a:t>
            </a:r>
            <a:endParaRPr lang="en-US" altLang="ja-JP" dirty="0">
              <a:latin typeface="+mj-ea"/>
              <a:ea typeface="+mj-ea"/>
            </a:endParaRPr>
          </a:p>
          <a:p>
            <a:pPr marL="442913" marR="0" indent="-442913" algn="l" defTabSz="914400" rtl="0" eaLnBrk="1" fontAlgn="base" latinLnBrk="0" hangingPunct="1">
              <a:lnSpc>
                <a:spcPct val="100000"/>
              </a:lnSpc>
              <a:spcBef>
                <a:spcPct val="0"/>
              </a:spcBef>
              <a:spcAft>
                <a:spcPct val="0"/>
              </a:spcAft>
              <a:buClrTx/>
              <a:buSzTx/>
              <a:buFontTx/>
              <a:buNone/>
              <a:tabLst/>
            </a:pPr>
            <a:r>
              <a:rPr lang="ja-JP" altLang="en-US" dirty="0">
                <a:latin typeface="+mj-ea"/>
                <a:ea typeface="+mj-ea"/>
              </a:rPr>
              <a:t>①消費型競争</a:t>
            </a:r>
            <a:endParaRPr lang="en-US" altLang="ja-JP" dirty="0">
              <a:latin typeface="+mj-ea"/>
              <a:ea typeface="+mj-ea"/>
            </a:endParaRPr>
          </a:p>
          <a:p>
            <a:pPr marL="442913" indent="-442913" eaLnBrk="1" hangingPunct="1"/>
            <a:r>
              <a:rPr lang="ja-JP" altLang="en-US" dirty="0">
                <a:latin typeface="+mj-ea"/>
                <a:ea typeface="+mj-ea"/>
              </a:rPr>
              <a:t>　　タダの虫</a:t>
            </a:r>
            <a:r>
              <a:rPr lang="en-US" altLang="ja-JP" dirty="0">
                <a:latin typeface="+mj-ea"/>
                <a:ea typeface="+mj-ea"/>
              </a:rPr>
              <a:t>(</a:t>
            </a:r>
            <a:r>
              <a:rPr lang="ja-JP" altLang="en-US" dirty="0">
                <a:latin typeface="+mj-ea"/>
                <a:ea typeface="+mj-ea"/>
              </a:rPr>
              <a:t>ひよりみ菌</a:t>
            </a:r>
            <a:r>
              <a:rPr lang="en-US" altLang="ja-JP" dirty="0">
                <a:latin typeface="+mj-ea"/>
                <a:ea typeface="+mj-ea"/>
              </a:rPr>
              <a:t>)</a:t>
            </a:r>
            <a:r>
              <a:rPr lang="ja-JP" altLang="en-US" dirty="0">
                <a:latin typeface="+mj-ea"/>
                <a:ea typeface="+mj-ea"/>
              </a:rPr>
              <a:t>が害虫</a:t>
            </a:r>
            <a:r>
              <a:rPr lang="en-US" altLang="ja-JP" dirty="0">
                <a:latin typeface="+mj-ea"/>
                <a:ea typeface="+mj-ea"/>
              </a:rPr>
              <a:t>(</a:t>
            </a:r>
            <a:r>
              <a:rPr lang="ja-JP" altLang="en-US" dirty="0">
                <a:latin typeface="+mj-ea"/>
                <a:ea typeface="+mj-ea"/>
              </a:rPr>
              <a:t>病原菌</a:t>
            </a:r>
            <a:r>
              <a:rPr lang="en-US" altLang="ja-JP" dirty="0">
                <a:latin typeface="+mj-ea"/>
                <a:ea typeface="+mj-ea"/>
              </a:rPr>
              <a:t>)</a:t>
            </a:r>
            <a:r>
              <a:rPr lang="ja-JP" altLang="en-US" dirty="0">
                <a:latin typeface="+mj-ea"/>
                <a:ea typeface="+mj-ea"/>
              </a:rPr>
              <a:t>の棲息空間や栄養源を奪う</a:t>
            </a:r>
            <a:endParaRPr lang="en-US" altLang="ja-JP" dirty="0">
              <a:latin typeface="+mj-ea"/>
              <a:ea typeface="+mj-ea"/>
            </a:endParaRPr>
          </a:p>
          <a:p>
            <a:pPr marL="442913" marR="0" indent="-442913" algn="l" defTabSz="914400" rtl="0" eaLnBrk="1" fontAlgn="base" latinLnBrk="0" hangingPunct="1">
              <a:lnSpc>
                <a:spcPct val="100000"/>
              </a:lnSpc>
              <a:spcBef>
                <a:spcPct val="0"/>
              </a:spcBef>
              <a:spcAft>
                <a:spcPct val="0"/>
              </a:spcAft>
              <a:buClrTx/>
              <a:buSzTx/>
              <a:buFontTx/>
              <a:buNone/>
              <a:tabLst/>
            </a:pPr>
            <a:r>
              <a:rPr lang="ja-JP" altLang="en-US" dirty="0">
                <a:latin typeface="+mj-ea"/>
                <a:ea typeface="+mj-ea"/>
              </a:rPr>
              <a:t>②干渉型競争</a:t>
            </a:r>
            <a:endParaRPr lang="en-US" altLang="ja-JP" dirty="0">
              <a:latin typeface="+mj-ea"/>
              <a:ea typeface="+mj-ea"/>
            </a:endParaRPr>
          </a:p>
          <a:p>
            <a:pPr marL="442913" marR="0" indent="-442913" algn="l" defTabSz="914400" rtl="0" eaLnBrk="1" fontAlgn="base" latinLnBrk="0" hangingPunct="1">
              <a:lnSpc>
                <a:spcPct val="100000"/>
              </a:lnSpc>
              <a:spcBef>
                <a:spcPct val="0"/>
              </a:spcBef>
              <a:spcAft>
                <a:spcPct val="0"/>
              </a:spcAft>
              <a:buClrTx/>
              <a:buSzTx/>
              <a:buFontTx/>
              <a:buNone/>
              <a:tabLst/>
            </a:pPr>
            <a:r>
              <a:rPr kumimoji="1" lang="ja-JP" altLang="en-US" b="0" i="0" u="none" strike="noStrike" cap="none" normalizeH="0" baseline="0" dirty="0">
                <a:ln>
                  <a:noFill/>
                </a:ln>
                <a:solidFill>
                  <a:schemeClr val="tx1"/>
                </a:solidFill>
                <a:effectLst/>
                <a:latin typeface="+mj-ea"/>
                <a:ea typeface="+mj-ea"/>
              </a:rPr>
              <a:t>　　天敵</a:t>
            </a:r>
            <a:r>
              <a:rPr kumimoji="1" lang="en-US" altLang="ja-JP" b="0" i="0" u="none" strike="noStrike" cap="none" normalizeH="0" baseline="0" dirty="0">
                <a:ln>
                  <a:noFill/>
                </a:ln>
                <a:solidFill>
                  <a:schemeClr val="tx1"/>
                </a:solidFill>
                <a:effectLst/>
                <a:latin typeface="+mj-ea"/>
                <a:ea typeface="+mj-ea"/>
              </a:rPr>
              <a:t>(</a:t>
            </a:r>
            <a:r>
              <a:rPr kumimoji="1" lang="ja-JP" altLang="en-US" b="0" i="0" u="none" strike="noStrike" cap="none" normalizeH="0" baseline="0" dirty="0">
                <a:ln>
                  <a:noFill/>
                </a:ln>
                <a:solidFill>
                  <a:schemeClr val="tx1"/>
                </a:solidFill>
                <a:effectLst/>
                <a:latin typeface="+mj-ea"/>
                <a:ea typeface="+mj-ea"/>
              </a:rPr>
              <a:t>善玉菌</a:t>
            </a:r>
            <a:r>
              <a:rPr kumimoji="1" lang="en-US" altLang="ja-JP" b="0" i="0" u="none" strike="noStrike" cap="none" normalizeH="0" baseline="0" dirty="0">
                <a:ln>
                  <a:noFill/>
                </a:ln>
                <a:solidFill>
                  <a:schemeClr val="tx1"/>
                </a:solidFill>
                <a:effectLst/>
                <a:latin typeface="+mj-ea"/>
                <a:ea typeface="+mj-ea"/>
              </a:rPr>
              <a:t>)</a:t>
            </a:r>
            <a:r>
              <a:rPr kumimoji="1" lang="ja-JP" altLang="en-US" b="0" i="0" u="none" strike="noStrike" cap="none" normalizeH="0" baseline="0" dirty="0">
                <a:ln>
                  <a:noFill/>
                </a:ln>
                <a:solidFill>
                  <a:schemeClr val="tx1"/>
                </a:solidFill>
                <a:effectLst/>
                <a:latin typeface="+mj-ea"/>
                <a:ea typeface="+mj-ea"/>
              </a:rPr>
              <a:t>→捕食や抗生物質</a:t>
            </a:r>
            <a:r>
              <a:rPr kumimoji="1" lang="en-US" altLang="ja-JP" b="0" i="0" u="none" strike="noStrike" cap="none" normalizeH="0" baseline="0" dirty="0">
                <a:ln>
                  <a:noFill/>
                </a:ln>
                <a:solidFill>
                  <a:schemeClr val="tx1"/>
                </a:solidFill>
                <a:effectLst/>
                <a:latin typeface="+mj-ea"/>
                <a:ea typeface="+mj-ea"/>
              </a:rPr>
              <a:t> </a:t>
            </a:r>
          </a:p>
          <a:p>
            <a:pPr marL="442913" indent="-442913" eaLnBrk="1" hangingPunct="1"/>
            <a:r>
              <a:rPr lang="ja-JP" altLang="en-US" dirty="0">
                <a:latin typeface="+mj-ea"/>
                <a:ea typeface="+mj-ea"/>
              </a:rPr>
              <a:t>③競争からの解放</a:t>
            </a:r>
            <a:endParaRPr lang="en-US" altLang="ja-JP" dirty="0">
              <a:latin typeface="+mj-ea"/>
              <a:ea typeface="+mj-ea"/>
            </a:endParaRPr>
          </a:p>
          <a:p>
            <a:pPr marL="442913" indent="-442913" eaLnBrk="1" hangingPunct="1"/>
            <a:r>
              <a:rPr lang="ja-JP" altLang="en-US" dirty="0">
                <a:latin typeface="+mj-ea"/>
                <a:ea typeface="+mj-ea"/>
              </a:rPr>
              <a:t>　　生物種を死滅→栄養源がある→頑強な生物種が生きのびる→競争相手の死滅で生じた空白の中で増殖</a:t>
            </a:r>
            <a:endParaRPr kumimoji="1" lang="ja-JP" altLang="en-US" b="0" i="0" u="none" strike="noStrike" cap="none" normalizeH="0" baseline="0" dirty="0">
              <a:ln>
                <a:noFill/>
              </a:ln>
              <a:solidFill>
                <a:schemeClr val="tx1"/>
              </a:solidFill>
              <a:effectLst/>
              <a:latin typeface="+mj-ea"/>
              <a:ea typeface="+mj-ea"/>
            </a:endParaRPr>
          </a:p>
        </p:txBody>
      </p:sp>
      <p:sp>
        <p:nvSpPr>
          <p:cNvPr id="11" name="テキスト ボックス 10">
            <a:extLst>
              <a:ext uri="{FF2B5EF4-FFF2-40B4-BE49-F238E27FC236}">
                <a16:creationId xmlns:a16="http://schemas.microsoft.com/office/drawing/2014/main" id="{D1CD3024-D090-0B95-F470-7976BDF438CF}"/>
              </a:ext>
            </a:extLst>
          </p:cNvPr>
          <p:cNvSpPr txBox="1"/>
          <p:nvPr/>
        </p:nvSpPr>
        <p:spPr>
          <a:xfrm>
            <a:off x="6252785" y="2574405"/>
            <a:ext cx="2709814" cy="584775"/>
          </a:xfrm>
          <a:prstGeom prst="rect">
            <a:avLst/>
          </a:prstGeom>
          <a:noFill/>
        </p:spPr>
        <p:txBody>
          <a:bodyPr wrap="square">
            <a:spAutoFit/>
          </a:bodyPr>
          <a:lstStyle/>
          <a:p>
            <a:r>
              <a:rPr lang="ja-JP" altLang="en-US" sz="1600" dirty="0">
                <a:solidFill>
                  <a:schemeClr val="accent6">
                    <a:lumMod val="20000"/>
                    <a:lumOff val="80000"/>
                  </a:schemeClr>
                </a:solidFill>
                <a:latin typeface="+mj-ea"/>
                <a:ea typeface="+mj-ea"/>
              </a:rPr>
              <a:t>チャールズ・エルトン</a:t>
            </a:r>
            <a:r>
              <a:rPr lang="en-US" altLang="ja-JP" sz="1600" dirty="0">
                <a:solidFill>
                  <a:schemeClr val="accent6">
                    <a:lumMod val="20000"/>
                    <a:lumOff val="80000"/>
                  </a:schemeClr>
                </a:solidFill>
                <a:latin typeface="+mj-ea"/>
                <a:ea typeface="+mj-ea"/>
              </a:rPr>
              <a:t>(</a:t>
            </a:r>
            <a:r>
              <a:rPr lang="en-US" altLang="ja-JP" sz="1600" dirty="0">
                <a:solidFill>
                  <a:schemeClr val="accent6">
                    <a:lumMod val="20000"/>
                    <a:lumOff val="80000"/>
                  </a:schemeClr>
                </a:solidFill>
                <a:latin typeface="Yu Gothic UI Semibold" panose="020B0700000000000000" pitchFamily="50" charset="-128"/>
                <a:ea typeface="Yu Gothic UI Semibold" panose="020B0700000000000000" pitchFamily="50" charset="-128"/>
              </a:rPr>
              <a:t>Charles Elton</a:t>
            </a:r>
            <a:r>
              <a:rPr lang="en-US" altLang="ja-JP" sz="1600" dirty="0">
                <a:solidFill>
                  <a:schemeClr val="accent6">
                    <a:lumMod val="20000"/>
                    <a:lumOff val="80000"/>
                  </a:schemeClr>
                </a:solidFill>
                <a:latin typeface="+mj-ea"/>
                <a:ea typeface="+mj-ea"/>
              </a:rPr>
              <a:t>, 1900</a:t>
            </a:r>
            <a:r>
              <a:rPr lang="ja-JP" altLang="en-US" sz="1600" dirty="0">
                <a:solidFill>
                  <a:schemeClr val="accent6">
                    <a:lumMod val="20000"/>
                    <a:lumOff val="80000"/>
                  </a:schemeClr>
                </a:solidFill>
                <a:latin typeface="+mj-ea"/>
                <a:ea typeface="+mj-ea"/>
              </a:rPr>
              <a:t>～</a:t>
            </a:r>
            <a:r>
              <a:rPr lang="en-US" altLang="ja-JP" sz="1600" dirty="0">
                <a:solidFill>
                  <a:schemeClr val="accent6">
                    <a:lumMod val="20000"/>
                    <a:lumOff val="80000"/>
                  </a:schemeClr>
                </a:solidFill>
                <a:latin typeface="+mj-ea"/>
                <a:ea typeface="+mj-ea"/>
              </a:rPr>
              <a:t>1991</a:t>
            </a:r>
            <a:r>
              <a:rPr lang="ja-JP" altLang="en-US" sz="1600" dirty="0">
                <a:solidFill>
                  <a:schemeClr val="accent6">
                    <a:lumMod val="20000"/>
                    <a:lumOff val="80000"/>
                  </a:schemeClr>
                </a:solidFill>
                <a:latin typeface="+mj-ea"/>
                <a:ea typeface="+mj-ea"/>
              </a:rPr>
              <a:t>年</a:t>
            </a:r>
            <a:r>
              <a:rPr lang="en-US" altLang="ja-JP" sz="1600" dirty="0">
                <a:solidFill>
                  <a:schemeClr val="accent6">
                    <a:lumMod val="20000"/>
                    <a:lumOff val="80000"/>
                  </a:schemeClr>
                </a:solidFill>
                <a:latin typeface="+mj-ea"/>
                <a:ea typeface="+mj-ea"/>
              </a:rPr>
              <a:t>)</a:t>
            </a:r>
            <a:endParaRPr lang="ja-JP" altLang="en-US" sz="1600" dirty="0">
              <a:solidFill>
                <a:schemeClr val="accent6">
                  <a:lumMod val="20000"/>
                  <a:lumOff val="80000"/>
                </a:schemeClr>
              </a:solidFill>
              <a:latin typeface="+mj-ea"/>
              <a:ea typeface="+mj-ea"/>
            </a:endParaRPr>
          </a:p>
        </p:txBody>
      </p:sp>
      <p:sp>
        <p:nvSpPr>
          <p:cNvPr id="3" name="テキスト ボックス 2">
            <a:extLst>
              <a:ext uri="{FF2B5EF4-FFF2-40B4-BE49-F238E27FC236}">
                <a16:creationId xmlns:a16="http://schemas.microsoft.com/office/drawing/2014/main" id="{9D9BFCAC-DE56-2994-4100-519500A70B0F}"/>
              </a:ext>
            </a:extLst>
          </p:cNvPr>
          <p:cNvSpPr txBox="1"/>
          <p:nvPr/>
        </p:nvSpPr>
        <p:spPr>
          <a:xfrm>
            <a:off x="6300192" y="5692562"/>
            <a:ext cx="2709814" cy="1077218"/>
          </a:xfrm>
          <a:prstGeom prst="rect">
            <a:avLst/>
          </a:prstGeom>
          <a:noFill/>
        </p:spPr>
        <p:txBody>
          <a:bodyPr wrap="square">
            <a:spAutoFit/>
          </a:bodyPr>
          <a:lstStyle/>
          <a:p>
            <a:r>
              <a:rPr lang="ja-JP" altLang="en-US" sz="1600" dirty="0">
                <a:solidFill>
                  <a:schemeClr val="accent6">
                    <a:lumMod val="20000"/>
                    <a:lumOff val="80000"/>
                  </a:schemeClr>
                </a:solidFill>
                <a:latin typeface="+mj-ea"/>
                <a:ea typeface="+mj-ea"/>
              </a:rPr>
              <a:t>ミゲール・アルティエリ</a:t>
            </a:r>
            <a:r>
              <a:rPr lang="en-US" altLang="ja-JP" sz="1600" dirty="0">
                <a:solidFill>
                  <a:schemeClr val="accent6">
                    <a:lumMod val="20000"/>
                    <a:lumOff val="80000"/>
                  </a:schemeClr>
                </a:solidFill>
                <a:latin typeface="+mj-ea"/>
                <a:ea typeface="+mj-ea"/>
              </a:rPr>
              <a:t>(</a:t>
            </a:r>
            <a:r>
              <a:rPr lang="en-US" altLang="ja-JP" sz="1600" dirty="0" err="1">
                <a:solidFill>
                  <a:schemeClr val="accent6">
                    <a:lumMod val="20000"/>
                    <a:lumOff val="80000"/>
                  </a:schemeClr>
                </a:solidFill>
                <a:latin typeface="Yu Gothic UI Semibold" panose="020B0700000000000000" pitchFamily="50" charset="-128"/>
                <a:ea typeface="Yu Gothic UI Semibold" panose="020B0700000000000000" pitchFamily="50" charset="-128"/>
              </a:rPr>
              <a:t>MIguel</a:t>
            </a:r>
            <a:r>
              <a:rPr lang="en-US" altLang="ja-JP" sz="1600" dirty="0">
                <a:solidFill>
                  <a:schemeClr val="accent6">
                    <a:lumMod val="20000"/>
                    <a:lumOff val="80000"/>
                  </a:schemeClr>
                </a:solidFill>
                <a:latin typeface="Yu Gothic UI Semibold" panose="020B0700000000000000" pitchFamily="50" charset="-128"/>
                <a:ea typeface="Yu Gothic UI Semibold" panose="020B0700000000000000" pitchFamily="50" charset="-128"/>
              </a:rPr>
              <a:t> </a:t>
            </a:r>
            <a:r>
              <a:rPr lang="en-US" altLang="ja-JP" sz="1600" dirty="0" err="1">
                <a:solidFill>
                  <a:schemeClr val="accent6">
                    <a:lumMod val="20000"/>
                    <a:lumOff val="80000"/>
                  </a:schemeClr>
                </a:solidFill>
                <a:latin typeface="Yu Gothic UI Semibold" panose="020B0700000000000000" pitchFamily="50" charset="-128"/>
                <a:ea typeface="Yu Gothic UI Semibold" panose="020B0700000000000000" pitchFamily="50" charset="-128"/>
              </a:rPr>
              <a:t>altieri</a:t>
            </a:r>
            <a:r>
              <a:rPr lang="en-US" altLang="ja-JP" sz="1600" dirty="0">
                <a:solidFill>
                  <a:schemeClr val="accent6">
                    <a:lumMod val="20000"/>
                    <a:lumOff val="80000"/>
                  </a:schemeClr>
                </a:solidFill>
                <a:latin typeface="+mj-ea"/>
                <a:ea typeface="+mj-ea"/>
              </a:rPr>
              <a:t>)</a:t>
            </a:r>
            <a:r>
              <a:rPr lang="ja-JP" altLang="en-US" sz="1600" dirty="0">
                <a:solidFill>
                  <a:schemeClr val="accent6">
                    <a:lumMod val="20000"/>
                    <a:lumOff val="80000"/>
                  </a:schemeClr>
                </a:solidFill>
                <a:latin typeface="+mj-ea"/>
                <a:ea typeface="+mj-ea"/>
              </a:rPr>
              <a:t>名誉教授</a:t>
            </a:r>
            <a:endParaRPr lang="en-US" altLang="ja-JP" sz="1600" dirty="0">
              <a:solidFill>
                <a:schemeClr val="accent6">
                  <a:lumMod val="20000"/>
                  <a:lumOff val="80000"/>
                </a:schemeClr>
              </a:solidFill>
              <a:latin typeface="+mj-ea"/>
              <a:ea typeface="+mj-ea"/>
            </a:endParaRPr>
          </a:p>
          <a:p>
            <a:r>
              <a:rPr lang="ja-JP" altLang="en-US" sz="1600" dirty="0">
                <a:solidFill>
                  <a:schemeClr val="accent6">
                    <a:lumMod val="20000"/>
                    <a:lumOff val="80000"/>
                  </a:schemeClr>
                </a:solidFill>
                <a:latin typeface="+mj-ea"/>
                <a:ea typeface="+mj-ea"/>
              </a:rPr>
              <a:t>クララ・ニコラス</a:t>
            </a:r>
            <a:endParaRPr lang="en-US" altLang="ja-JP" sz="1600" dirty="0">
              <a:solidFill>
                <a:schemeClr val="accent6">
                  <a:lumMod val="20000"/>
                  <a:lumOff val="80000"/>
                </a:schemeClr>
              </a:solidFill>
              <a:latin typeface="+mj-ea"/>
              <a:ea typeface="+mj-ea"/>
            </a:endParaRPr>
          </a:p>
          <a:p>
            <a:r>
              <a:rPr lang="en-US" altLang="ja-JP" sz="1600" dirty="0">
                <a:solidFill>
                  <a:schemeClr val="accent6">
                    <a:lumMod val="20000"/>
                    <a:lumOff val="80000"/>
                  </a:schemeClr>
                </a:solidFill>
                <a:latin typeface="+mj-ea"/>
                <a:ea typeface="+mj-ea"/>
              </a:rPr>
              <a:t>(</a:t>
            </a:r>
            <a:r>
              <a:rPr lang="en-US" altLang="ja-JP" sz="1600" dirty="0">
                <a:solidFill>
                  <a:schemeClr val="accent6">
                    <a:lumMod val="20000"/>
                    <a:lumOff val="80000"/>
                  </a:schemeClr>
                </a:solidFill>
                <a:latin typeface="Yu Gothic UI Semibold" panose="020B0700000000000000" pitchFamily="50" charset="-128"/>
                <a:ea typeface="Yu Gothic UI Semibold" panose="020B0700000000000000" pitchFamily="50" charset="-128"/>
              </a:rPr>
              <a:t>Clara I Nicholl</a:t>
            </a:r>
            <a:r>
              <a:rPr lang="en-US" altLang="ja-JP" sz="1600" dirty="0">
                <a:solidFill>
                  <a:schemeClr val="accent6">
                    <a:lumMod val="20000"/>
                    <a:lumOff val="80000"/>
                  </a:schemeClr>
                </a:solidFill>
                <a:latin typeface="+mj-ea"/>
                <a:ea typeface="+mj-ea"/>
              </a:rPr>
              <a:t>s)</a:t>
            </a:r>
            <a:r>
              <a:rPr lang="ja-JP" altLang="en-US" sz="1600" dirty="0">
                <a:solidFill>
                  <a:schemeClr val="accent6">
                    <a:lumMod val="20000"/>
                    <a:lumOff val="80000"/>
                  </a:schemeClr>
                </a:solidFill>
                <a:latin typeface="+mj-ea"/>
                <a:ea typeface="+mj-ea"/>
              </a:rPr>
              <a:t>教授</a:t>
            </a:r>
            <a:endParaRPr lang="en-US" altLang="ja-JP" sz="1600" dirty="0">
              <a:solidFill>
                <a:schemeClr val="accent6">
                  <a:lumMod val="20000"/>
                  <a:lumOff val="80000"/>
                </a:schemeClr>
              </a:solidFill>
              <a:latin typeface="+mj-ea"/>
              <a:ea typeface="+mj-ea"/>
            </a:endParaRPr>
          </a:p>
        </p:txBody>
      </p:sp>
    </p:spTree>
    <p:extLst>
      <p:ext uri="{BB962C8B-B14F-4D97-AF65-F5344CB8AC3E}">
        <p14:creationId xmlns:p14="http://schemas.microsoft.com/office/powerpoint/2010/main" val="5251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8C943-B6F4-3C30-8B10-B02946845769}"/>
            </a:ext>
          </a:extLst>
        </p:cNvPr>
        <p:cNvGrpSpPr/>
        <p:nvPr/>
      </p:nvGrpSpPr>
      <p:grpSpPr>
        <a:xfrm>
          <a:off x="0" y="0"/>
          <a:ext cx="0" cy="0"/>
          <a:chOff x="0" y="0"/>
          <a:chExt cx="0" cy="0"/>
        </a:xfrm>
      </p:grpSpPr>
      <p:sp>
        <p:nvSpPr>
          <p:cNvPr id="112642" name="Rectangle 3">
            <a:extLst>
              <a:ext uri="{FF2B5EF4-FFF2-40B4-BE49-F238E27FC236}">
                <a16:creationId xmlns:a16="http://schemas.microsoft.com/office/drawing/2014/main" id="{5F6C9118-7A61-9461-8FDB-4F87FEF2D7A0}"/>
              </a:ext>
            </a:extLst>
          </p:cNvPr>
          <p:cNvSpPr>
            <a:spLocks noGrp="1" noChangeArrowheads="1"/>
          </p:cNvSpPr>
          <p:nvPr>
            <p:ph idx="1"/>
          </p:nvPr>
        </p:nvSpPr>
        <p:spPr>
          <a:xfrm>
            <a:off x="323850" y="1052513"/>
            <a:ext cx="6119813" cy="5516562"/>
          </a:xfrm>
        </p:spPr>
        <p:txBody>
          <a:bodyPr/>
          <a:lstStyle/>
          <a:p>
            <a:pPr>
              <a:lnSpc>
                <a:spcPct val="90000"/>
              </a:lnSpc>
              <a:defRPr/>
            </a:pPr>
            <a:r>
              <a:rPr lang="ja-JP" altLang="en-US" sz="2000" dirty="0"/>
              <a:t>除草剤散布でニカメイガの被害が激化する→京都大学石井象二郎</a:t>
            </a:r>
            <a:r>
              <a:rPr lang="en-US" altLang="ja-JP" sz="2000" dirty="0"/>
              <a:t>(1915</a:t>
            </a:r>
            <a:r>
              <a:rPr lang="ja-JP" altLang="en-US" sz="2000" dirty="0"/>
              <a:t>～</a:t>
            </a:r>
            <a:r>
              <a:rPr lang="en-US" altLang="ja-JP" sz="2000" dirty="0"/>
              <a:t>2004</a:t>
            </a:r>
            <a:r>
              <a:rPr lang="ja-JP" altLang="en-US" sz="2000" dirty="0"/>
              <a:t>年</a:t>
            </a:r>
            <a:r>
              <a:rPr lang="en-US" altLang="ja-JP" sz="2000" dirty="0"/>
              <a:t>)</a:t>
            </a:r>
            <a:r>
              <a:rPr lang="ja-JP" altLang="en-US" sz="2000" dirty="0"/>
              <a:t>名誉教授及び高知大学平野千里名誉教授</a:t>
            </a:r>
            <a:endParaRPr lang="en-US" altLang="ja-JP" sz="2000" dirty="0"/>
          </a:p>
          <a:p>
            <a:pPr>
              <a:lnSpc>
                <a:spcPct val="90000"/>
              </a:lnSpc>
              <a:defRPr/>
            </a:pPr>
            <a:r>
              <a:rPr lang="ja-JP" altLang="en-US" sz="2000" dirty="0"/>
              <a:t>農薬散布→植物代謝が混乱→病害虫の餌となる単糖類や遊離アミノ酸が増</a:t>
            </a:r>
            <a:endParaRPr lang="en-US" altLang="ja-JP" sz="2000" dirty="0"/>
          </a:p>
          <a:p>
            <a:pPr>
              <a:lnSpc>
                <a:spcPct val="90000"/>
              </a:lnSpc>
              <a:defRPr/>
            </a:pPr>
            <a:r>
              <a:rPr lang="ja-JP" altLang="en-US" sz="2000" dirty="0"/>
              <a:t>オハイオ州立大学のラリー・プラン</a:t>
            </a:r>
            <a:r>
              <a:rPr lang="en-US" altLang="ja-JP" sz="2000" dirty="0"/>
              <a:t>(Larry Phelan)</a:t>
            </a:r>
            <a:r>
              <a:rPr lang="ja-JP" altLang="en-US" sz="2000" dirty="0"/>
              <a:t>教授→昆虫はタンパク質や複雑な糖よりもシンプルなアミノ酸を好む</a:t>
            </a:r>
            <a:endParaRPr lang="en-US" altLang="ja-JP" sz="2000" dirty="0"/>
          </a:p>
          <a:p>
            <a:pPr>
              <a:lnSpc>
                <a:spcPct val="90000"/>
              </a:lnSpc>
              <a:defRPr/>
            </a:pPr>
            <a:r>
              <a:rPr lang="ja-JP" altLang="en-US" sz="2000" dirty="0"/>
              <a:t>植物のミネラルバランスが乱れ→遊離アミノ酸の量は</a:t>
            </a:r>
            <a:r>
              <a:rPr lang="en-US" altLang="ja-JP" sz="2000" dirty="0"/>
              <a:t>10</a:t>
            </a:r>
            <a:r>
              <a:rPr lang="ja-JP" altLang="en-US" sz="2000" dirty="0"/>
              <a:t>倍に→害虫に対して防衛するための酵素</a:t>
            </a:r>
            <a:r>
              <a:rPr lang="en-US" altLang="ja-JP" sz="2000" dirty="0"/>
              <a:t>(</a:t>
            </a:r>
            <a:r>
              <a:rPr lang="ja-JP" altLang="en-US" sz="2000" dirty="0"/>
              <a:t>タンパク質</a:t>
            </a:r>
            <a:r>
              <a:rPr lang="en-US" altLang="ja-JP" sz="2000" dirty="0"/>
              <a:t>)</a:t>
            </a:r>
            <a:r>
              <a:rPr lang="ja-JP" altLang="en-US" sz="2000" dirty="0"/>
              <a:t>も減少</a:t>
            </a:r>
            <a:endParaRPr lang="en-US" altLang="ja-JP" sz="2000" dirty="0"/>
          </a:p>
          <a:p>
            <a:pPr>
              <a:lnSpc>
                <a:spcPct val="90000"/>
              </a:lnSpc>
              <a:defRPr/>
            </a:pPr>
            <a:r>
              <a:rPr lang="ja-JP" altLang="en-US" sz="2000" dirty="0"/>
              <a:t>一方、栄養的にバランスが取れた植物を食べた害虫は、発育不全となり、わずかの卵しか産めず、結果として蛆も生き残れない</a:t>
            </a:r>
            <a:r>
              <a:rPr lang="en-US" altLang="ja-JP" sz="1200" dirty="0"/>
              <a:t>[p219]</a:t>
            </a:r>
          </a:p>
          <a:p>
            <a:pPr>
              <a:lnSpc>
                <a:spcPct val="90000"/>
              </a:lnSpc>
              <a:defRPr/>
            </a:pPr>
            <a:r>
              <a:rPr lang="ja-JP" altLang="en-US" sz="2000" dirty="0"/>
              <a:t>農薬は植物の</a:t>
            </a:r>
            <a:r>
              <a:rPr lang="en-US" altLang="ja-JP" sz="2000" dirty="0"/>
              <a:t>Brix</a:t>
            </a:r>
            <a:r>
              <a:rPr lang="ja-JP" altLang="en-US" sz="2000" dirty="0"/>
              <a:t>レベルを下げ→土壌カーボンが乏しく、</a:t>
            </a:r>
            <a:r>
              <a:rPr lang="ja-JP" altLang="en-US" sz="2000" dirty="0">
                <a:solidFill>
                  <a:srgbClr val="FF0000"/>
                </a:solidFill>
              </a:rPr>
              <a:t>締固められ、</a:t>
            </a:r>
            <a:r>
              <a:rPr lang="ja-JP" altLang="en-US" sz="2000" dirty="0"/>
              <a:t>ミネラルバランスが崩れ、バクテリアが優位となった土壌では、</a:t>
            </a:r>
            <a:r>
              <a:rPr lang="en-US" altLang="ja-JP" sz="2000" dirty="0"/>
              <a:t>Brix</a:t>
            </a:r>
            <a:r>
              <a:rPr lang="ja-JP" altLang="en-US" sz="2000" dirty="0"/>
              <a:t>が低く遊離アミノ酸が多い植物が生じ、それを害虫は好む</a:t>
            </a:r>
            <a:r>
              <a:rPr lang="en-US" altLang="ja-JP" sz="1100" dirty="0"/>
              <a:t>[p222]</a:t>
            </a:r>
          </a:p>
        </p:txBody>
      </p:sp>
      <p:sp>
        <p:nvSpPr>
          <p:cNvPr id="6" name="タイトル 1">
            <a:extLst>
              <a:ext uri="{FF2B5EF4-FFF2-40B4-BE49-F238E27FC236}">
                <a16:creationId xmlns:a16="http://schemas.microsoft.com/office/drawing/2014/main" id="{5D247251-F4D8-0203-D7EF-2691F365BED4}"/>
              </a:ext>
            </a:extLst>
          </p:cNvPr>
          <p:cNvSpPr txBox="1">
            <a:spLocks/>
          </p:cNvSpPr>
          <p:nvPr/>
        </p:nvSpPr>
        <p:spPr bwMode="auto">
          <a:xfrm>
            <a:off x="134649" y="-90487"/>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2pPr>
            <a:lvl3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3pPr>
            <a:lvl4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4pPr>
            <a:lvl5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5pPr>
            <a:lvl6pPr marL="4572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6pPr>
            <a:lvl7pPr marL="9144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7pPr>
            <a:lvl8pPr marL="13716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8pPr>
            <a:lvl9pPr marL="18288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9pPr>
          </a:lstStyle>
          <a:p>
            <a:pPr algn="l">
              <a:defRPr/>
            </a:pPr>
            <a:r>
              <a:rPr lang="ja-JP" altLang="en-US" sz="4000" dirty="0">
                <a:solidFill>
                  <a:srgbClr val="0090E5"/>
                </a:solidFill>
                <a:latin typeface="HG創英角ｺﾞｼｯｸUB" pitchFamily="49" charset="-128"/>
                <a:ea typeface="HG創英角ｺﾞｼｯｸUB" pitchFamily="49" charset="-128"/>
              </a:rPr>
              <a:t>農薬散布は病害虫の餌を増やす</a:t>
            </a:r>
          </a:p>
        </p:txBody>
      </p:sp>
      <p:sp>
        <p:nvSpPr>
          <p:cNvPr id="2" name="テキスト ボックス 1">
            <a:extLst>
              <a:ext uri="{FF2B5EF4-FFF2-40B4-BE49-F238E27FC236}">
                <a16:creationId xmlns:a16="http://schemas.microsoft.com/office/drawing/2014/main" id="{8E8044FB-EF04-D7FA-3E5B-3C3AB68AA513}"/>
              </a:ext>
            </a:extLst>
          </p:cNvPr>
          <p:cNvSpPr txBox="1"/>
          <p:nvPr/>
        </p:nvSpPr>
        <p:spPr>
          <a:xfrm>
            <a:off x="7524328" y="0"/>
            <a:ext cx="1626022"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無農薬</a:t>
            </a:r>
          </a:p>
        </p:txBody>
      </p:sp>
      <p:pic>
        <p:nvPicPr>
          <p:cNvPr id="4" name="図 3">
            <a:extLst>
              <a:ext uri="{FF2B5EF4-FFF2-40B4-BE49-F238E27FC236}">
                <a16:creationId xmlns:a16="http://schemas.microsoft.com/office/drawing/2014/main" id="{97255CAA-8660-F046-7FC4-20296719DA09}"/>
              </a:ext>
            </a:extLst>
          </p:cNvPr>
          <p:cNvPicPr>
            <a:picLocks noChangeAspect="1"/>
          </p:cNvPicPr>
          <p:nvPr/>
        </p:nvPicPr>
        <p:blipFill>
          <a:blip r:embed="rId3"/>
          <a:stretch>
            <a:fillRect/>
          </a:stretch>
        </p:blipFill>
        <p:spPr>
          <a:xfrm>
            <a:off x="6443663" y="4101464"/>
            <a:ext cx="2700337" cy="2760728"/>
          </a:xfrm>
          <a:prstGeom prst="rect">
            <a:avLst/>
          </a:prstGeom>
        </p:spPr>
      </p:pic>
      <p:pic>
        <p:nvPicPr>
          <p:cNvPr id="7" name="図 6">
            <a:extLst>
              <a:ext uri="{FF2B5EF4-FFF2-40B4-BE49-F238E27FC236}">
                <a16:creationId xmlns:a16="http://schemas.microsoft.com/office/drawing/2014/main" id="{E4674759-D9A9-4FE0-E48C-197D66F07886}"/>
              </a:ext>
            </a:extLst>
          </p:cNvPr>
          <p:cNvPicPr>
            <a:picLocks noChangeAspect="1"/>
          </p:cNvPicPr>
          <p:nvPr/>
        </p:nvPicPr>
        <p:blipFill>
          <a:blip r:embed="rId4"/>
          <a:stretch>
            <a:fillRect/>
          </a:stretch>
        </p:blipFill>
        <p:spPr>
          <a:xfrm>
            <a:off x="6804249" y="981795"/>
            <a:ext cx="2339752" cy="3119669"/>
          </a:xfrm>
          <a:prstGeom prst="rect">
            <a:avLst/>
          </a:prstGeom>
        </p:spPr>
      </p:pic>
      <p:pic>
        <p:nvPicPr>
          <p:cNvPr id="5" name="図 4">
            <a:extLst>
              <a:ext uri="{FF2B5EF4-FFF2-40B4-BE49-F238E27FC236}">
                <a16:creationId xmlns:a16="http://schemas.microsoft.com/office/drawing/2014/main" id="{D642ED0C-C28A-C249-6700-A2C87DCB4C39}"/>
              </a:ext>
            </a:extLst>
          </p:cNvPr>
          <p:cNvPicPr>
            <a:picLocks noChangeAspect="1"/>
          </p:cNvPicPr>
          <p:nvPr/>
        </p:nvPicPr>
        <p:blipFill>
          <a:blip r:embed="rId5"/>
          <a:stretch>
            <a:fillRect/>
          </a:stretch>
        </p:blipFill>
        <p:spPr>
          <a:xfrm>
            <a:off x="143558" y="2361074"/>
            <a:ext cx="6119812" cy="4354559"/>
          </a:xfrm>
          <a:prstGeom prst="rect">
            <a:avLst/>
          </a:prstGeom>
        </p:spPr>
      </p:pic>
    </p:spTree>
    <p:extLst>
      <p:ext uri="{BB962C8B-B14F-4D97-AF65-F5344CB8AC3E}">
        <p14:creationId xmlns:p14="http://schemas.microsoft.com/office/powerpoint/2010/main" val="21542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a:extLst>
              <a:ext uri="{FF2B5EF4-FFF2-40B4-BE49-F238E27FC236}">
                <a16:creationId xmlns:a16="http://schemas.microsoft.com/office/drawing/2014/main" id="{15A1FD12-AF3A-FA7E-50C4-ADDD2B659CEE}"/>
              </a:ext>
            </a:extLst>
          </p:cNvPr>
          <p:cNvSpPr>
            <a:spLocks noGrp="1" noChangeArrowheads="1"/>
          </p:cNvSpPr>
          <p:nvPr>
            <p:ph idx="1"/>
          </p:nvPr>
        </p:nvSpPr>
        <p:spPr>
          <a:xfrm>
            <a:off x="323850" y="1052513"/>
            <a:ext cx="6119813" cy="5516562"/>
          </a:xfrm>
        </p:spPr>
        <p:txBody>
          <a:bodyPr/>
          <a:lstStyle/>
          <a:p>
            <a:pPr>
              <a:lnSpc>
                <a:spcPct val="90000"/>
              </a:lnSpc>
              <a:defRPr/>
            </a:pPr>
            <a:r>
              <a:rPr lang="en-US" altLang="ja-JP" sz="2000" dirty="0"/>
              <a:t>2020</a:t>
            </a:r>
            <a:r>
              <a:rPr lang="ja-JP" altLang="en-US" sz="2000" dirty="0"/>
              <a:t>年、オックスフォード大学でエディンバラ大学のデイジー・マルティネス</a:t>
            </a:r>
            <a:r>
              <a:rPr lang="en-US" altLang="ja-JP" sz="2000" dirty="0"/>
              <a:t>(Daisy Martinez)</a:t>
            </a:r>
            <a:r>
              <a:rPr lang="ja-JP" altLang="en-US" sz="2000" dirty="0"/>
              <a:t>らは、農薬散布によって、逆説的に作物の害虫が有利になるとの研究を報告</a:t>
            </a:r>
            <a:endParaRPr lang="en-US" altLang="ja-JP" sz="2000" dirty="0"/>
          </a:p>
          <a:p>
            <a:pPr>
              <a:lnSpc>
                <a:spcPct val="90000"/>
              </a:lnSpc>
              <a:defRPr/>
            </a:pPr>
            <a:r>
              <a:rPr lang="ja-JP" altLang="en-US" sz="2000" dirty="0"/>
              <a:t>フランス国立農業研究所 </a:t>
            </a:r>
            <a:r>
              <a:rPr lang="en-US" altLang="ja-JP" sz="2000" dirty="0"/>
              <a:t>(INRA)</a:t>
            </a:r>
            <a:r>
              <a:rPr lang="ja-JP" altLang="en-US" sz="2000" dirty="0"/>
              <a:t>の先駆的な農学者、フランシス・シャブスー</a:t>
            </a:r>
            <a:r>
              <a:rPr lang="en-US" altLang="ja-JP" sz="2000" dirty="0"/>
              <a:t>(Francis </a:t>
            </a:r>
            <a:r>
              <a:rPr lang="en-US" altLang="ja-JP" sz="2000" dirty="0" err="1"/>
              <a:t>Chaboussou</a:t>
            </a:r>
            <a:r>
              <a:rPr lang="en-US" altLang="ja-JP" sz="2000" dirty="0"/>
              <a:t>, 1908</a:t>
            </a:r>
            <a:r>
              <a:rPr lang="ja-JP" altLang="en-US" sz="2000" dirty="0"/>
              <a:t>～</a:t>
            </a:r>
            <a:r>
              <a:rPr lang="en-US" altLang="ja-JP" sz="2000" dirty="0"/>
              <a:t>1985</a:t>
            </a:r>
            <a:r>
              <a:rPr lang="ja-JP" altLang="en-US" sz="2000" dirty="0"/>
              <a:t>年</a:t>
            </a:r>
            <a:r>
              <a:rPr lang="en-US" altLang="ja-JP" sz="2000" dirty="0"/>
              <a:t>)</a:t>
            </a:r>
            <a:r>
              <a:rPr lang="ja-JP" altLang="en-US" sz="2000" dirty="0"/>
              <a:t>の理論</a:t>
            </a:r>
            <a:r>
              <a:rPr lang="ja-JP" altLang="de-DE" sz="2000" dirty="0"/>
              <a:t>「栄養関係理論</a:t>
            </a:r>
            <a:r>
              <a:rPr lang="de-DE" altLang="ja-JP" sz="2000" dirty="0"/>
              <a:t>(</a:t>
            </a:r>
            <a:r>
              <a:rPr lang="de-DE" altLang="ja-JP" sz="2000" dirty="0" err="1"/>
              <a:t>Trophobiosis</a:t>
            </a:r>
            <a:r>
              <a:rPr lang="de-DE" altLang="ja-JP" sz="2000" dirty="0"/>
              <a:t> </a:t>
            </a:r>
            <a:r>
              <a:rPr lang="de-DE" altLang="ja-JP" sz="2000" dirty="0" err="1"/>
              <a:t>Theory</a:t>
            </a:r>
            <a:r>
              <a:rPr lang="de-DE" altLang="ja-JP" sz="2000" dirty="0"/>
              <a:t>)</a:t>
            </a:r>
            <a:r>
              <a:rPr lang="ja-JP" altLang="de-DE" sz="2000" dirty="0"/>
              <a:t>」</a:t>
            </a:r>
            <a:r>
              <a:rPr lang="ja-JP" altLang="en-US" sz="2000" dirty="0"/>
              <a:t>が実証「害虫は健康な植物では飢える</a:t>
            </a:r>
            <a:r>
              <a:rPr lang="en-US" altLang="ja-JP" sz="2000" dirty="0"/>
              <a:t>…</a:t>
            </a:r>
            <a:r>
              <a:rPr lang="ja-JP" altLang="en-US" sz="2000" dirty="0"/>
              <a:t>。毒</a:t>
            </a:r>
            <a:r>
              <a:rPr lang="en-US" altLang="ja-JP" sz="2000" dirty="0"/>
              <a:t>(</a:t>
            </a:r>
            <a:r>
              <a:rPr lang="ja-JP" altLang="en-US" sz="2000" dirty="0"/>
              <a:t>農薬</a:t>
            </a:r>
            <a:r>
              <a:rPr lang="en-US" altLang="ja-JP" sz="2000" dirty="0"/>
              <a:t>)</a:t>
            </a:r>
            <a:r>
              <a:rPr lang="ja-JP" altLang="en-US" sz="2000" dirty="0"/>
              <a:t>は使えば使うほど、病害虫が増える」</a:t>
            </a:r>
            <a:endParaRPr lang="en-US" altLang="ja-JP" sz="2000" dirty="0"/>
          </a:p>
          <a:p>
            <a:pPr>
              <a:lnSpc>
                <a:spcPct val="90000"/>
              </a:lnSpc>
              <a:defRPr/>
            </a:pPr>
            <a:r>
              <a:rPr lang="ja-JP" altLang="en-US" sz="2000" dirty="0"/>
              <a:t>「健康な作物」では、物質代では、物質代謝が順調に進んで、こうした成分は次々とタンパク質やデンプンに合成されているため、余分な養分が停滞することはない</a:t>
            </a:r>
            <a:r>
              <a:rPr lang="en-US" altLang="ja-JP" sz="2000" dirty="0"/>
              <a:t>→</a:t>
            </a:r>
            <a:r>
              <a:rPr lang="ja-JP" altLang="en-US" sz="2000" dirty="0"/>
              <a:t>とりついた害虫からすれば、健康な作物は「おいしくない」</a:t>
            </a:r>
            <a:endParaRPr lang="en-US" altLang="ja-JP" sz="2000" dirty="0"/>
          </a:p>
          <a:p>
            <a:pPr>
              <a:lnSpc>
                <a:spcPct val="90000"/>
              </a:lnSpc>
              <a:defRPr/>
            </a:pPr>
            <a:r>
              <a:rPr lang="ja-JP" altLang="en-US" sz="2000" dirty="0"/>
              <a:t>害虫の役割は、誤った養分を与えられた作物の状態をつきとめる警察官といえる。こうした昆虫は自然の清掃チーム</a:t>
            </a:r>
            <a:endParaRPr lang="en-US" altLang="ja-JP" sz="2000" dirty="0"/>
          </a:p>
          <a:p>
            <a:pPr>
              <a:lnSpc>
                <a:spcPct val="90000"/>
              </a:lnSpc>
              <a:defRPr/>
            </a:pPr>
            <a:r>
              <a:rPr lang="en-US" altLang="ja-JP" sz="2000" u="sng" dirty="0"/>
              <a:t>1990</a:t>
            </a:r>
            <a:r>
              <a:rPr lang="ja-JP" altLang="en-US" sz="2000" u="sng" dirty="0"/>
              <a:t>年の雑誌ですでにシャブス</a:t>
            </a:r>
            <a:r>
              <a:rPr lang="en-US" altLang="ja-JP" sz="2000" u="sng" dirty="0"/>
              <a:t>―</a:t>
            </a:r>
            <a:r>
              <a:rPr lang="ja-JP" altLang="en-US" sz="2000" u="sng" dirty="0"/>
              <a:t>について研究</a:t>
            </a:r>
            <a:endParaRPr lang="en-US" altLang="ja-JP" sz="2000" u="sng" dirty="0"/>
          </a:p>
          <a:p>
            <a:pPr marL="0" indent="0">
              <a:lnSpc>
                <a:spcPct val="90000"/>
              </a:lnSpc>
              <a:buFont typeface="Wingdings" panose="05000000000000000000" pitchFamily="2" charset="2"/>
              <a:buNone/>
              <a:defRPr/>
            </a:pPr>
            <a:r>
              <a:rPr lang="ja-JP" altLang="en-US" sz="2000" u="sng" dirty="0"/>
              <a:t>　　→ポルトガル語→スペイン語→英語の翻訳遅れ</a:t>
            </a:r>
            <a:endParaRPr lang="en-US" altLang="ja-JP" sz="2000" u="sng" dirty="0"/>
          </a:p>
        </p:txBody>
      </p:sp>
      <p:sp>
        <p:nvSpPr>
          <p:cNvPr id="6" name="タイトル 1">
            <a:extLst>
              <a:ext uri="{FF2B5EF4-FFF2-40B4-BE49-F238E27FC236}">
                <a16:creationId xmlns:a16="http://schemas.microsoft.com/office/drawing/2014/main" id="{B1EC6689-14D2-7E4C-128D-FA2CC3FE3AB7}"/>
              </a:ext>
            </a:extLst>
          </p:cNvPr>
          <p:cNvSpPr txBox="1">
            <a:spLocks/>
          </p:cNvSpPr>
          <p:nvPr/>
        </p:nvSpPr>
        <p:spPr bwMode="auto">
          <a:xfrm>
            <a:off x="-108520" y="-138039"/>
            <a:ext cx="8229600" cy="1143000"/>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2pPr>
            <a:lvl3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3pPr>
            <a:lvl4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4pPr>
            <a:lvl5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5pPr>
            <a:lvl6pPr marL="4572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6pPr>
            <a:lvl7pPr marL="9144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7pPr>
            <a:lvl8pPr marL="13716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8pPr>
            <a:lvl9pPr marL="18288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9pPr>
          </a:lstStyle>
          <a:p>
            <a:pPr algn="l">
              <a:defRPr/>
            </a:pPr>
            <a:r>
              <a:rPr lang="ja-JP" altLang="en-US" sz="4000" dirty="0">
                <a:solidFill>
                  <a:srgbClr val="0090E5"/>
                </a:solidFill>
                <a:latin typeface="HG創英角ｺﾞｼｯｸUB" pitchFamily="49" charset="-128"/>
                <a:ea typeface="HG創英角ｺﾞｼｯｸUB" pitchFamily="49" charset="-128"/>
              </a:rPr>
              <a:t>虫は不健全な作物を処理する</a:t>
            </a:r>
          </a:p>
        </p:txBody>
      </p:sp>
      <p:pic>
        <p:nvPicPr>
          <p:cNvPr id="32772" name="図 2" descr="Daisy-MartinezS-thumbnail2.jpg">
            <a:extLst>
              <a:ext uri="{FF2B5EF4-FFF2-40B4-BE49-F238E27FC236}">
                <a16:creationId xmlns:a16="http://schemas.microsoft.com/office/drawing/2014/main" id="{D3D1C21D-1209-93C1-6DF5-FA090A991FD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96150" y="1012825"/>
            <a:ext cx="185420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3" name="図 4" descr="Francis-Chaboussou-thumbnail2.jpg">
            <a:extLst>
              <a:ext uri="{FF2B5EF4-FFF2-40B4-BE49-F238E27FC236}">
                <a16:creationId xmlns:a16="http://schemas.microsoft.com/office/drawing/2014/main" id="{8535B4D2-DC00-1854-67B7-4BA0F9DBC6A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32600" y="2393950"/>
            <a:ext cx="2311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4" name="図 3">
            <a:extLst>
              <a:ext uri="{FF2B5EF4-FFF2-40B4-BE49-F238E27FC236}">
                <a16:creationId xmlns:a16="http://schemas.microsoft.com/office/drawing/2014/main" id="{1A1619BC-75A0-E512-3AF8-A09E650BD41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59713" y="4933950"/>
            <a:ext cx="127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F53CA940-3DE7-9A58-C355-BC04282487D3}"/>
              </a:ext>
            </a:extLst>
          </p:cNvPr>
          <p:cNvSpPr txBox="1"/>
          <p:nvPr/>
        </p:nvSpPr>
        <p:spPr>
          <a:xfrm>
            <a:off x="7881938" y="6465888"/>
            <a:ext cx="1447800" cy="338137"/>
          </a:xfrm>
          <a:prstGeom prst="rect">
            <a:avLst/>
          </a:prstGeom>
          <a:noFill/>
        </p:spPr>
        <p:txBody>
          <a:bodyPr>
            <a:spAutoFit/>
          </a:bodyPr>
          <a:lstStyle/>
          <a:p>
            <a:pPr>
              <a:defRPr/>
            </a:pPr>
            <a:r>
              <a:rPr lang="en-US" altLang="ja-JP" sz="1600" dirty="0">
                <a:solidFill>
                  <a:schemeClr val="bg2">
                    <a:lumMod val="20000"/>
                    <a:lumOff val="80000"/>
                  </a:schemeClr>
                </a:solidFill>
                <a:latin typeface="HG創英角ｺﾞｼｯｸUB" panose="020B0909000000000000" pitchFamily="49" charset="-128"/>
                <a:ea typeface="HG創英角ｺﾞｼｯｸUB" panose="020B0909000000000000" pitchFamily="49" charset="-128"/>
              </a:rPr>
              <a:t>2005</a:t>
            </a:r>
            <a:r>
              <a:rPr lang="ja-JP" altLang="en-US" sz="1600" dirty="0">
                <a:solidFill>
                  <a:schemeClr val="bg2">
                    <a:lumMod val="20000"/>
                    <a:lumOff val="80000"/>
                  </a:schemeClr>
                </a:solidFill>
                <a:latin typeface="HG創英角ｺﾞｼｯｸUB" panose="020B0909000000000000" pitchFamily="49" charset="-128"/>
                <a:ea typeface="HG創英角ｺﾞｼｯｸUB" panose="020B0909000000000000" pitchFamily="49" charset="-128"/>
              </a:rPr>
              <a:t>年翻訳</a:t>
            </a:r>
          </a:p>
        </p:txBody>
      </p:sp>
      <p:pic>
        <p:nvPicPr>
          <p:cNvPr id="32776" name="図 9">
            <a:extLst>
              <a:ext uri="{FF2B5EF4-FFF2-40B4-BE49-F238E27FC236}">
                <a16:creationId xmlns:a16="http://schemas.microsoft.com/office/drawing/2014/main" id="{7D44DBDE-174D-F9F3-8579-3145F589A39D}"/>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534150" y="4932363"/>
            <a:ext cx="1347788" cy="1906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グループ化 10">
            <a:extLst>
              <a:ext uri="{FF2B5EF4-FFF2-40B4-BE49-F238E27FC236}">
                <a16:creationId xmlns:a16="http://schemas.microsoft.com/office/drawing/2014/main" id="{BC24F4C9-D8B0-07F2-2765-A31EC178D2AE}"/>
              </a:ext>
            </a:extLst>
          </p:cNvPr>
          <p:cNvGrpSpPr>
            <a:grpSpLocks/>
          </p:cNvGrpSpPr>
          <p:nvPr/>
        </p:nvGrpSpPr>
        <p:grpSpPr bwMode="auto">
          <a:xfrm>
            <a:off x="539750" y="4365625"/>
            <a:ext cx="7088188" cy="1938338"/>
            <a:chOff x="539552" y="4365104"/>
            <a:chExt cx="7088396" cy="1938992"/>
          </a:xfrm>
        </p:grpSpPr>
        <p:pic>
          <p:nvPicPr>
            <p:cNvPr id="32778" name="図 6" descr="andr-voisin-Fidel-thumbnail2.jpg">
              <a:extLst>
                <a:ext uri="{FF2B5EF4-FFF2-40B4-BE49-F238E27FC236}">
                  <a16:creationId xmlns:a16="http://schemas.microsoft.com/office/drawing/2014/main" id="{522EB5C9-EA21-2815-E122-94BF8F6A7D6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30048" y="4374486"/>
              <a:ext cx="2797900" cy="19060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F979A51C-8702-FCBB-A66E-932643F0A627}"/>
                </a:ext>
              </a:extLst>
            </p:cNvPr>
            <p:cNvSpPr txBox="1"/>
            <p:nvPr/>
          </p:nvSpPr>
          <p:spPr>
            <a:xfrm>
              <a:off x="539552" y="4365104"/>
              <a:ext cx="4351466" cy="1938992"/>
            </a:xfrm>
            <a:prstGeom prst="rect">
              <a:avLst/>
            </a:prstGeom>
            <a:solidFill>
              <a:schemeClr val="tx1">
                <a:lumMod val="60000"/>
                <a:lumOff val="40000"/>
              </a:schemeClr>
            </a:solidFill>
          </p:spPr>
          <p:txBody>
            <a:bodyPr>
              <a:spAutoFit/>
            </a:bodyPr>
            <a:lstStyle/>
            <a:p>
              <a:pPr>
                <a:defRPr/>
              </a:pPr>
              <a:r>
                <a:rPr lang="ja-JP" altLang="en-US" dirty="0">
                  <a:solidFill>
                    <a:schemeClr val="accent6">
                      <a:lumMod val="20000"/>
                      <a:lumOff val="80000"/>
                    </a:schemeClr>
                  </a:solidFill>
                  <a:latin typeface="+mj-ea"/>
                  <a:ea typeface="+mj-ea"/>
                </a:rPr>
                <a:t>アンドレ・ヴォアサン</a:t>
              </a:r>
              <a:r>
                <a:rPr lang="en-US" altLang="ja-JP" dirty="0">
                  <a:solidFill>
                    <a:schemeClr val="accent6">
                      <a:lumMod val="20000"/>
                      <a:lumOff val="80000"/>
                    </a:schemeClr>
                  </a:solidFill>
                  <a:latin typeface="+mj-ea"/>
                  <a:ea typeface="+mj-ea"/>
                </a:rPr>
                <a:t>(André Voisin,1903</a:t>
              </a:r>
              <a:r>
                <a:rPr lang="ja-JP" altLang="en-US" dirty="0">
                  <a:solidFill>
                    <a:schemeClr val="accent6">
                      <a:lumMod val="20000"/>
                      <a:lumOff val="80000"/>
                    </a:schemeClr>
                  </a:solidFill>
                  <a:latin typeface="+mj-ea"/>
                  <a:ea typeface="+mj-ea"/>
                </a:rPr>
                <a:t>～</a:t>
              </a:r>
              <a:r>
                <a:rPr lang="en-US" altLang="ja-JP" dirty="0">
                  <a:solidFill>
                    <a:schemeClr val="accent6">
                      <a:lumMod val="20000"/>
                      <a:lumOff val="80000"/>
                    </a:schemeClr>
                  </a:solidFill>
                  <a:latin typeface="+mj-ea"/>
                  <a:ea typeface="+mj-ea"/>
                </a:rPr>
                <a:t>1964</a:t>
              </a:r>
              <a:r>
                <a:rPr lang="ja-JP" altLang="en-US" dirty="0">
                  <a:solidFill>
                    <a:schemeClr val="accent6">
                      <a:lumMod val="20000"/>
                      <a:lumOff val="80000"/>
                    </a:schemeClr>
                  </a:solidFill>
                  <a:latin typeface="+mj-ea"/>
                  <a:ea typeface="+mj-ea"/>
                </a:rPr>
                <a:t>年</a:t>
              </a:r>
              <a:r>
                <a:rPr lang="en-US" altLang="ja-JP" dirty="0">
                  <a:solidFill>
                    <a:schemeClr val="accent6">
                      <a:lumMod val="20000"/>
                      <a:lumOff val="80000"/>
                    </a:schemeClr>
                  </a:solidFill>
                  <a:latin typeface="+mj-ea"/>
                  <a:ea typeface="+mj-ea"/>
                </a:rPr>
                <a:t>) </a:t>
              </a:r>
              <a:r>
                <a:rPr lang="ja-JP" altLang="en-US" dirty="0">
                  <a:solidFill>
                    <a:schemeClr val="accent6">
                      <a:lumMod val="20000"/>
                      <a:lumOff val="80000"/>
                    </a:schemeClr>
                  </a:solidFill>
                  <a:latin typeface="+mj-ea"/>
                  <a:ea typeface="+mj-ea"/>
                </a:rPr>
                <a:t>「動物と人間の病気を治したければ、まず土壌を健康にしなければならない」</a:t>
              </a:r>
            </a:p>
          </p:txBody>
        </p:sp>
      </p:grpSp>
      <p:sp>
        <p:nvSpPr>
          <p:cNvPr id="2" name="テキスト ボックス 1">
            <a:extLst>
              <a:ext uri="{FF2B5EF4-FFF2-40B4-BE49-F238E27FC236}">
                <a16:creationId xmlns:a16="http://schemas.microsoft.com/office/drawing/2014/main" id="{12B2A221-180D-0FB4-8CBC-3E1D5EF04CA6}"/>
              </a:ext>
            </a:extLst>
          </p:cNvPr>
          <p:cNvSpPr txBox="1"/>
          <p:nvPr/>
        </p:nvSpPr>
        <p:spPr>
          <a:xfrm>
            <a:off x="7524328" y="0"/>
            <a:ext cx="1626022"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無農薬</a:t>
            </a:r>
          </a:p>
        </p:txBody>
      </p:sp>
    </p:spTree>
    <p:extLst>
      <p:ext uri="{BB962C8B-B14F-4D97-AF65-F5344CB8AC3E}">
        <p14:creationId xmlns:p14="http://schemas.microsoft.com/office/powerpoint/2010/main" val="1407396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4" descr="カールマルクス 名言集 (@karlmarxbot001) | Twitter">
            <a:extLst>
              <a:ext uri="{FF2B5EF4-FFF2-40B4-BE49-F238E27FC236}">
                <a16:creationId xmlns:a16="http://schemas.microsoft.com/office/drawing/2014/main" id="{DEF8E9B6-2340-7AA5-BCC0-84A0E3AF6A4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sz="1800"/>
          </a:p>
        </p:txBody>
      </p:sp>
      <p:sp>
        <p:nvSpPr>
          <p:cNvPr id="55299" name="コンテンツ プレースホルダー 2">
            <a:extLst>
              <a:ext uri="{FF2B5EF4-FFF2-40B4-BE49-F238E27FC236}">
                <a16:creationId xmlns:a16="http://schemas.microsoft.com/office/drawing/2014/main" id="{57990CBE-919E-B86B-8FF3-63E43B5DCADB}"/>
              </a:ext>
            </a:extLst>
          </p:cNvPr>
          <p:cNvSpPr>
            <a:spLocks noGrp="1" noChangeArrowheads="1"/>
          </p:cNvSpPr>
          <p:nvPr>
            <p:ph idx="1"/>
          </p:nvPr>
        </p:nvSpPr>
        <p:spPr>
          <a:xfrm>
            <a:off x="155575" y="980728"/>
            <a:ext cx="6135688" cy="5689600"/>
          </a:xfrm>
        </p:spPr>
        <p:txBody>
          <a:bodyPr/>
          <a:lstStyle/>
          <a:p>
            <a:r>
              <a:rPr lang="ja-JP" altLang="en-US" sz="1800" dirty="0"/>
              <a:t>菌</a:t>
            </a:r>
            <a:r>
              <a:rPr lang="ja-JP" altLang="en-US" sz="1800" dirty="0">
                <a:latin typeface="メイリオ" panose="020B0604030504040204" pitchFamily="50" charset="-128"/>
                <a:ea typeface="メイリオ" panose="020B0604030504040204" pitchFamily="50" charset="-128"/>
              </a:rPr>
              <a:t>根菌の中には根粒菌よりももっと重要な機能を与えている。人類の安寧と健康は菌根との関係性に依存している。レディ・イブが行ったホーリー実験農場での化学肥料と有機の</a:t>
            </a:r>
            <a:r>
              <a:rPr lang="en-US" altLang="ja-JP" sz="1800" dirty="0">
                <a:latin typeface="メイリオ" panose="020B0604030504040204" pitchFamily="50" charset="-128"/>
                <a:ea typeface="メイリオ" panose="020B0604030504040204" pitchFamily="50" charset="-128"/>
              </a:rPr>
              <a:t>20</a:t>
            </a:r>
            <a:r>
              <a:rPr lang="ja-JP" altLang="en-US" sz="1800" dirty="0">
                <a:latin typeface="メイリオ" panose="020B0604030504040204" pitchFamily="50" charset="-128"/>
                <a:ea typeface="メイリオ" panose="020B0604030504040204" pitchFamily="50" charset="-128"/>
              </a:rPr>
              <a:t>年の比較試験→有機区画の収量は低下せず、無施肥でも地力が保持でき、可給態窒素も増す→土壌有機物が豊かで土壌生物の活動が</a:t>
            </a:r>
            <a:r>
              <a:rPr lang="ja-JP" altLang="en-US" sz="1800" dirty="0">
                <a:solidFill>
                  <a:schemeClr val="accent5">
                    <a:lumMod val="50000"/>
                  </a:schemeClr>
                </a:solidFill>
                <a:latin typeface="メイリオ" panose="020B0604030504040204" pitchFamily="50" charset="-128"/>
                <a:ea typeface="メイリオ" panose="020B0604030504040204" pitchFamily="50" charset="-128"/>
              </a:rPr>
              <a:t>健全な農場での窒素施肥の最適量はゼロ</a:t>
            </a:r>
          </a:p>
          <a:p>
            <a:r>
              <a:rPr lang="ja-JP" altLang="en-US" sz="1800" dirty="0">
                <a:latin typeface="メイリオ" panose="020B0604030504040204" pitchFamily="50" charset="-128"/>
                <a:ea typeface="メイリオ" panose="020B0604030504040204" pitchFamily="50" charset="-128"/>
              </a:rPr>
              <a:t>マメ科植物とリゾビウム菌</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根粒菌</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以外のバクテリアや古細菌が何千種も存在→根粒菌とは違ってほとんどが実験室では培養できないため不明</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ニトロゲナーゼレダクターゼをコード化する「</a:t>
            </a:r>
            <a:r>
              <a:rPr lang="en-US" altLang="ja-JP" sz="1800" dirty="0" err="1">
                <a:latin typeface="メイリオ" panose="020B0604030504040204" pitchFamily="50" charset="-128"/>
                <a:ea typeface="メイリオ" panose="020B0604030504040204" pitchFamily="50" charset="-128"/>
              </a:rPr>
              <a:t>nif</a:t>
            </a:r>
            <a:r>
              <a:rPr lang="ja-JP" altLang="en-US" sz="1800" dirty="0">
                <a:latin typeface="メイリオ" panose="020B0604030504040204" pitchFamily="50" charset="-128"/>
                <a:ea typeface="メイリオ" panose="020B0604030504040204" pitchFamily="50" charset="-128"/>
              </a:rPr>
              <a:t>遺伝子」の存在を決定する生体分子計測法が進歩</a:t>
            </a:r>
            <a:r>
              <a:rPr lang="en-US" altLang="ja-JP" sz="1800" dirty="0">
                <a:latin typeface="メイリオ" panose="020B0604030504040204" pitchFamily="50" charset="-128"/>
                <a:ea typeface="メイリオ" panose="020B0604030504040204" pitchFamily="50" charset="-128"/>
              </a:rPr>
              <a:t>)</a:t>
            </a:r>
          </a:p>
          <a:p>
            <a:r>
              <a:rPr lang="ja-JP" altLang="en-US" sz="1800" dirty="0">
                <a:latin typeface="メイリオ" panose="020B0604030504040204" pitchFamily="50" charset="-128"/>
                <a:ea typeface="メイリオ" panose="020B0604030504040204" pitchFamily="50" charset="-128"/>
              </a:rPr>
              <a:t>化学窒素肥料→施肥したうちわずか</a:t>
            </a:r>
            <a:r>
              <a:rPr lang="en-US" altLang="ja-JP" sz="1800" dirty="0">
                <a:latin typeface="メイリオ" panose="020B0604030504040204" pitchFamily="50" charset="-128"/>
                <a:ea typeface="メイリオ" panose="020B0604030504040204" pitchFamily="50" charset="-128"/>
              </a:rPr>
              <a:t>10</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40</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60</a:t>
            </a:r>
            <a:r>
              <a:rPr lang="ja-JP" altLang="en-US" sz="1800" dirty="0">
                <a:latin typeface="メイリオ" panose="020B0604030504040204" pitchFamily="50" charset="-128"/>
                <a:ea typeface="メイリオ" panose="020B0604030504040204" pitchFamily="50" charset="-128"/>
              </a:rPr>
              <a:t>～</a:t>
            </a:r>
            <a:r>
              <a:rPr lang="en-US" altLang="ja-JP" sz="1800" dirty="0">
                <a:latin typeface="メイリオ" panose="020B0604030504040204" pitchFamily="50" charset="-128"/>
                <a:ea typeface="メイリオ" panose="020B0604030504040204" pitchFamily="50" charset="-128"/>
              </a:rPr>
              <a:t>90</a:t>
            </a:r>
            <a:r>
              <a:rPr lang="ja-JP" altLang="en-US" sz="1800" dirty="0">
                <a:latin typeface="メイリオ" panose="020B0604030504040204" pitchFamily="50" charset="-128"/>
                <a:ea typeface="メイリオ" panose="020B0604030504040204" pitchFamily="50" charset="-128"/>
              </a:rPr>
              <a:t>％は流出→団粒内部酸素分圧も周囲が低い→アンモニア</a:t>
            </a:r>
            <a:r>
              <a:rPr lang="en-US" altLang="ja-JP" sz="1800" dirty="0">
                <a:latin typeface="メイリオ" panose="020B0604030504040204" pitchFamily="50" charset="-128"/>
                <a:ea typeface="メイリオ" panose="020B0604030504040204" pitchFamily="50" charset="-128"/>
              </a:rPr>
              <a:t>(NH 3)</a:t>
            </a:r>
            <a:r>
              <a:rPr lang="ja-JP" altLang="en-US" sz="1800" dirty="0">
                <a:latin typeface="メイリオ" panose="020B0604030504040204" pitchFamily="50" charset="-128"/>
                <a:ea typeface="メイリオ" panose="020B0604030504040204" pitchFamily="50" charset="-128"/>
              </a:rPr>
              <a:t>をまず生成→非毒性の</a:t>
            </a:r>
            <a:r>
              <a:rPr lang="en-US" altLang="ja-JP" sz="1800" dirty="0">
                <a:latin typeface="メイリオ" panose="020B0604030504040204" pitchFamily="50" charset="-128"/>
                <a:ea typeface="メイリオ" panose="020B0604030504040204" pitchFamily="50" charset="-128"/>
              </a:rPr>
              <a:t>NH4</a:t>
            </a:r>
            <a:r>
              <a:rPr lang="ja-JP" altLang="en-US" sz="1800" dirty="0">
                <a:latin typeface="メイリオ" panose="020B0604030504040204" pitchFamily="50" charset="-128"/>
                <a:ea typeface="メイリオ" panose="020B0604030504040204" pitchFamily="50" charset="-128"/>
              </a:rPr>
              <a:t>＋へとミリ秒以内に変換→迅速にアミノ酸へと変換→植物の代謝的からしても効率的</a:t>
            </a:r>
            <a:endParaRPr lang="en-US" altLang="ja-JP" sz="1800" dirty="0">
              <a:latin typeface="メイリオ" panose="020B0604030504040204" pitchFamily="50" charset="-128"/>
              <a:ea typeface="メイリオ" panose="020B0604030504040204" pitchFamily="50" charset="-128"/>
            </a:endParaRPr>
          </a:p>
          <a:p>
            <a:r>
              <a:rPr lang="ja-JP" altLang="en-US" sz="1800" dirty="0">
                <a:latin typeface="メイリオ" panose="020B0604030504040204" pitchFamily="50" charset="-128"/>
                <a:ea typeface="メイリオ" panose="020B0604030504040204" pitchFamily="50" charset="-128"/>
              </a:rPr>
              <a:t>マイクロバイオームについての知識が補完され、バルフォアの「化学肥料の施肥は無駄だ」との認識に科学が追い付くまでには半世紀がかかった</a:t>
            </a:r>
          </a:p>
          <a:p>
            <a:endParaRPr lang="ja-JP" altLang="en-US" sz="1800" dirty="0">
              <a:latin typeface="メイリオ" panose="020B0604030504040204" pitchFamily="50" charset="-128"/>
              <a:ea typeface="メイリオ" panose="020B0604030504040204" pitchFamily="50" charset="-128"/>
            </a:endParaRPr>
          </a:p>
        </p:txBody>
      </p:sp>
      <p:pic>
        <p:nvPicPr>
          <p:cNvPr id="11" name="図 10">
            <a:extLst>
              <a:ext uri="{FF2B5EF4-FFF2-40B4-BE49-F238E27FC236}">
                <a16:creationId xmlns:a16="http://schemas.microsoft.com/office/drawing/2014/main" id="{CC78FD6D-FEEA-1D51-1316-7866D1CF6A49}"/>
              </a:ext>
            </a:extLst>
          </p:cNvPr>
          <p:cNvPicPr>
            <a:picLocks noChangeAspect="1"/>
          </p:cNvPicPr>
          <p:nvPr/>
        </p:nvPicPr>
        <p:blipFill>
          <a:blip r:embed="rId2"/>
          <a:stretch>
            <a:fillRect/>
          </a:stretch>
        </p:blipFill>
        <p:spPr>
          <a:xfrm>
            <a:off x="6299242" y="160338"/>
            <a:ext cx="2863246" cy="3003405"/>
          </a:xfrm>
          <a:prstGeom prst="rect">
            <a:avLst/>
          </a:prstGeom>
        </p:spPr>
      </p:pic>
      <p:pic>
        <p:nvPicPr>
          <p:cNvPr id="12" name="図 11">
            <a:extLst>
              <a:ext uri="{FF2B5EF4-FFF2-40B4-BE49-F238E27FC236}">
                <a16:creationId xmlns:a16="http://schemas.microsoft.com/office/drawing/2014/main" id="{53E43E63-7042-AB30-A1F4-FE3EB40DE929}"/>
              </a:ext>
            </a:extLst>
          </p:cNvPr>
          <p:cNvPicPr>
            <a:picLocks noChangeAspect="1"/>
          </p:cNvPicPr>
          <p:nvPr/>
        </p:nvPicPr>
        <p:blipFill>
          <a:blip r:embed="rId3"/>
          <a:stretch>
            <a:fillRect/>
          </a:stretch>
        </p:blipFill>
        <p:spPr>
          <a:xfrm>
            <a:off x="6291263" y="3129371"/>
            <a:ext cx="2863246" cy="3728630"/>
          </a:xfrm>
          <a:prstGeom prst="rect">
            <a:avLst/>
          </a:prstGeom>
        </p:spPr>
      </p:pic>
      <p:sp>
        <p:nvSpPr>
          <p:cNvPr id="14" name="テキスト ボックス 13">
            <a:extLst>
              <a:ext uri="{FF2B5EF4-FFF2-40B4-BE49-F238E27FC236}">
                <a16:creationId xmlns:a16="http://schemas.microsoft.com/office/drawing/2014/main" id="{E6309EEE-6A46-5AAD-8E06-A5831A8A1036}"/>
              </a:ext>
            </a:extLst>
          </p:cNvPr>
          <p:cNvSpPr txBox="1"/>
          <p:nvPr/>
        </p:nvSpPr>
        <p:spPr>
          <a:xfrm>
            <a:off x="6293021" y="6179389"/>
            <a:ext cx="2952750" cy="584775"/>
          </a:xfrm>
          <a:prstGeom prst="rect">
            <a:avLst/>
          </a:prstGeom>
          <a:noFill/>
        </p:spPr>
        <p:txBody>
          <a:bodyPr wrap="square">
            <a:spAutoFit/>
          </a:bodyPr>
          <a:lstStyle/>
          <a:p>
            <a:r>
              <a:rPr lang="ja-JP" altLang="en-US" sz="1600" dirty="0">
                <a:solidFill>
                  <a:schemeClr val="bg1">
                    <a:lumMod val="90000"/>
                  </a:schemeClr>
                </a:solidFill>
                <a:latin typeface="+mj-ea"/>
                <a:ea typeface="+mj-ea"/>
              </a:rPr>
              <a:t>レデ・イブ・バルフォア</a:t>
            </a:r>
            <a:r>
              <a:rPr lang="en-US" altLang="ja-JP" sz="1600" dirty="0">
                <a:solidFill>
                  <a:schemeClr val="bg1">
                    <a:lumMod val="90000"/>
                  </a:schemeClr>
                </a:solidFill>
                <a:latin typeface="+mj-ea"/>
                <a:ea typeface="+mj-ea"/>
              </a:rPr>
              <a:t>(</a:t>
            </a:r>
            <a:r>
              <a:rPr lang="en-US" altLang="ja-JP" sz="1600" dirty="0">
                <a:solidFill>
                  <a:schemeClr val="bg1">
                    <a:lumMod val="90000"/>
                  </a:schemeClr>
                </a:solidFill>
                <a:latin typeface="Yu Gothic UI Semibold" panose="020B0700000000000000" pitchFamily="50" charset="-128"/>
                <a:ea typeface="Yu Gothic UI Semibold" panose="020B0700000000000000" pitchFamily="50" charset="-128"/>
              </a:rPr>
              <a:t>Evelyn Balfour</a:t>
            </a:r>
            <a:r>
              <a:rPr lang="en-US" altLang="ja-JP" sz="1600" dirty="0">
                <a:solidFill>
                  <a:schemeClr val="bg1">
                    <a:lumMod val="90000"/>
                  </a:schemeClr>
                </a:solidFill>
                <a:latin typeface="+mj-ea"/>
                <a:ea typeface="+mj-ea"/>
              </a:rPr>
              <a:t>,1899</a:t>
            </a:r>
            <a:r>
              <a:rPr lang="ja-JP" altLang="en-US" sz="1600" dirty="0">
                <a:solidFill>
                  <a:schemeClr val="bg1">
                    <a:lumMod val="90000"/>
                  </a:schemeClr>
                </a:solidFill>
                <a:latin typeface="+mj-ea"/>
                <a:ea typeface="+mj-ea"/>
              </a:rPr>
              <a:t>～</a:t>
            </a:r>
            <a:r>
              <a:rPr lang="en-US" altLang="ja-JP" sz="1600" dirty="0">
                <a:solidFill>
                  <a:schemeClr val="bg1">
                    <a:lumMod val="90000"/>
                  </a:schemeClr>
                </a:solidFill>
                <a:latin typeface="+mj-ea"/>
                <a:ea typeface="+mj-ea"/>
              </a:rPr>
              <a:t>1990</a:t>
            </a:r>
            <a:r>
              <a:rPr lang="ja-JP" altLang="en-US" sz="1600" dirty="0">
                <a:solidFill>
                  <a:schemeClr val="bg1">
                    <a:lumMod val="90000"/>
                  </a:schemeClr>
                </a:solidFill>
                <a:latin typeface="+mj-ea"/>
                <a:ea typeface="+mj-ea"/>
              </a:rPr>
              <a:t>年</a:t>
            </a:r>
            <a:r>
              <a:rPr lang="en-US" altLang="ja-JP" sz="1600" dirty="0">
                <a:solidFill>
                  <a:schemeClr val="bg1">
                    <a:lumMod val="90000"/>
                  </a:schemeClr>
                </a:solidFill>
                <a:latin typeface="+mj-ea"/>
                <a:ea typeface="+mj-ea"/>
              </a:rPr>
              <a:t>)</a:t>
            </a:r>
            <a:endParaRPr lang="ja-JP" altLang="en-US" sz="1600" dirty="0">
              <a:solidFill>
                <a:schemeClr val="bg1">
                  <a:lumMod val="90000"/>
                </a:schemeClr>
              </a:solidFill>
              <a:latin typeface="+mj-ea"/>
              <a:ea typeface="+mj-ea"/>
            </a:endParaRPr>
          </a:p>
        </p:txBody>
      </p:sp>
      <p:sp>
        <p:nvSpPr>
          <p:cNvPr id="2" name="Text Box 4">
            <a:extLst>
              <a:ext uri="{FF2B5EF4-FFF2-40B4-BE49-F238E27FC236}">
                <a16:creationId xmlns:a16="http://schemas.microsoft.com/office/drawing/2014/main" id="{8176ACA1-22F0-28EF-77FD-E56375C11E33}"/>
              </a:ext>
            </a:extLst>
          </p:cNvPr>
          <p:cNvSpPr txBox="1">
            <a:spLocks noChangeArrowheads="1"/>
          </p:cNvSpPr>
          <p:nvPr/>
        </p:nvSpPr>
        <p:spPr bwMode="auto">
          <a:xfrm>
            <a:off x="6446838" y="2836983"/>
            <a:ext cx="29527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kumimoji="1" sz="2400">
                <a:solidFill>
                  <a:schemeClr val="tx1"/>
                </a:solidFill>
                <a:latin typeface="Times New Roman" pitchFamily="18" charset="0"/>
                <a:ea typeface="ＭＳ Ｐゴシック" pitchFamily="50" charset="-128"/>
              </a:defRPr>
            </a:lvl1pPr>
            <a:lvl2pPr marL="742950" indent="-285750">
              <a:defRPr kumimoji="1" sz="2400">
                <a:solidFill>
                  <a:schemeClr val="tx1"/>
                </a:solidFill>
                <a:latin typeface="Times New Roman" pitchFamily="18" charset="0"/>
                <a:ea typeface="ＭＳ Ｐゴシック" pitchFamily="50" charset="-128"/>
              </a:defRPr>
            </a:lvl2pPr>
            <a:lvl3pPr marL="1143000" indent="-228600">
              <a:defRPr kumimoji="1" sz="2400">
                <a:solidFill>
                  <a:schemeClr val="tx1"/>
                </a:solidFill>
                <a:latin typeface="Times New Roman" pitchFamily="18" charset="0"/>
                <a:ea typeface="ＭＳ Ｐゴシック" pitchFamily="50" charset="-128"/>
              </a:defRPr>
            </a:lvl3pPr>
            <a:lvl4pPr marL="1600200" indent="-228600">
              <a:defRPr kumimoji="1" sz="2400">
                <a:solidFill>
                  <a:schemeClr val="tx1"/>
                </a:solidFill>
                <a:latin typeface="Times New Roman" pitchFamily="18" charset="0"/>
                <a:ea typeface="ＭＳ Ｐゴシック" pitchFamily="50" charset="-128"/>
              </a:defRPr>
            </a:lvl4pPr>
            <a:lvl5pPr marL="2057400" indent="-228600">
              <a:defRPr kumimoji="1" sz="2400">
                <a:solidFill>
                  <a:schemeClr val="tx1"/>
                </a:solidFill>
                <a:latin typeface="Times New Roman" pitchFamily="18" charset="0"/>
                <a:ea typeface="ＭＳ Ｐゴシック" pitchFamily="50"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pitchFamily="50" charset="-128"/>
              </a:defRPr>
            </a:lvl9pPr>
          </a:lstStyle>
          <a:p>
            <a:r>
              <a:rPr lang="ja-JP" altLang="en-US"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アルバート・ハワード</a:t>
            </a:r>
            <a:r>
              <a:rPr lang="en-US" altLang="ja-JP"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en-US" altLang="ja-JP" sz="1600" kern="100" dirty="0">
                <a:solidFill>
                  <a:schemeClr val="accent6">
                    <a:lumMod val="20000"/>
                    <a:lumOff val="80000"/>
                  </a:schemeClr>
                </a:solidFill>
                <a:effectLst/>
                <a:latin typeface="Yu Gothic UI Semibold" panose="020B0700000000000000" pitchFamily="50" charset="-128"/>
                <a:ea typeface="Yu Gothic UI Semibold" panose="020B0700000000000000" pitchFamily="50" charset="-128"/>
                <a:cs typeface="Times New Roman" panose="02020603050405020304" pitchFamily="18" charset="0"/>
              </a:rPr>
              <a:t>Albert Howard</a:t>
            </a:r>
            <a:r>
              <a:rPr lang="en-US" altLang="ja-JP"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 1873</a:t>
            </a:r>
            <a:r>
              <a:rPr lang="ja-JP" altLang="en-US"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r>
              <a:rPr lang="en-US" altLang="ja-JP"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1947</a:t>
            </a:r>
            <a:r>
              <a:rPr lang="ja-JP" altLang="ja-JP"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年</a:t>
            </a:r>
            <a:r>
              <a:rPr lang="en-US" altLang="ja-JP"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rPr>
              <a:t>)</a:t>
            </a:r>
            <a:endParaRPr lang="ja-JP" altLang="ja-JP" sz="1600" kern="100" dirty="0">
              <a:solidFill>
                <a:schemeClr val="accent6">
                  <a:lumMod val="20000"/>
                  <a:lumOff val="80000"/>
                </a:schemeClr>
              </a:solidFill>
              <a:effectLst/>
              <a:latin typeface="HGP創英角ｺﾞｼｯｸUB" panose="020B0900000000000000" pitchFamily="50" charset="-128"/>
              <a:ea typeface="HGP創英角ｺﾞｼｯｸUB" panose="020B0900000000000000" pitchFamily="50" charset="-128"/>
              <a:cs typeface="Times New Roman" panose="02020603050405020304" pitchFamily="18" charset="0"/>
            </a:endParaRPr>
          </a:p>
        </p:txBody>
      </p:sp>
      <p:sp>
        <p:nvSpPr>
          <p:cNvPr id="10" name="Rectangle 2">
            <a:extLst>
              <a:ext uri="{FF2B5EF4-FFF2-40B4-BE49-F238E27FC236}">
                <a16:creationId xmlns:a16="http://schemas.microsoft.com/office/drawing/2014/main" id="{B115C629-2A67-003E-55F0-2013925CF393}"/>
              </a:ext>
            </a:extLst>
          </p:cNvPr>
          <p:cNvSpPr>
            <a:spLocks noGrp="1" noChangeArrowheads="1"/>
          </p:cNvSpPr>
          <p:nvPr>
            <p:ph type="title"/>
          </p:nvPr>
        </p:nvSpPr>
        <p:spPr>
          <a:xfrm>
            <a:off x="0" y="-9525"/>
            <a:ext cx="8229600" cy="1143000"/>
          </a:xfrm>
        </p:spPr>
        <p:txBody>
          <a:bodyPr/>
          <a:lstStyle/>
          <a:p>
            <a:pPr algn="l">
              <a:defRPr/>
            </a:pPr>
            <a:r>
              <a:rPr lang="ja-JP" altLang="en-US" dirty="0">
                <a:solidFill>
                  <a:schemeClr val="bg1">
                    <a:lumMod val="50000"/>
                  </a:schemeClr>
                </a:solidFill>
                <a:latin typeface="+mj-ea"/>
                <a:ea typeface="+mj-ea"/>
              </a:rPr>
              <a:t>ハワード卿とレディイブの予言</a:t>
            </a:r>
          </a:p>
        </p:txBody>
      </p:sp>
      <p:sp>
        <p:nvSpPr>
          <p:cNvPr id="3" name="テキスト ボックス 2">
            <a:extLst>
              <a:ext uri="{FF2B5EF4-FFF2-40B4-BE49-F238E27FC236}">
                <a16:creationId xmlns:a16="http://schemas.microsoft.com/office/drawing/2014/main" id="{3E2276FF-9863-8E45-5D7B-10CB991E3528}"/>
              </a:ext>
            </a:extLst>
          </p:cNvPr>
          <p:cNvSpPr txBox="1"/>
          <p:nvPr/>
        </p:nvSpPr>
        <p:spPr>
          <a:xfrm>
            <a:off x="6804248" y="0"/>
            <a:ext cx="2332492"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無窒素肥料</a:t>
            </a:r>
          </a:p>
        </p:txBody>
      </p:sp>
    </p:spTree>
    <p:extLst>
      <p:ext uri="{BB962C8B-B14F-4D97-AF65-F5344CB8AC3E}">
        <p14:creationId xmlns:p14="http://schemas.microsoft.com/office/powerpoint/2010/main" val="4198669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図 4">
            <a:extLst>
              <a:ext uri="{FF2B5EF4-FFF2-40B4-BE49-F238E27FC236}">
                <a16:creationId xmlns:a16="http://schemas.microsoft.com/office/drawing/2014/main" id="{3586BCFB-38CA-189F-B7E7-34EB08965E1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91250" y="3863752"/>
            <a:ext cx="2994248" cy="2994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D7398904-6B55-C9D1-17F3-BCAA25B574EC}"/>
              </a:ext>
            </a:extLst>
          </p:cNvPr>
          <p:cNvSpPr>
            <a:spLocks noGrp="1"/>
          </p:cNvSpPr>
          <p:nvPr>
            <p:ph type="title"/>
          </p:nvPr>
        </p:nvSpPr>
        <p:spPr>
          <a:xfrm>
            <a:off x="-1396999" y="-4494"/>
            <a:ext cx="9021762" cy="1054101"/>
          </a:xfrm>
        </p:spPr>
        <p:txBody>
          <a:bodyPr/>
          <a:lstStyle/>
          <a:p>
            <a:pPr>
              <a:defRPr/>
            </a:pPr>
            <a:r>
              <a:rPr lang="ja-JP" altLang="en-US" dirty="0">
                <a:solidFill>
                  <a:srgbClr val="0090E5"/>
                </a:solidFill>
                <a:ea typeface="HGP創英角ｺﾞｼｯｸUB" panose="020B0900000000000000" pitchFamily="50" charset="-128"/>
              </a:rPr>
              <a:t>窒素</a:t>
            </a:r>
            <a:r>
              <a:rPr lang="ja-JP" altLang="en-US" dirty="0">
                <a:solidFill>
                  <a:schemeClr val="bg1">
                    <a:lumMod val="50000"/>
                  </a:schemeClr>
                </a:solidFill>
                <a:ea typeface="HGP創英角ｺﾞｼｯｸUB" panose="020B0900000000000000" pitchFamily="50" charset="-128"/>
              </a:rPr>
              <a:t>肥料</a:t>
            </a:r>
            <a:r>
              <a:rPr lang="ja-JP" altLang="en-US" dirty="0">
                <a:solidFill>
                  <a:srgbClr val="0090E5"/>
                </a:solidFill>
                <a:ea typeface="HGP創英角ｺﾞｼｯｸUB" panose="020B0900000000000000" pitchFamily="50" charset="-128"/>
              </a:rPr>
              <a:t>よりも炭素源</a:t>
            </a:r>
          </a:p>
        </p:txBody>
      </p:sp>
      <p:sp>
        <p:nvSpPr>
          <p:cNvPr id="54274" name="AutoShape 4" descr="カールマルクス 名言集 (@karlmarxbot001) | Twitter">
            <a:extLst>
              <a:ext uri="{FF2B5EF4-FFF2-40B4-BE49-F238E27FC236}">
                <a16:creationId xmlns:a16="http://schemas.microsoft.com/office/drawing/2014/main" id="{CFE939BA-FDD9-B502-4F07-12AC6E2D08D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sz="1800"/>
          </a:p>
        </p:txBody>
      </p:sp>
      <p:sp>
        <p:nvSpPr>
          <p:cNvPr id="54275" name="コンテンツ プレースホルダー 2">
            <a:extLst>
              <a:ext uri="{FF2B5EF4-FFF2-40B4-BE49-F238E27FC236}">
                <a16:creationId xmlns:a16="http://schemas.microsoft.com/office/drawing/2014/main" id="{14CFF03B-F7BC-33FB-50E1-9CA882123417}"/>
              </a:ext>
            </a:extLst>
          </p:cNvPr>
          <p:cNvSpPr>
            <a:spLocks noGrp="1" noChangeArrowheads="1"/>
          </p:cNvSpPr>
          <p:nvPr>
            <p:ph idx="1"/>
          </p:nvPr>
        </p:nvSpPr>
        <p:spPr>
          <a:xfrm>
            <a:off x="287338" y="1341438"/>
            <a:ext cx="5903912" cy="4175125"/>
          </a:xfrm>
        </p:spPr>
        <p:txBody>
          <a:bodyPr/>
          <a:lstStyle/>
          <a:p>
            <a:r>
              <a:rPr lang="ja-JP" altLang="en-US" sz="2000" dirty="0">
                <a:latin typeface="メイリオ" panose="020B0604030504040204" pitchFamily="50" charset="-128"/>
                <a:ea typeface="メイリオ" panose="020B0604030504040204" pitchFamily="50" charset="-128"/>
              </a:rPr>
              <a:t>近代農業が始まる以前の</a:t>
            </a:r>
            <a:r>
              <a:rPr lang="en-US" altLang="ja-JP" sz="2000" dirty="0">
                <a:latin typeface="メイリオ" panose="020B0604030504040204" pitchFamily="50" charset="-128"/>
                <a:ea typeface="メイリオ" panose="020B0604030504040204" pitchFamily="50" charset="-128"/>
              </a:rPr>
              <a:t>1940</a:t>
            </a:r>
            <a:r>
              <a:rPr lang="ja-JP" altLang="en-US" sz="2000" dirty="0">
                <a:latin typeface="メイリオ" panose="020B0604030504040204" pitchFamily="50" charset="-128"/>
                <a:ea typeface="メイリオ" panose="020B0604030504040204" pitchFamily="50" charset="-128"/>
              </a:rPr>
              <a:t>年では</a:t>
            </a:r>
            <a:r>
              <a:rPr lang="en-US" altLang="ja-JP" sz="2000" dirty="0">
                <a:latin typeface="メイリオ" panose="020B0604030504040204" pitchFamily="50" charset="-128"/>
                <a:ea typeface="メイリオ" panose="020B0604030504040204" pitchFamily="50" charset="-128"/>
              </a:rPr>
              <a:t>2.5t/ha</a:t>
            </a:r>
            <a:r>
              <a:rPr lang="ja-JP" altLang="en-US" sz="2000" dirty="0">
                <a:latin typeface="メイリオ" panose="020B0604030504040204" pitchFamily="50" charset="-128"/>
                <a:ea typeface="メイリオ" panose="020B0604030504040204" pitchFamily="50" charset="-128"/>
              </a:rPr>
              <a:t>と現在の半分以下</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高い生産性を可能とする新たな有機農業技術が必要</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ハーバー・ボッシュ法→</a:t>
            </a:r>
            <a:r>
              <a:rPr lang="en-US" altLang="ja-JP" sz="2000" dirty="0">
                <a:latin typeface="メイリオ" panose="020B0604030504040204" pitchFamily="50" charset="-128"/>
                <a:ea typeface="メイリオ" panose="020B0604030504040204" pitchFamily="50" charset="-128"/>
              </a:rPr>
              <a:t>500℃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300</a:t>
            </a:r>
            <a:r>
              <a:rPr lang="ja-JP" altLang="en-US" sz="2000" dirty="0">
                <a:latin typeface="メイリオ" panose="020B0604030504040204" pitchFamily="50" charset="-128"/>
                <a:ea typeface="メイリオ" panose="020B0604030504040204" pitchFamily="50" charset="-128"/>
              </a:rPr>
              <a:t>気圧</a:t>
            </a:r>
            <a:r>
              <a:rPr lang="en-US" altLang="ja-JP" sz="2000" dirty="0">
                <a:latin typeface="メイリオ" panose="020B0604030504040204" pitchFamily="50" charset="-128"/>
                <a:ea typeface="メイリオ" panose="020B0604030504040204" pitchFamily="50" charset="-128"/>
              </a:rPr>
              <a:t>vs</a:t>
            </a:r>
            <a:r>
              <a:rPr lang="ja-JP" altLang="en-US" sz="2000" dirty="0">
                <a:latin typeface="メイリオ" panose="020B0604030504040204" pitchFamily="50" charset="-128"/>
                <a:ea typeface="メイリオ" panose="020B0604030504040204" pitchFamily="50" charset="-128"/>
              </a:rPr>
              <a:t>生物的窒素固定→常温・常圧</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ハーバー・ボッシュ法の</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倍のエネルギー→周辺に無機窒素が十分に存在→</a:t>
            </a:r>
            <a:r>
              <a:rPr lang="ja-JP" altLang="en-US" sz="2000" dirty="0">
                <a:solidFill>
                  <a:srgbClr val="FF0000"/>
                </a:solidFill>
                <a:latin typeface="メイリオ" panose="020B0604030504040204" pitchFamily="50" charset="-128"/>
                <a:ea typeface="メイリオ" panose="020B0604030504040204" pitchFamily="50" charset="-128"/>
              </a:rPr>
              <a:t>ニトロキナーゼ</a:t>
            </a:r>
            <a:r>
              <a:rPr lang="ja-JP" altLang="en-US" sz="2000" dirty="0">
                <a:latin typeface="メイリオ" panose="020B0604030504040204" pitchFamily="50" charset="-128"/>
                <a:ea typeface="メイリオ" panose="020B0604030504040204" pitchFamily="50" charset="-128"/>
              </a:rPr>
              <a:t>の反応が停止</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窒素よりもエネルギー源の炭素が重要</a:t>
            </a:r>
          </a:p>
        </p:txBody>
      </p:sp>
      <p:sp>
        <p:nvSpPr>
          <p:cNvPr id="54276" name="テキスト ボックス 3">
            <a:extLst>
              <a:ext uri="{FF2B5EF4-FFF2-40B4-BE49-F238E27FC236}">
                <a16:creationId xmlns:a16="http://schemas.microsoft.com/office/drawing/2014/main" id="{0B5B049B-69DF-93E6-963E-9BD5514EC38A}"/>
              </a:ext>
            </a:extLst>
          </p:cNvPr>
          <p:cNvSpPr txBox="1">
            <a:spLocks noChangeArrowheads="1"/>
          </p:cNvSpPr>
          <p:nvPr/>
        </p:nvSpPr>
        <p:spPr bwMode="auto">
          <a:xfrm>
            <a:off x="6206413" y="6419055"/>
            <a:ext cx="299424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lang="ja-JP" altLang="en-US" sz="1800" dirty="0">
                <a:solidFill>
                  <a:schemeClr val="accent6">
                    <a:lumMod val="20000"/>
                    <a:lumOff val="80000"/>
                  </a:schemeClr>
                </a:solidFill>
                <a:latin typeface="HG創英角ｺﾞｼｯｸUB" panose="020B0909000000000000" pitchFamily="49" charset="-128"/>
                <a:ea typeface="HG創英角ｺﾞｼｯｸUB" panose="020B0909000000000000" pitchFamily="49" charset="-128"/>
              </a:rPr>
              <a:t>杉山修一弘前大学名誉教授</a:t>
            </a:r>
          </a:p>
        </p:txBody>
      </p:sp>
      <p:pic>
        <p:nvPicPr>
          <p:cNvPr id="54277" name="Picture 2" descr="ここまでわかった自然栽培 杉山修一(著/文) - 農山漁村文化協会 | 版元ドットコム">
            <a:extLst>
              <a:ext uri="{FF2B5EF4-FFF2-40B4-BE49-F238E27FC236}">
                <a16:creationId xmlns:a16="http://schemas.microsoft.com/office/drawing/2014/main" id="{EEBF6EDD-8049-1CDC-7BD5-076C391290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3006" y="573625"/>
            <a:ext cx="2332492" cy="3311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6" name="図表 5">
            <a:extLst>
              <a:ext uri="{FF2B5EF4-FFF2-40B4-BE49-F238E27FC236}">
                <a16:creationId xmlns:a16="http://schemas.microsoft.com/office/drawing/2014/main" id="{8876A7D1-A616-CE23-DFAF-D5AAF906E215}"/>
              </a:ext>
            </a:extLst>
          </p:cNvPr>
          <p:cNvGraphicFramePr/>
          <p:nvPr/>
        </p:nvGraphicFramePr>
        <p:xfrm>
          <a:off x="683568" y="5013176"/>
          <a:ext cx="5112568" cy="17281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テキスト ボックス 4">
            <a:extLst>
              <a:ext uri="{FF2B5EF4-FFF2-40B4-BE49-F238E27FC236}">
                <a16:creationId xmlns:a16="http://schemas.microsoft.com/office/drawing/2014/main" id="{5D238565-CF89-7244-3606-094AC731A5CA}"/>
              </a:ext>
            </a:extLst>
          </p:cNvPr>
          <p:cNvSpPr txBox="1"/>
          <p:nvPr/>
        </p:nvSpPr>
        <p:spPr>
          <a:xfrm>
            <a:off x="6853006" y="0"/>
            <a:ext cx="2332492"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無窒素肥料</a:t>
            </a:r>
          </a:p>
        </p:txBody>
      </p:sp>
    </p:spTree>
    <p:extLst>
      <p:ext uri="{BB962C8B-B14F-4D97-AF65-F5344CB8AC3E}">
        <p14:creationId xmlns:p14="http://schemas.microsoft.com/office/powerpoint/2010/main" val="2908090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F57BCBA-3815-DDFD-BDC5-8A3F5B8504B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86041" y="0"/>
            <a:ext cx="4857959" cy="6858000"/>
          </a:xfrm>
          <a:prstGeom prst="rect">
            <a:avLst/>
          </a:prstGeom>
        </p:spPr>
      </p:pic>
      <p:pic>
        <p:nvPicPr>
          <p:cNvPr id="7" name="図 6">
            <a:extLst>
              <a:ext uri="{FF2B5EF4-FFF2-40B4-BE49-F238E27FC236}">
                <a16:creationId xmlns:a16="http://schemas.microsoft.com/office/drawing/2014/main" id="{7C28EA89-145F-9EC3-A799-C7949F3F3A85}"/>
              </a:ext>
            </a:extLst>
          </p:cNvPr>
          <p:cNvPicPr>
            <a:picLocks noChangeAspect="1"/>
          </p:cNvPicPr>
          <p:nvPr/>
        </p:nvPicPr>
        <p:blipFill>
          <a:blip r:embed="rId3"/>
          <a:stretch>
            <a:fillRect/>
          </a:stretch>
        </p:blipFill>
        <p:spPr>
          <a:xfrm>
            <a:off x="-11379" y="925669"/>
            <a:ext cx="4583379" cy="2636912"/>
          </a:xfrm>
          <a:prstGeom prst="rect">
            <a:avLst/>
          </a:prstGeom>
        </p:spPr>
      </p:pic>
      <p:pic>
        <p:nvPicPr>
          <p:cNvPr id="9" name="図 8">
            <a:extLst>
              <a:ext uri="{FF2B5EF4-FFF2-40B4-BE49-F238E27FC236}">
                <a16:creationId xmlns:a16="http://schemas.microsoft.com/office/drawing/2014/main" id="{24BB145A-80A1-3B33-54E9-F2C02AC313C7}"/>
              </a:ext>
            </a:extLst>
          </p:cNvPr>
          <p:cNvPicPr>
            <a:picLocks noChangeAspect="1"/>
          </p:cNvPicPr>
          <p:nvPr/>
        </p:nvPicPr>
        <p:blipFill>
          <a:blip r:embed="rId4"/>
          <a:stretch>
            <a:fillRect/>
          </a:stretch>
        </p:blipFill>
        <p:spPr>
          <a:xfrm>
            <a:off x="-1" y="3573016"/>
            <a:ext cx="4298519" cy="3380606"/>
          </a:xfrm>
          <a:prstGeom prst="rect">
            <a:avLst/>
          </a:prstGeom>
        </p:spPr>
      </p:pic>
      <p:sp>
        <p:nvSpPr>
          <p:cNvPr id="10" name="タイトル 1">
            <a:extLst>
              <a:ext uri="{FF2B5EF4-FFF2-40B4-BE49-F238E27FC236}">
                <a16:creationId xmlns:a16="http://schemas.microsoft.com/office/drawing/2014/main" id="{7166D7B4-8F24-C91A-1ACE-0C503BCB5F28}"/>
              </a:ext>
            </a:extLst>
          </p:cNvPr>
          <p:cNvSpPr>
            <a:spLocks noGrp="1"/>
          </p:cNvSpPr>
          <p:nvPr>
            <p:ph type="title"/>
          </p:nvPr>
        </p:nvSpPr>
        <p:spPr>
          <a:xfrm>
            <a:off x="21078" y="-86195"/>
            <a:ext cx="8229600" cy="1143000"/>
          </a:xfrm>
        </p:spPr>
        <p:txBody>
          <a:bodyPr/>
          <a:lstStyle/>
          <a:p>
            <a:pPr algn="l">
              <a:defRPr/>
            </a:pPr>
            <a:r>
              <a:rPr lang="ja-JP" altLang="en-US" sz="4200" dirty="0">
                <a:solidFill>
                  <a:schemeClr val="bg1">
                    <a:lumMod val="50000"/>
                  </a:schemeClr>
                </a:solidFill>
                <a:latin typeface="+mj-ea"/>
                <a:ea typeface="+mj-ea"/>
              </a:rPr>
              <a:t>土壌団粒構造</a:t>
            </a:r>
          </a:p>
        </p:txBody>
      </p:sp>
      <p:sp>
        <p:nvSpPr>
          <p:cNvPr id="11" name="テキスト ボックス 10">
            <a:extLst>
              <a:ext uri="{FF2B5EF4-FFF2-40B4-BE49-F238E27FC236}">
                <a16:creationId xmlns:a16="http://schemas.microsoft.com/office/drawing/2014/main" id="{B58792FB-A655-AFB3-68E5-9E34E71AF585}"/>
              </a:ext>
            </a:extLst>
          </p:cNvPr>
          <p:cNvSpPr txBox="1"/>
          <p:nvPr/>
        </p:nvSpPr>
        <p:spPr>
          <a:xfrm>
            <a:off x="6817042" y="0"/>
            <a:ext cx="2332492"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無窒素肥料</a:t>
            </a:r>
          </a:p>
        </p:txBody>
      </p:sp>
    </p:spTree>
    <p:extLst>
      <p:ext uri="{BB962C8B-B14F-4D97-AF65-F5344CB8AC3E}">
        <p14:creationId xmlns:p14="http://schemas.microsoft.com/office/powerpoint/2010/main" val="4115272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9525"/>
            <a:ext cx="8229600" cy="1143000"/>
          </a:xfrm>
        </p:spPr>
        <p:txBody>
          <a:bodyPr/>
          <a:lstStyle/>
          <a:p>
            <a:pPr algn="l">
              <a:defRPr/>
            </a:pPr>
            <a:r>
              <a:rPr lang="ja-JP" altLang="en-US" dirty="0">
                <a:solidFill>
                  <a:schemeClr val="bg1">
                    <a:lumMod val="50000"/>
                  </a:schemeClr>
                </a:solidFill>
                <a:latin typeface="+mj-ea"/>
                <a:ea typeface="+mj-ea"/>
              </a:rPr>
              <a:t>窒素の枯渇とニトロゲナーゼ</a:t>
            </a:r>
          </a:p>
        </p:txBody>
      </p:sp>
      <p:sp>
        <p:nvSpPr>
          <p:cNvPr id="10243" name="Rectangle 3"/>
          <p:cNvSpPr>
            <a:spLocks noGrp="1" noChangeArrowheads="1"/>
          </p:cNvSpPr>
          <p:nvPr>
            <p:ph type="body" idx="1"/>
          </p:nvPr>
        </p:nvSpPr>
        <p:spPr>
          <a:xfrm>
            <a:off x="223257" y="1133153"/>
            <a:ext cx="4996583" cy="3838823"/>
          </a:xfrm>
        </p:spPr>
        <p:txBody>
          <a:bodyPr/>
          <a:lstStyle/>
          <a:p>
            <a:pPr>
              <a:lnSpc>
                <a:spcPct val="80000"/>
              </a:lnSpc>
            </a:pPr>
            <a:r>
              <a:rPr lang="ja-JP" altLang="en-US" sz="2000" dirty="0">
                <a:latin typeface="メイリオ" panose="020B0604030504040204" pitchFamily="50" charset="-128"/>
                <a:ea typeface="メイリオ" panose="020B0604030504040204" pitchFamily="50" charset="-128"/>
              </a:rPr>
              <a:t>窒素</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共有結合で不活性→窒素ガスだけだとろうそくも付かない→生命は生きられない</a:t>
            </a:r>
          </a:p>
          <a:p>
            <a:pPr>
              <a:lnSpc>
                <a:spcPct val="80000"/>
              </a:lnSpc>
            </a:pPr>
            <a:r>
              <a:rPr lang="ja-JP" altLang="en-US" sz="2000" dirty="0">
                <a:latin typeface="メイリオ" panose="020B0604030504040204" pitchFamily="50" charset="-128"/>
                <a:ea typeface="メイリオ" panose="020B0604030504040204" pitchFamily="50" charset="-128"/>
              </a:rPr>
              <a:t>過去の地球に存在していたアンモニア資源は枯渇</a:t>
            </a:r>
            <a:endParaRPr lang="en-US" altLang="ja-JP" sz="2000" dirty="0">
              <a:latin typeface="メイリオ" panose="020B0604030504040204" pitchFamily="50" charset="-128"/>
              <a:ea typeface="メイリオ" panose="020B0604030504040204" pitchFamily="50" charset="-128"/>
            </a:endParaRPr>
          </a:p>
          <a:p>
            <a:pPr>
              <a:lnSpc>
                <a:spcPct val="80000"/>
              </a:lnSpc>
            </a:pPr>
            <a:r>
              <a:rPr lang="ja-JP" altLang="en-US" sz="2000" dirty="0">
                <a:latin typeface="メイリオ" panose="020B0604030504040204" pitchFamily="50" charset="-128"/>
                <a:ea typeface="メイリオ" panose="020B0604030504040204" pitchFamily="50" charset="-128"/>
              </a:rPr>
              <a:t>ハーバー・ボッシュ法→</a:t>
            </a:r>
            <a:r>
              <a:rPr lang="en-US" altLang="ja-JP" sz="2000" dirty="0">
                <a:latin typeface="メイリオ" panose="020B0604030504040204" pitchFamily="50" charset="-128"/>
                <a:ea typeface="メイリオ" panose="020B0604030504040204" pitchFamily="50" charset="-128"/>
              </a:rPr>
              <a:t>500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300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1000</a:t>
            </a:r>
            <a:r>
              <a:rPr lang="ja-JP" altLang="en-US" sz="2000" dirty="0">
                <a:latin typeface="メイリオ" panose="020B0604030504040204" pitchFamily="50" charset="-128"/>
                <a:ea typeface="メイリオ" panose="020B0604030504040204" pitchFamily="50" charset="-128"/>
              </a:rPr>
              <a:t>気圧で窒素ガスと水素ガスを反応性させてアンモニアを合成</a:t>
            </a:r>
            <a:r>
              <a:rPr lang="en-US" altLang="ja-JP" sz="2000" dirty="0">
                <a:latin typeface="メイリオ" panose="020B0604030504040204" pitchFamily="50" charset="-128"/>
                <a:ea typeface="メイリオ" panose="020B0604030504040204" pitchFamily="50" charset="-128"/>
              </a:rPr>
              <a:t>(1909</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a:t>
            </a:r>
          </a:p>
          <a:p>
            <a:pPr>
              <a:lnSpc>
                <a:spcPct val="80000"/>
              </a:lnSpc>
            </a:pPr>
            <a:r>
              <a:rPr lang="ja-JP" altLang="en-US" sz="2000" dirty="0">
                <a:latin typeface="メイリオ" panose="020B0604030504040204" pitchFamily="50" charset="-128"/>
                <a:ea typeface="メイリオ" panose="020B0604030504040204" pitchFamily="50" charset="-128"/>
              </a:rPr>
              <a:t>マメ科植物に空中窒素固定リゾビウム菌が共生したのは地質学的には比較的最近</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白亜紀末の大量絶滅以降、最古の化石は</a:t>
            </a:r>
            <a:r>
              <a:rPr lang="en-US" altLang="ja-JP" sz="2000" dirty="0">
                <a:latin typeface="メイリオ" panose="020B0604030504040204" pitchFamily="50" charset="-128"/>
                <a:ea typeface="メイリオ" panose="020B0604030504040204" pitchFamily="50" charset="-128"/>
              </a:rPr>
              <a:t>6,535</a:t>
            </a:r>
            <a:r>
              <a:rPr lang="ja-JP" altLang="en-US" sz="2000" dirty="0">
                <a:latin typeface="メイリオ" panose="020B0604030504040204" pitchFamily="50" charset="-128"/>
                <a:ea typeface="メイリオ" panose="020B0604030504040204" pitchFamily="50" charset="-128"/>
              </a:rPr>
              <a:t>万年前</a:t>
            </a:r>
            <a:r>
              <a:rPr lang="en-US" altLang="ja-JP" sz="2000" dirty="0">
                <a:latin typeface="メイリオ" panose="020B0604030504040204" pitchFamily="50" charset="-128"/>
                <a:ea typeface="メイリオ" panose="020B0604030504040204" pitchFamily="50" charset="-128"/>
              </a:rPr>
              <a:t>)</a:t>
            </a:r>
          </a:p>
          <a:p>
            <a:pPr>
              <a:lnSpc>
                <a:spcPct val="80000"/>
              </a:lnSpc>
            </a:pPr>
            <a:r>
              <a:rPr lang="ja-JP" altLang="en-US" sz="2000" dirty="0">
                <a:latin typeface="メイリオ" panose="020B0604030504040204" pitchFamily="50" charset="-128"/>
                <a:ea typeface="メイリオ" panose="020B0604030504040204" pitchFamily="50" charset="-128"/>
              </a:rPr>
              <a:t>エンドウマメは約</a:t>
            </a:r>
            <a:r>
              <a:rPr lang="en-US" altLang="ja-JP" sz="2000" dirty="0">
                <a:latin typeface="メイリオ" panose="020B0604030504040204" pitchFamily="50" charset="-128"/>
                <a:ea typeface="メイリオ" panose="020B0604030504040204" pitchFamily="50" charset="-128"/>
              </a:rPr>
              <a:t>3,900</a:t>
            </a:r>
            <a:r>
              <a:rPr lang="ja-JP" altLang="en-US" sz="2000" dirty="0">
                <a:latin typeface="メイリオ" panose="020B0604030504040204" pitchFamily="50" charset="-128"/>
                <a:ea typeface="メイリオ" panose="020B0604030504040204" pitchFamily="50" charset="-128"/>
              </a:rPr>
              <a:t>万年前以降に根粒菌と共生</a:t>
            </a:r>
            <a:endParaRPr lang="en-US" altLang="ja-JP" sz="2000" dirty="0">
              <a:latin typeface="メイリオ" panose="020B0604030504040204" pitchFamily="50" charset="-128"/>
              <a:ea typeface="メイリオ" panose="020B0604030504040204" pitchFamily="50" charset="-128"/>
            </a:endParaRPr>
          </a:p>
          <a:p>
            <a:pPr>
              <a:lnSpc>
                <a:spcPct val="80000"/>
              </a:lnSpc>
            </a:pPr>
            <a:r>
              <a:rPr lang="ja-JP" altLang="en-US" sz="2000" dirty="0">
                <a:latin typeface="メイリオ" panose="020B0604030504040204" pitchFamily="50" charset="-128"/>
                <a:ea typeface="メイリオ" panose="020B0604030504040204" pitchFamily="50" charset="-128"/>
              </a:rPr>
              <a:t>それ以前は、酵素ニトロゲナーゼを開発→常温・常圧でハーバー・ボッシュ法の</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倍のエネルギー</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炭素源</a:t>
            </a:r>
            <a:r>
              <a:rPr lang="en-US" altLang="ja-JP" sz="2000" dirty="0">
                <a:latin typeface="メイリオ" panose="020B0604030504040204" pitchFamily="50" charset="-128"/>
                <a:ea typeface="メイリオ" panose="020B0604030504040204" pitchFamily="50" charset="-128"/>
              </a:rPr>
              <a:t>)</a:t>
            </a:r>
          </a:p>
          <a:p>
            <a:pPr>
              <a:lnSpc>
                <a:spcPct val="80000"/>
              </a:lnSpc>
            </a:pPr>
            <a:r>
              <a:rPr lang="ja-JP" altLang="en-US" sz="2000" dirty="0">
                <a:latin typeface="メイリオ" panose="020B0604030504040204" pitchFamily="50" charset="-128"/>
                <a:ea typeface="メイリオ" panose="020B0604030504040204" pitchFamily="50" charset="-128"/>
              </a:rPr>
              <a:t>酸素がない時代に開発</a:t>
            </a:r>
            <a:r>
              <a:rPr lang="en-US" altLang="ja-JP" sz="2000" dirty="0">
                <a:latin typeface="メイリオ" panose="020B0604030504040204" pitchFamily="50" charset="-128"/>
                <a:ea typeface="メイリオ" panose="020B0604030504040204" pitchFamily="50" charset="-128"/>
              </a:rPr>
              <a:t>(</a:t>
            </a:r>
            <a:r>
              <a:rPr lang="ja-JP" altLang="en-US" sz="2000" dirty="0">
                <a:solidFill>
                  <a:schemeClr val="accent5">
                    <a:lumMod val="50000"/>
                  </a:schemeClr>
                </a:solidFill>
                <a:latin typeface="メイリオ" panose="020B0604030504040204" pitchFamily="50" charset="-128"/>
                <a:ea typeface="メイリオ" panose="020B0604030504040204" pitchFamily="50" charset="-128"/>
              </a:rPr>
              <a:t>酸素があると機能せず、嫌気性状態が必要</a:t>
            </a:r>
            <a:r>
              <a:rPr lang="en-US" altLang="ja-JP" sz="2000" dirty="0">
                <a:latin typeface="メイリオ" panose="020B0604030504040204" pitchFamily="50" charset="-128"/>
                <a:ea typeface="メイリオ" panose="020B0604030504040204" pitchFamily="50" charset="-128"/>
              </a:rPr>
              <a:t>)</a:t>
            </a:r>
          </a:p>
          <a:p>
            <a:pPr>
              <a:lnSpc>
                <a:spcPct val="80000"/>
              </a:lnSpc>
            </a:pPr>
            <a:r>
              <a:rPr lang="ja-JP" altLang="en-US" sz="2000" dirty="0">
                <a:latin typeface="メイリオ" panose="020B0604030504040204" pitchFamily="50" charset="-128"/>
                <a:ea typeface="メイリオ" panose="020B0604030504040204" pitchFamily="50" charset="-128"/>
              </a:rPr>
              <a:t>原材料として鉄とモリブデンが必要</a:t>
            </a:r>
          </a:p>
          <a:p>
            <a:pPr>
              <a:lnSpc>
                <a:spcPct val="80000"/>
              </a:lnSpc>
            </a:pPr>
            <a:endParaRPr lang="en-US" altLang="ja-JP" sz="2400" dirty="0">
              <a:latin typeface="メイリオ" panose="020B0604030504040204" pitchFamily="50" charset="-128"/>
              <a:ea typeface="メイリオ" panose="020B0604030504040204" pitchFamily="50" charset="-128"/>
            </a:endParaRPr>
          </a:p>
          <a:p>
            <a:pPr>
              <a:lnSpc>
                <a:spcPct val="80000"/>
              </a:lnSpc>
            </a:pPr>
            <a:endParaRPr lang="ja-JP" altLang="en-US" sz="2400" dirty="0">
              <a:latin typeface="メイリオ" panose="020B0604030504040204" pitchFamily="50" charset="-128"/>
              <a:ea typeface="メイリオ" panose="020B0604030504040204" pitchFamily="50" charset="-128"/>
            </a:endParaRPr>
          </a:p>
        </p:txBody>
      </p:sp>
      <p:pic>
        <p:nvPicPr>
          <p:cNvPr id="6" name="図 5">
            <a:extLst>
              <a:ext uri="{FF2B5EF4-FFF2-40B4-BE49-F238E27FC236}">
                <a16:creationId xmlns:a16="http://schemas.microsoft.com/office/drawing/2014/main" id="{513A59E9-F84F-BBB0-C2F0-BF81999B2E0E}"/>
              </a:ext>
            </a:extLst>
          </p:cNvPr>
          <p:cNvPicPr>
            <a:picLocks noChangeAspect="1"/>
          </p:cNvPicPr>
          <p:nvPr/>
        </p:nvPicPr>
        <p:blipFill>
          <a:blip r:embed="rId2"/>
          <a:stretch>
            <a:fillRect/>
          </a:stretch>
        </p:blipFill>
        <p:spPr>
          <a:xfrm>
            <a:off x="5443097" y="1131218"/>
            <a:ext cx="3700903" cy="2081758"/>
          </a:xfrm>
          <a:prstGeom prst="rect">
            <a:avLst/>
          </a:prstGeom>
        </p:spPr>
      </p:pic>
      <p:pic>
        <p:nvPicPr>
          <p:cNvPr id="10" name="図 9">
            <a:extLst>
              <a:ext uri="{FF2B5EF4-FFF2-40B4-BE49-F238E27FC236}">
                <a16:creationId xmlns:a16="http://schemas.microsoft.com/office/drawing/2014/main" id="{90D12003-63D5-E753-7638-944AB0007B75}"/>
              </a:ext>
            </a:extLst>
          </p:cNvPr>
          <p:cNvPicPr>
            <a:picLocks noChangeAspect="1"/>
          </p:cNvPicPr>
          <p:nvPr/>
        </p:nvPicPr>
        <p:blipFill>
          <a:blip r:embed="rId3"/>
          <a:stretch>
            <a:fillRect/>
          </a:stretch>
        </p:blipFill>
        <p:spPr>
          <a:xfrm>
            <a:off x="7308305" y="3167496"/>
            <a:ext cx="1835695" cy="1427960"/>
          </a:xfrm>
          <a:prstGeom prst="rect">
            <a:avLst/>
          </a:prstGeom>
        </p:spPr>
      </p:pic>
      <p:pic>
        <p:nvPicPr>
          <p:cNvPr id="4" name="図 3">
            <a:extLst>
              <a:ext uri="{FF2B5EF4-FFF2-40B4-BE49-F238E27FC236}">
                <a16:creationId xmlns:a16="http://schemas.microsoft.com/office/drawing/2014/main" id="{C444D696-28E3-A1EE-1D0D-45E688421945}"/>
              </a:ext>
            </a:extLst>
          </p:cNvPr>
          <p:cNvPicPr>
            <a:picLocks noChangeAspect="1"/>
          </p:cNvPicPr>
          <p:nvPr/>
        </p:nvPicPr>
        <p:blipFill>
          <a:blip r:embed="rId4"/>
          <a:stretch>
            <a:fillRect/>
          </a:stretch>
        </p:blipFill>
        <p:spPr>
          <a:xfrm>
            <a:off x="7308304" y="4549975"/>
            <a:ext cx="1835696" cy="2343049"/>
          </a:xfrm>
          <a:prstGeom prst="rect">
            <a:avLst/>
          </a:prstGeom>
        </p:spPr>
      </p:pic>
      <p:pic>
        <p:nvPicPr>
          <p:cNvPr id="8" name="図 7">
            <a:extLst>
              <a:ext uri="{FF2B5EF4-FFF2-40B4-BE49-F238E27FC236}">
                <a16:creationId xmlns:a16="http://schemas.microsoft.com/office/drawing/2014/main" id="{F299593F-946A-AB49-7C28-FDDB79A29B02}"/>
              </a:ext>
            </a:extLst>
          </p:cNvPr>
          <p:cNvPicPr>
            <a:picLocks noChangeAspect="1"/>
          </p:cNvPicPr>
          <p:nvPr/>
        </p:nvPicPr>
        <p:blipFill rotWithShape="1">
          <a:blip r:embed="rId5"/>
          <a:srcRect b="7252"/>
          <a:stretch/>
        </p:blipFill>
        <p:spPr>
          <a:xfrm>
            <a:off x="5462329" y="3167496"/>
            <a:ext cx="1845975" cy="1053592"/>
          </a:xfrm>
          <a:prstGeom prst="rect">
            <a:avLst/>
          </a:prstGeom>
        </p:spPr>
      </p:pic>
      <p:pic>
        <p:nvPicPr>
          <p:cNvPr id="12" name="図 11">
            <a:extLst>
              <a:ext uri="{FF2B5EF4-FFF2-40B4-BE49-F238E27FC236}">
                <a16:creationId xmlns:a16="http://schemas.microsoft.com/office/drawing/2014/main" id="{C16C2561-9A7B-893A-B32C-2412B45295E2}"/>
              </a:ext>
            </a:extLst>
          </p:cNvPr>
          <p:cNvPicPr>
            <a:picLocks noChangeAspect="1"/>
          </p:cNvPicPr>
          <p:nvPr/>
        </p:nvPicPr>
        <p:blipFill>
          <a:blip r:embed="rId6"/>
          <a:stretch>
            <a:fillRect/>
          </a:stretch>
        </p:blipFill>
        <p:spPr>
          <a:xfrm>
            <a:off x="5443097" y="4221088"/>
            <a:ext cx="1865206" cy="2982128"/>
          </a:xfrm>
          <a:prstGeom prst="rect">
            <a:avLst/>
          </a:prstGeom>
        </p:spPr>
      </p:pic>
      <p:sp>
        <p:nvSpPr>
          <p:cNvPr id="2" name="テキスト ボックス 1">
            <a:extLst>
              <a:ext uri="{FF2B5EF4-FFF2-40B4-BE49-F238E27FC236}">
                <a16:creationId xmlns:a16="http://schemas.microsoft.com/office/drawing/2014/main" id="{8C28B996-AE3D-0A1E-6714-B4D9BD532518}"/>
              </a:ext>
            </a:extLst>
          </p:cNvPr>
          <p:cNvSpPr txBox="1"/>
          <p:nvPr/>
        </p:nvSpPr>
        <p:spPr>
          <a:xfrm>
            <a:off x="6804248" y="0"/>
            <a:ext cx="2332492"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無窒素肥料</a:t>
            </a:r>
          </a:p>
        </p:txBody>
      </p:sp>
    </p:spTree>
    <p:extLst>
      <p:ext uri="{BB962C8B-B14F-4D97-AF65-F5344CB8AC3E}">
        <p14:creationId xmlns:p14="http://schemas.microsoft.com/office/powerpoint/2010/main" val="305081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F1495C-3527-60F3-2647-5DE27971414A}"/>
              </a:ext>
            </a:extLst>
          </p:cNvPr>
          <p:cNvSpPr>
            <a:spLocks noGrp="1"/>
          </p:cNvSpPr>
          <p:nvPr>
            <p:ph type="title"/>
          </p:nvPr>
        </p:nvSpPr>
        <p:spPr>
          <a:xfrm>
            <a:off x="7260" y="0"/>
            <a:ext cx="9021763" cy="1054100"/>
          </a:xfrm>
        </p:spPr>
        <p:txBody>
          <a:bodyPr/>
          <a:lstStyle/>
          <a:p>
            <a:pPr algn="l">
              <a:defRPr/>
            </a:pPr>
            <a:r>
              <a:rPr lang="ja-JP" altLang="en-US" dirty="0">
                <a:solidFill>
                  <a:schemeClr val="bg1">
                    <a:lumMod val="50000"/>
                  </a:schemeClr>
                </a:solidFill>
                <a:latin typeface="+mj-ea"/>
                <a:ea typeface="+mj-ea"/>
              </a:rPr>
              <a:t>カーボン農業最前線</a:t>
            </a:r>
          </a:p>
        </p:txBody>
      </p:sp>
      <p:sp>
        <p:nvSpPr>
          <p:cNvPr id="28675" name="AutoShape 4" descr="カールマルクス 名言集 (@karlmarxbot001) | Twitter">
            <a:extLst>
              <a:ext uri="{FF2B5EF4-FFF2-40B4-BE49-F238E27FC236}">
                <a16:creationId xmlns:a16="http://schemas.microsoft.com/office/drawing/2014/main" id="{A822D825-11CD-B944-1A71-1319F23A0570}"/>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1"/>
              </a:buClr>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Font typeface="Wingdings" panose="05000000000000000000" pitchFamily="2" charset="2"/>
              <a:buChar char="l"/>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1"/>
              </a:buClr>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ClrTx/>
              <a:buFontTx/>
              <a:buNone/>
            </a:pPr>
            <a:endParaRPr lang="ja-JP" altLang="en-US" sz="2400"/>
          </a:p>
        </p:txBody>
      </p:sp>
      <p:sp>
        <p:nvSpPr>
          <p:cNvPr id="3" name="コンテンツ プレースホルダー 2">
            <a:extLst>
              <a:ext uri="{FF2B5EF4-FFF2-40B4-BE49-F238E27FC236}">
                <a16:creationId xmlns:a16="http://schemas.microsoft.com/office/drawing/2014/main" id="{C97CA240-E3B1-729B-B2F9-813FF4CD9299}"/>
              </a:ext>
            </a:extLst>
          </p:cNvPr>
          <p:cNvSpPr>
            <a:spLocks noGrp="1"/>
          </p:cNvSpPr>
          <p:nvPr>
            <p:ph idx="1"/>
          </p:nvPr>
        </p:nvSpPr>
        <p:spPr>
          <a:xfrm>
            <a:off x="250825" y="1125538"/>
            <a:ext cx="6265863" cy="5543550"/>
          </a:xfrm>
        </p:spPr>
        <p:txBody>
          <a:bodyPr/>
          <a:lstStyle/>
          <a:p>
            <a:pPr>
              <a:defRPr/>
            </a:pPr>
            <a:r>
              <a:rPr lang="ja-JP" altLang="en-US" sz="2000" dirty="0">
                <a:latin typeface="メイリオ" panose="020B0604030504040204" pitchFamily="50" charset="-128"/>
                <a:ea typeface="メイリオ" panose="020B0604030504040204" pitchFamily="50" charset="-128"/>
              </a:rPr>
              <a:t>菌根菌ネットワークを維持するため光合成した糖分の</a:t>
            </a:r>
            <a:r>
              <a:rPr lang="en-US" altLang="ja-JP" sz="2000" dirty="0">
                <a:latin typeface="メイリオ" panose="020B0604030504040204" pitchFamily="50" charset="-128"/>
                <a:ea typeface="メイリオ" panose="020B0604030504040204" pitchFamily="50" charset="-128"/>
              </a:rPr>
              <a:t>40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50</a:t>
            </a:r>
            <a:r>
              <a:rPr lang="ja-JP" altLang="en-US" sz="2000" dirty="0">
                <a:latin typeface="メイリオ" panose="020B0604030504040204" pitchFamily="50" charset="-128"/>
                <a:ea typeface="メイリオ" panose="020B0604030504040204" pitchFamily="50" charset="-128"/>
              </a:rPr>
              <a:t>％が根から放出→アバディーン大学ケニス・キリアム教授→いない場所に比べて</a:t>
            </a:r>
            <a:r>
              <a:rPr lang="en-US" altLang="ja-JP" sz="2000" dirty="0">
                <a:latin typeface="メイリオ" panose="020B0604030504040204" pitchFamily="50" charset="-128"/>
                <a:ea typeface="メイリオ" panose="020B0604030504040204" pitchFamily="50" charset="-128"/>
              </a:rPr>
              <a:t>15</a:t>
            </a:r>
            <a:r>
              <a:rPr lang="ja-JP" altLang="en-US" sz="2000" dirty="0">
                <a:latin typeface="メイリオ" panose="020B0604030504040204" pitchFamily="50" charset="-128"/>
                <a:ea typeface="メイリオ" panose="020B0604030504040204" pitchFamily="50" charset="-128"/>
              </a:rPr>
              <a:t>倍ものカーボンが土壌に移動→すぐ隣にある菌根菌がいない同種の植物よりも</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20</a:t>
            </a:r>
            <a:r>
              <a:rPr lang="ja-JP" altLang="en-US" sz="2000" dirty="0">
                <a:latin typeface="メイリオ" panose="020B0604030504040204" pitchFamily="50" charset="-128"/>
                <a:ea typeface="メイリオ" panose="020B0604030504040204" pitchFamily="50" charset="-128"/>
              </a:rPr>
              <a:t>％も早く成長</a:t>
            </a:r>
            <a:endParaRPr lang="en-US" altLang="ja-JP" sz="2000" dirty="0">
              <a:latin typeface="メイリオ" panose="020B0604030504040204" pitchFamily="50" charset="-128"/>
              <a:ea typeface="メイリオ" panose="020B0604030504040204" pitchFamily="50" charset="-128"/>
            </a:endParaRPr>
          </a:p>
          <a:p>
            <a:pPr>
              <a:defRPr/>
            </a:pPr>
            <a:r>
              <a:rPr lang="ja-JP" altLang="en-US" sz="2000" dirty="0">
                <a:latin typeface="メイリオ" panose="020B0604030504040204" pitchFamily="50" charset="-128"/>
                <a:ea typeface="メイリオ" panose="020B0604030504040204" pitchFamily="50" charset="-128"/>
              </a:rPr>
              <a:t>ニューメキシコ州立大学デビッド・ジョンソン博士→土壌が健全であれば、生産性とリンや窒素の施肥量は無関係→真菌類とバクテリアとの比率の方が窒素、リン酸、カリの濃度よりも収量に影響</a:t>
            </a:r>
            <a:endParaRPr lang="en-US" altLang="ja-JP" sz="2000" dirty="0">
              <a:latin typeface="メイリオ" panose="020B0604030504040204" pitchFamily="50" charset="-128"/>
              <a:ea typeface="メイリオ" panose="020B0604030504040204" pitchFamily="50" charset="-128"/>
            </a:endParaRPr>
          </a:p>
          <a:p>
            <a:pPr marL="0" indent="0">
              <a:buFont typeface="Wingdings" panose="05000000000000000000" pitchFamily="2" charset="2"/>
              <a:buNone/>
              <a:defRPr/>
            </a:pPr>
            <a:endParaRPr lang="en-US" altLang="ja-JP" sz="1800" dirty="0">
              <a:latin typeface="メイリオ" panose="020B0604030504040204" pitchFamily="50" charset="-128"/>
              <a:ea typeface="メイリオ" panose="020B0604030504040204" pitchFamily="50" charset="-128"/>
            </a:endParaRPr>
          </a:p>
        </p:txBody>
      </p:sp>
      <p:pic>
        <p:nvPicPr>
          <p:cNvPr id="28678" name="Picture 4" descr="Mycorrhizae Benefits To Your Trees | San Antonio Tree Surgeons">
            <a:extLst>
              <a:ext uri="{FF2B5EF4-FFF2-40B4-BE49-F238E27FC236}">
                <a16:creationId xmlns:a16="http://schemas.microsoft.com/office/drawing/2014/main" id="{8D6331EF-A9FF-99DC-B307-11D2EBEBB2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0675" y="1183309"/>
            <a:ext cx="2473325"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1AC92D25-F0F7-65A1-811A-FCC88A01B171}"/>
              </a:ext>
            </a:extLst>
          </p:cNvPr>
          <p:cNvPicPr>
            <a:picLocks noChangeAspect="1"/>
          </p:cNvPicPr>
          <p:nvPr/>
        </p:nvPicPr>
        <p:blipFill>
          <a:blip r:embed="rId3"/>
          <a:stretch>
            <a:fillRect/>
          </a:stretch>
        </p:blipFill>
        <p:spPr>
          <a:xfrm>
            <a:off x="0" y="3996472"/>
            <a:ext cx="5109871" cy="2861528"/>
          </a:xfrm>
          <a:prstGeom prst="rect">
            <a:avLst/>
          </a:prstGeom>
        </p:spPr>
      </p:pic>
      <p:pic>
        <p:nvPicPr>
          <p:cNvPr id="8" name="図 7">
            <a:extLst>
              <a:ext uri="{FF2B5EF4-FFF2-40B4-BE49-F238E27FC236}">
                <a16:creationId xmlns:a16="http://schemas.microsoft.com/office/drawing/2014/main" id="{E43367D9-CA6A-5558-3090-2C3344EB5F53}"/>
              </a:ext>
            </a:extLst>
          </p:cNvPr>
          <p:cNvPicPr>
            <a:picLocks noChangeAspect="1"/>
          </p:cNvPicPr>
          <p:nvPr/>
        </p:nvPicPr>
        <p:blipFill>
          <a:blip r:embed="rId4"/>
          <a:stretch>
            <a:fillRect/>
          </a:stretch>
        </p:blipFill>
        <p:spPr>
          <a:xfrm>
            <a:off x="5109871" y="4179086"/>
            <a:ext cx="4034129" cy="2678914"/>
          </a:xfrm>
          <a:prstGeom prst="rect">
            <a:avLst/>
          </a:prstGeom>
        </p:spPr>
      </p:pic>
      <p:sp>
        <p:nvSpPr>
          <p:cNvPr id="10" name="テキスト ボックス 9">
            <a:extLst>
              <a:ext uri="{FF2B5EF4-FFF2-40B4-BE49-F238E27FC236}">
                <a16:creationId xmlns:a16="http://schemas.microsoft.com/office/drawing/2014/main" id="{F9C834C8-93E3-9CC3-7996-08A0A8422E85}"/>
              </a:ext>
            </a:extLst>
          </p:cNvPr>
          <p:cNvSpPr txBox="1"/>
          <p:nvPr/>
        </p:nvSpPr>
        <p:spPr>
          <a:xfrm>
            <a:off x="207314" y="5353695"/>
            <a:ext cx="4695244" cy="1477328"/>
          </a:xfrm>
          <a:prstGeom prst="rect">
            <a:avLst/>
          </a:prstGeom>
          <a:noFill/>
        </p:spPr>
        <p:txBody>
          <a:bodyPr wrap="square">
            <a:spAutoFit/>
          </a:bodyPr>
          <a:lstStyle/>
          <a:p>
            <a:pPr algn="just"/>
            <a:r>
              <a:rPr lang="ja-JP" altLang="ja-JP" sz="1800" kern="100" dirty="0">
                <a:solidFill>
                  <a:schemeClr val="accent6">
                    <a:lumMod val="20000"/>
                    <a:lumOff val="80000"/>
                  </a:schemeClr>
                </a:solidFill>
                <a:effectLst/>
                <a:latin typeface="+mj-ea"/>
                <a:ea typeface="+mj-ea"/>
                <a:cs typeface="Times New Roman" panose="02020603050405020304" pitchFamily="18" charset="0"/>
              </a:rPr>
              <a:t>カーボン・ファーミング</a:t>
            </a:r>
            <a:endParaRPr lang="en-US" altLang="ja-JP" sz="1800" kern="100" dirty="0">
              <a:solidFill>
                <a:schemeClr val="accent6">
                  <a:lumMod val="20000"/>
                  <a:lumOff val="80000"/>
                </a:schemeClr>
              </a:solidFill>
              <a:effectLst/>
              <a:latin typeface="+mj-ea"/>
              <a:ea typeface="+mj-ea"/>
              <a:cs typeface="Times New Roman" panose="02020603050405020304" pitchFamily="18" charset="0"/>
            </a:endParaRPr>
          </a:p>
          <a:p>
            <a:pPr algn="just"/>
            <a:r>
              <a:rPr lang="ja-JP" altLang="ja-JP" sz="1800" kern="100" dirty="0">
                <a:solidFill>
                  <a:schemeClr val="accent6">
                    <a:lumMod val="20000"/>
                    <a:lumOff val="80000"/>
                  </a:schemeClr>
                </a:solidFill>
                <a:effectLst/>
                <a:latin typeface="+mj-ea"/>
                <a:ea typeface="+mj-ea"/>
                <a:cs typeface="Times New Roman" panose="02020603050405020304" pitchFamily="18" charset="0"/>
              </a:rPr>
              <a:t>気候変動対策で注目</a:t>
            </a:r>
          </a:p>
          <a:p>
            <a:pPr algn="just"/>
            <a:r>
              <a:rPr lang="ja-JP" altLang="ja-JP" sz="1800" kern="100" dirty="0">
                <a:solidFill>
                  <a:schemeClr val="accent6">
                    <a:lumMod val="20000"/>
                    <a:lumOff val="80000"/>
                  </a:schemeClr>
                </a:solidFill>
                <a:effectLst/>
                <a:latin typeface="+mj-ea"/>
                <a:ea typeface="+mj-ea"/>
                <a:cs typeface="Times New Roman" panose="02020603050405020304" pitchFamily="18" charset="0"/>
              </a:rPr>
              <a:t>土を極力耕さない、常に土を植物で覆う</a:t>
            </a:r>
            <a:endParaRPr lang="en-US" altLang="ja-JP" sz="1800" kern="100" dirty="0">
              <a:solidFill>
                <a:schemeClr val="accent6">
                  <a:lumMod val="20000"/>
                  <a:lumOff val="80000"/>
                </a:schemeClr>
              </a:solidFill>
              <a:effectLst/>
              <a:latin typeface="+mj-ea"/>
              <a:ea typeface="+mj-ea"/>
              <a:cs typeface="Times New Roman" panose="02020603050405020304" pitchFamily="18" charset="0"/>
            </a:endParaRPr>
          </a:p>
          <a:p>
            <a:pPr algn="just"/>
            <a:r>
              <a:rPr lang="ja-JP" altLang="en-US" sz="1800" kern="100" dirty="0">
                <a:solidFill>
                  <a:schemeClr val="accent6">
                    <a:lumMod val="20000"/>
                    <a:lumOff val="80000"/>
                  </a:schemeClr>
                </a:solidFill>
                <a:effectLst/>
                <a:latin typeface="+mj-ea"/>
                <a:ea typeface="+mj-ea"/>
                <a:cs typeface="Times New Roman" panose="02020603050405020304" pitchFamily="18" charset="0"/>
              </a:rPr>
              <a:t>米国の</a:t>
            </a:r>
            <a:r>
              <a:rPr lang="ja-JP" altLang="ja-JP" sz="1800" kern="100" dirty="0">
                <a:solidFill>
                  <a:schemeClr val="accent6">
                    <a:lumMod val="20000"/>
                    <a:lumOff val="80000"/>
                  </a:schemeClr>
                </a:solidFill>
                <a:effectLst/>
                <a:latin typeface="+mj-ea"/>
                <a:ea typeface="+mj-ea"/>
                <a:cs typeface="Times New Roman" panose="02020603050405020304" pitchFamily="18" charset="0"/>
              </a:rPr>
              <a:t>農家ゲイブ・ブラウン氏が登場</a:t>
            </a:r>
            <a:endParaRPr lang="en-US" altLang="ja-JP" sz="1800" kern="100" dirty="0">
              <a:solidFill>
                <a:schemeClr val="accent6">
                  <a:lumMod val="20000"/>
                  <a:lumOff val="80000"/>
                </a:schemeClr>
              </a:solidFill>
              <a:effectLst/>
              <a:latin typeface="+mj-ea"/>
              <a:ea typeface="+mj-ea"/>
              <a:cs typeface="Times New Roman" panose="02020603050405020304" pitchFamily="18" charset="0"/>
            </a:endParaRPr>
          </a:p>
          <a:p>
            <a:pPr algn="just"/>
            <a:r>
              <a:rPr lang="en-US" altLang="ja-JP" sz="1800" kern="100" dirty="0">
                <a:solidFill>
                  <a:schemeClr val="accent6">
                    <a:lumMod val="20000"/>
                    <a:lumOff val="80000"/>
                  </a:schemeClr>
                </a:solidFill>
                <a:effectLst/>
                <a:latin typeface="+mj-ea"/>
                <a:ea typeface="+mj-ea"/>
                <a:cs typeface="Times New Roman" panose="02020603050405020304" pitchFamily="18" charset="0"/>
              </a:rPr>
              <a:t>NHKBS</a:t>
            </a:r>
            <a:r>
              <a:rPr lang="ja-JP" altLang="ja-JP" sz="1800" kern="100" dirty="0">
                <a:solidFill>
                  <a:schemeClr val="accent6">
                    <a:lumMod val="20000"/>
                    <a:lumOff val="80000"/>
                  </a:schemeClr>
                </a:solidFill>
                <a:effectLst/>
                <a:latin typeface="+mj-ea"/>
                <a:ea typeface="+mj-ea"/>
                <a:cs typeface="Times New Roman" panose="02020603050405020304" pitchFamily="18" charset="0"/>
              </a:rPr>
              <a:t>　</a:t>
            </a:r>
            <a:r>
              <a:rPr lang="en-US" altLang="ja-JP" sz="1800" kern="100" dirty="0">
                <a:solidFill>
                  <a:schemeClr val="accent6">
                    <a:lumMod val="20000"/>
                    <a:lumOff val="80000"/>
                  </a:schemeClr>
                </a:solidFill>
                <a:effectLst/>
                <a:latin typeface="+mj-ea"/>
                <a:ea typeface="+mj-ea"/>
                <a:cs typeface="Times New Roman" panose="02020603050405020304" pitchFamily="18" charset="0"/>
              </a:rPr>
              <a:t>2022</a:t>
            </a:r>
            <a:r>
              <a:rPr lang="ja-JP" altLang="ja-JP" sz="1800" kern="100" dirty="0">
                <a:solidFill>
                  <a:schemeClr val="accent6">
                    <a:lumMod val="20000"/>
                    <a:lumOff val="80000"/>
                  </a:schemeClr>
                </a:solidFill>
                <a:effectLst/>
                <a:latin typeface="+mj-ea"/>
                <a:ea typeface="+mj-ea"/>
                <a:cs typeface="Times New Roman" panose="02020603050405020304" pitchFamily="18" charset="0"/>
              </a:rPr>
              <a:t>年</a:t>
            </a:r>
            <a:r>
              <a:rPr lang="en-US" altLang="ja-JP" sz="1800" kern="100" dirty="0">
                <a:solidFill>
                  <a:schemeClr val="accent6">
                    <a:lumMod val="20000"/>
                    <a:lumOff val="80000"/>
                  </a:schemeClr>
                </a:solidFill>
                <a:effectLst/>
                <a:latin typeface="+mj-ea"/>
                <a:ea typeface="+mj-ea"/>
                <a:cs typeface="Times New Roman" panose="02020603050405020304" pitchFamily="18" charset="0"/>
              </a:rPr>
              <a:t>8</a:t>
            </a:r>
            <a:r>
              <a:rPr lang="ja-JP" altLang="ja-JP" sz="1800" kern="100" dirty="0">
                <a:solidFill>
                  <a:schemeClr val="accent6">
                    <a:lumMod val="20000"/>
                    <a:lumOff val="80000"/>
                  </a:schemeClr>
                </a:solidFill>
                <a:effectLst/>
                <a:latin typeface="+mj-ea"/>
                <a:ea typeface="+mj-ea"/>
                <a:cs typeface="Times New Roman" panose="02020603050405020304" pitchFamily="18" charset="0"/>
              </a:rPr>
              <a:t>月</a:t>
            </a:r>
            <a:r>
              <a:rPr lang="en-US" altLang="ja-JP" sz="1800" kern="100" dirty="0">
                <a:solidFill>
                  <a:schemeClr val="accent6">
                    <a:lumMod val="20000"/>
                    <a:lumOff val="80000"/>
                  </a:schemeClr>
                </a:solidFill>
                <a:effectLst/>
                <a:latin typeface="+mj-ea"/>
                <a:ea typeface="+mj-ea"/>
                <a:cs typeface="Times New Roman" panose="02020603050405020304" pitchFamily="18" charset="0"/>
              </a:rPr>
              <a:t>11</a:t>
            </a:r>
            <a:r>
              <a:rPr lang="ja-JP" altLang="ja-JP" sz="1800" kern="100" dirty="0">
                <a:solidFill>
                  <a:schemeClr val="accent6">
                    <a:lumMod val="20000"/>
                    <a:lumOff val="80000"/>
                  </a:schemeClr>
                </a:solidFill>
                <a:effectLst/>
                <a:latin typeface="+mj-ea"/>
                <a:ea typeface="+mj-ea"/>
                <a:cs typeface="Times New Roman" panose="02020603050405020304" pitchFamily="18" charset="0"/>
              </a:rPr>
              <a:t>日放送</a:t>
            </a:r>
          </a:p>
        </p:txBody>
      </p:sp>
      <p:sp>
        <p:nvSpPr>
          <p:cNvPr id="4" name="テキスト ボックス 3">
            <a:extLst>
              <a:ext uri="{FF2B5EF4-FFF2-40B4-BE49-F238E27FC236}">
                <a16:creationId xmlns:a16="http://schemas.microsoft.com/office/drawing/2014/main" id="{4D559C34-5719-28C6-22FE-718F0CF88EF3}"/>
              </a:ext>
            </a:extLst>
          </p:cNvPr>
          <p:cNvSpPr txBox="1"/>
          <p:nvPr/>
        </p:nvSpPr>
        <p:spPr>
          <a:xfrm>
            <a:off x="7462525" y="7937"/>
            <a:ext cx="1714813"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無肥料</a:t>
            </a:r>
          </a:p>
        </p:txBody>
      </p:sp>
    </p:spTree>
    <p:extLst>
      <p:ext uri="{BB962C8B-B14F-4D97-AF65-F5344CB8AC3E}">
        <p14:creationId xmlns:p14="http://schemas.microsoft.com/office/powerpoint/2010/main" val="1891667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3">
            <a:extLst>
              <a:ext uri="{FF2B5EF4-FFF2-40B4-BE49-F238E27FC236}">
                <a16:creationId xmlns:a16="http://schemas.microsoft.com/office/drawing/2014/main" id="{D2A8726E-4B0F-A385-E87B-F2969DECFC43}"/>
              </a:ext>
            </a:extLst>
          </p:cNvPr>
          <p:cNvSpPr txBox="1">
            <a:spLocks noChangeArrowheads="1"/>
          </p:cNvSpPr>
          <p:nvPr/>
        </p:nvSpPr>
        <p:spPr>
          <a:xfrm>
            <a:off x="0" y="1916833"/>
            <a:ext cx="5004048" cy="3436804"/>
          </a:xfrm>
          <a:prstGeom prst="rect">
            <a:avLst/>
          </a:prstGeom>
        </p:spPr>
        <p:txBody>
          <a:bodyPr/>
          <a:lstStyle>
            <a:lvl1pPr marL="342900" indent="-342900" algn="l" rtl="0" eaLnBrk="0" fontAlgn="base" hangingPunct="0">
              <a:spcBef>
                <a:spcPct val="20000"/>
              </a:spcBef>
              <a:spcAft>
                <a:spcPct val="0"/>
              </a:spcAft>
              <a:buClr>
                <a:schemeClr val="tx1"/>
              </a:buClr>
              <a:buFont typeface="Wingdings" panose="05000000000000000000" pitchFamily="2" charset="2"/>
              <a:buChar char="l"/>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Font typeface="Wingdings" panose="05000000000000000000" pitchFamily="2" charset="2"/>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lr>
                <a:schemeClr val="tx1"/>
              </a:buClr>
              <a:buFont typeface="Wingdings" panose="05000000000000000000" pitchFamily="2" charset="2"/>
              <a:buChar char="l"/>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mn-lt"/>
                <a:ea typeface="+mn-ea"/>
              </a:defRPr>
            </a:lvl5pPr>
            <a:lvl6pPr marL="25146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6pPr>
            <a:lvl7pPr marL="29718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7pPr>
            <a:lvl8pPr marL="34290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8pPr>
            <a:lvl9pPr marL="3886200" indent="-228600" algn="l" rtl="0" fontAlgn="base">
              <a:spcBef>
                <a:spcPct val="20000"/>
              </a:spcBef>
              <a:spcAft>
                <a:spcPct val="0"/>
              </a:spcAft>
              <a:buClr>
                <a:schemeClr val="tx1"/>
              </a:buClr>
              <a:buFont typeface="Wingdings" pitchFamily="2" charset="2"/>
              <a:buChar char="l"/>
              <a:defRPr kumimoji="1" sz="2000">
                <a:solidFill>
                  <a:schemeClr val="tx1"/>
                </a:solidFill>
                <a:latin typeface="+mn-lt"/>
                <a:ea typeface="+mn-ea"/>
              </a:defRPr>
            </a:lvl9pPr>
          </a:lstStyle>
          <a:p>
            <a:r>
              <a:rPr lang="en-US" altLang="ja-JP" sz="2200" kern="0" dirty="0">
                <a:latin typeface="HGS創英角ｺﾞｼｯｸUB" panose="020B0900000000000000" pitchFamily="50" charset="-128"/>
                <a:ea typeface="HGS創英角ｺﾞｼｯｸUB" panose="020B0900000000000000" pitchFamily="50" charset="-128"/>
                <a:cs typeface="メイリオ"/>
              </a:rPr>
              <a:t>2024</a:t>
            </a:r>
            <a:r>
              <a:rPr lang="ja-JP" altLang="en-US" sz="2200" kern="0" dirty="0">
                <a:latin typeface="HGS創英角ｺﾞｼｯｸUB" panose="020B0900000000000000" pitchFamily="50" charset="-128"/>
                <a:ea typeface="HGS創英角ｺﾞｼｯｸUB" panose="020B0900000000000000" pitchFamily="50" charset="-128"/>
                <a:cs typeface="メイリオ"/>
              </a:rPr>
              <a:t>年</a:t>
            </a:r>
            <a:r>
              <a:rPr lang="en-US" altLang="ja-JP" sz="2200" kern="0" dirty="0">
                <a:latin typeface="HGS創英角ｺﾞｼｯｸUB" panose="020B0900000000000000" pitchFamily="50" charset="-128"/>
                <a:ea typeface="HGS創英角ｺﾞｼｯｸUB" panose="020B0900000000000000" pitchFamily="50" charset="-128"/>
                <a:cs typeface="メイリオ"/>
              </a:rPr>
              <a:t>2</a:t>
            </a:r>
            <a:r>
              <a:rPr lang="ja-JP" altLang="en-US" sz="2200" kern="0" dirty="0">
                <a:latin typeface="HGS創英角ｺﾞｼｯｸUB" panose="020B0900000000000000" pitchFamily="50" charset="-128"/>
                <a:ea typeface="HGS創英角ｺﾞｼｯｸUB" panose="020B0900000000000000" pitchFamily="50" charset="-128"/>
                <a:cs typeface="メイリオ"/>
              </a:rPr>
              <a:t>月</a:t>
            </a:r>
            <a:r>
              <a:rPr lang="en-US" altLang="ja-JP" sz="2200" kern="0" dirty="0">
                <a:latin typeface="HGS創英角ｺﾞｼｯｸUB" panose="020B0900000000000000" pitchFamily="50" charset="-128"/>
                <a:ea typeface="HGS創英角ｺﾞｼｯｸUB" panose="020B0900000000000000" pitchFamily="50" charset="-128"/>
                <a:cs typeface="メイリオ"/>
              </a:rPr>
              <a:t>2</a:t>
            </a:r>
            <a:r>
              <a:rPr lang="ja-JP" altLang="en-US" sz="2200" kern="0" dirty="0">
                <a:latin typeface="HGS創英角ｺﾞｼｯｸUB" panose="020B0900000000000000" pitchFamily="50" charset="-128"/>
                <a:ea typeface="HGS創英角ｺﾞｼｯｸUB" panose="020B0900000000000000" pitchFamily="50" charset="-128"/>
                <a:cs typeface="メイリオ"/>
              </a:rPr>
              <a:t>日～</a:t>
            </a:r>
            <a:endParaRPr lang="en-US" altLang="ja-JP" sz="2200" kern="0" dirty="0">
              <a:latin typeface="HGS創英角ｺﾞｼｯｸUB" panose="020B0900000000000000" pitchFamily="50" charset="-128"/>
              <a:ea typeface="HGS創英角ｺﾞｼｯｸUB" panose="020B0900000000000000" pitchFamily="50" charset="-128"/>
              <a:cs typeface="メイリオ"/>
            </a:endParaRPr>
          </a:p>
          <a:p>
            <a:r>
              <a:rPr lang="ja-JP" altLang="en-US" sz="2200" kern="0" dirty="0">
                <a:latin typeface="HGS創英角ｺﾞｼｯｸUB" panose="020B0900000000000000" pitchFamily="50" charset="-128"/>
                <a:ea typeface="HGS創英角ｺﾞｼｯｸUB" panose="020B0900000000000000" pitchFamily="50" charset="-128"/>
                <a:cs typeface="メイリオ"/>
              </a:rPr>
              <a:t>オオタヴィン監督→ミネラルと健康</a:t>
            </a:r>
            <a:endParaRPr lang="en-US" altLang="ja-JP" sz="2200" kern="0" dirty="0">
              <a:latin typeface="HGS創英角ｺﾞｼｯｸUB" panose="020B0900000000000000" pitchFamily="50" charset="-128"/>
              <a:ea typeface="HGS創英角ｺﾞｼｯｸUB" panose="020B0900000000000000" pitchFamily="50" charset="-128"/>
              <a:cs typeface="メイリオ"/>
            </a:endParaRPr>
          </a:p>
          <a:p>
            <a:r>
              <a:rPr lang="ja-JP" altLang="en-US" sz="2200" kern="0" dirty="0">
                <a:latin typeface="HGS創英角ｺﾞｼｯｸUB" panose="020B0900000000000000" pitchFamily="50" charset="-128"/>
                <a:ea typeface="HGS創英角ｺﾞｼｯｸUB" panose="020B0900000000000000" pitchFamily="50" charset="-128"/>
                <a:cs typeface="メイリオ"/>
              </a:rPr>
              <a:t>いすみ市、木更津市、</a:t>
            </a:r>
            <a:r>
              <a:rPr lang="ja-JP" altLang="en-US" sz="2200" kern="0" dirty="0">
                <a:solidFill>
                  <a:srgbClr val="FF0000"/>
                </a:solidFill>
                <a:latin typeface="HGS創英角ｺﾞｼｯｸUB" panose="020B0900000000000000" pitchFamily="50" charset="-128"/>
                <a:ea typeface="HGS創英角ｺﾞｼｯｸUB" panose="020B0900000000000000" pitchFamily="50" charset="-128"/>
                <a:cs typeface="メイリオ"/>
              </a:rPr>
              <a:t>松川町</a:t>
            </a:r>
            <a:r>
              <a:rPr lang="ja-JP" altLang="en-US" sz="2200" kern="0" dirty="0">
                <a:latin typeface="HGS創英角ｺﾞｼｯｸUB" panose="020B0900000000000000" pitchFamily="50" charset="-128"/>
                <a:ea typeface="HGS創英角ｺﾞｼｯｸUB" panose="020B0900000000000000" pitchFamily="50" charset="-128"/>
                <a:cs typeface="メイリオ"/>
              </a:rPr>
              <a:t>、亀岡市、佐渡市、武蔵野市</a:t>
            </a:r>
            <a:endParaRPr lang="en-US" altLang="ja-JP" sz="2200" kern="0" dirty="0">
              <a:latin typeface="HGS創英角ｺﾞｼｯｸUB" panose="020B0900000000000000" pitchFamily="50" charset="-128"/>
              <a:ea typeface="HGS創英角ｺﾞｼｯｸUB" panose="020B0900000000000000" pitchFamily="50" charset="-128"/>
              <a:cs typeface="メイリオ"/>
            </a:endParaRPr>
          </a:p>
          <a:p>
            <a:r>
              <a:rPr lang="ja-JP" altLang="en-US" sz="2200" kern="0" dirty="0">
                <a:latin typeface="HGS創英角ｺﾞｼｯｸUB" panose="020B0900000000000000" pitchFamily="50" charset="-128"/>
                <a:ea typeface="HGS創英角ｺﾞｼｯｸUB" panose="020B0900000000000000" pitchFamily="50" charset="-128"/>
                <a:cs typeface="メイリオ"/>
              </a:rPr>
              <a:t>コウノトリとトキ</a:t>
            </a:r>
            <a:endParaRPr lang="en-US" altLang="ja-JP" sz="2200" kern="0" dirty="0">
              <a:latin typeface="HGS創英角ｺﾞｼｯｸUB" panose="020B0900000000000000" pitchFamily="50" charset="-128"/>
              <a:ea typeface="HGS創英角ｺﾞｼｯｸUB" panose="020B0900000000000000" pitchFamily="50" charset="-128"/>
              <a:cs typeface="メイリオ"/>
            </a:endParaRPr>
          </a:p>
          <a:p>
            <a:pPr marL="0" indent="0">
              <a:buNone/>
            </a:pPr>
            <a:endParaRPr lang="ja-JP" altLang="en-US" sz="2200" kern="0" dirty="0">
              <a:latin typeface="メイリオ"/>
              <a:ea typeface="メイリオ"/>
              <a:cs typeface="メイリオ"/>
            </a:endParaRPr>
          </a:p>
        </p:txBody>
      </p:sp>
      <p:pic>
        <p:nvPicPr>
          <p:cNvPr id="5" name="図 4">
            <a:extLst>
              <a:ext uri="{FF2B5EF4-FFF2-40B4-BE49-F238E27FC236}">
                <a16:creationId xmlns:a16="http://schemas.microsoft.com/office/drawing/2014/main" id="{B315C849-6379-5BE6-4C01-8CB1ADD24BE6}"/>
              </a:ext>
            </a:extLst>
          </p:cNvPr>
          <p:cNvPicPr>
            <a:picLocks noChangeAspect="1"/>
          </p:cNvPicPr>
          <p:nvPr/>
        </p:nvPicPr>
        <p:blipFill>
          <a:blip r:embed="rId2"/>
          <a:stretch>
            <a:fillRect/>
          </a:stretch>
        </p:blipFill>
        <p:spPr>
          <a:xfrm>
            <a:off x="3491880" y="1919532"/>
            <a:ext cx="5816194" cy="5014443"/>
          </a:xfrm>
          <a:prstGeom prst="rect">
            <a:avLst/>
          </a:prstGeom>
        </p:spPr>
      </p:pic>
      <p:pic>
        <p:nvPicPr>
          <p:cNvPr id="8" name="図 7">
            <a:extLst>
              <a:ext uri="{FF2B5EF4-FFF2-40B4-BE49-F238E27FC236}">
                <a16:creationId xmlns:a16="http://schemas.microsoft.com/office/drawing/2014/main" id="{CB324E03-B03D-0DA3-74AA-228D578EC0B8}"/>
              </a:ext>
            </a:extLst>
          </p:cNvPr>
          <p:cNvPicPr>
            <a:picLocks noChangeAspect="1"/>
          </p:cNvPicPr>
          <p:nvPr/>
        </p:nvPicPr>
        <p:blipFill>
          <a:blip r:embed="rId3"/>
          <a:stretch>
            <a:fillRect/>
          </a:stretch>
        </p:blipFill>
        <p:spPr>
          <a:xfrm>
            <a:off x="82683" y="22069"/>
            <a:ext cx="9072702" cy="1881386"/>
          </a:xfrm>
          <a:prstGeom prst="rect">
            <a:avLst/>
          </a:prstGeom>
        </p:spPr>
      </p:pic>
      <p:pic>
        <p:nvPicPr>
          <p:cNvPr id="1026" name="Picture 2">
            <a:extLst>
              <a:ext uri="{FF2B5EF4-FFF2-40B4-BE49-F238E27FC236}">
                <a16:creationId xmlns:a16="http://schemas.microsoft.com/office/drawing/2014/main" id="{62F0C8D2-5050-84F0-B78E-DF9923DAC8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6" y="4222509"/>
            <a:ext cx="3720023" cy="3436804"/>
          </a:xfrm>
          <a:prstGeom prst="rect">
            <a:avLst/>
          </a:prstGeom>
          <a:noFill/>
          <a:extLst>
            <a:ext uri="{909E8E84-426E-40DD-AFC4-6F175D3DCCD1}">
              <a14:hiddenFill xmlns:a14="http://schemas.microsoft.com/office/drawing/2010/main">
                <a:solidFill>
                  <a:srgbClr val="FFFFFF"/>
                </a:solidFill>
              </a14:hiddenFill>
            </a:ext>
          </a:extLst>
        </p:spPr>
      </p:pic>
      <p:pic>
        <p:nvPicPr>
          <p:cNvPr id="10" name="図 9">
            <a:extLst>
              <a:ext uri="{FF2B5EF4-FFF2-40B4-BE49-F238E27FC236}">
                <a16:creationId xmlns:a16="http://schemas.microsoft.com/office/drawing/2014/main" id="{BD53D251-371E-5A1E-600F-AB4A20DCD466}"/>
              </a:ext>
            </a:extLst>
          </p:cNvPr>
          <p:cNvPicPr>
            <a:picLocks noChangeAspect="1"/>
          </p:cNvPicPr>
          <p:nvPr/>
        </p:nvPicPr>
        <p:blipFill>
          <a:blip r:embed="rId5"/>
          <a:stretch>
            <a:fillRect/>
          </a:stretch>
        </p:blipFill>
        <p:spPr>
          <a:xfrm>
            <a:off x="3326298" y="4355817"/>
            <a:ext cx="3045901" cy="3015643"/>
          </a:xfrm>
          <a:prstGeom prst="rect">
            <a:avLst/>
          </a:prstGeom>
        </p:spPr>
      </p:pic>
    </p:spTree>
    <p:extLst>
      <p:ext uri="{BB962C8B-B14F-4D97-AF65-F5344CB8AC3E}">
        <p14:creationId xmlns:p14="http://schemas.microsoft.com/office/powerpoint/2010/main" val="2973138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図 1" descr="作物の収量とNPKの無相関.jpg">
            <a:extLst>
              <a:ext uri="{FF2B5EF4-FFF2-40B4-BE49-F238E27FC236}">
                <a16:creationId xmlns:a16="http://schemas.microsoft.com/office/drawing/2014/main" id="{E6877C9B-32CB-7C73-0239-D3A94E340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3141347"/>
            <a:ext cx="5832000" cy="386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0" name="図 2" descr="作物の収量と真菌との相関.jpg">
            <a:extLst>
              <a:ext uri="{FF2B5EF4-FFF2-40B4-BE49-F238E27FC236}">
                <a16:creationId xmlns:a16="http://schemas.microsoft.com/office/drawing/2014/main" id="{34011882-6D73-FE0A-27D3-58A1A67EA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11742"/>
            <a:ext cx="5832000" cy="37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191EAB91-F423-67AE-1F80-640806689C07}"/>
              </a:ext>
            </a:extLst>
          </p:cNvPr>
          <p:cNvPicPr>
            <a:picLocks noChangeAspect="1"/>
          </p:cNvPicPr>
          <p:nvPr/>
        </p:nvPicPr>
        <p:blipFill>
          <a:blip r:embed="rId4"/>
          <a:stretch>
            <a:fillRect/>
          </a:stretch>
        </p:blipFill>
        <p:spPr>
          <a:xfrm>
            <a:off x="5651480" y="4538748"/>
            <a:ext cx="3492520" cy="2319251"/>
          </a:xfrm>
          <a:prstGeom prst="rect">
            <a:avLst/>
          </a:prstGeom>
        </p:spPr>
      </p:pic>
      <p:sp>
        <p:nvSpPr>
          <p:cNvPr id="3" name="テキスト ボックス 2">
            <a:extLst>
              <a:ext uri="{FF2B5EF4-FFF2-40B4-BE49-F238E27FC236}">
                <a16:creationId xmlns:a16="http://schemas.microsoft.com/office/drawing/2014/main" id="{03CFF043-07FD-50AD-7F84-0C8CAEA88C13}"/>
              </a:ext>
            </a:extLst>
          </p:cNvPr>
          <p:cNvSpPr txBox="1"/>
          <p:nvPr/>
        </p:nvSpPr>
        <p:spPr>
          <a:xfrm>
            <a:off x="7380312" y="-11742"/>
            <a:ext cx="1797026" cy="601711"/>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無肥料</a:t>
            </a:r>
          </a:p>
        </p:txBody>
      </p:sp>
      <p:pic>
        <p:nvPicPr>
          <p:cNvPr id="5" name="図 4">
            <a:extLst>
              <a:ext uri="{FF2B5EF4-FFF2-40B4-BE49-F238E27FC236}">
                <a16:creationId xmlns:a16="http://schemas.microsoft.com/office/drawing/2014/main" id="{EC6193D4-3026-6EF5-977B-67743F066A3B}"/>
              </a:ext>
            </a:extLst>
          </p:cNvPr>
          <p:cNvPicPr>
            <a:picLocks noChangeAspect="1"/>
          </p:cNvPicPr>
          <p:nvPr/>
        </p:nvPicPr>
        <p:blipFill>
          <a:blip r:embed="rId5"/>
          <a:stretch>
            <a:fillRect/>
          </a:stretch>
        </p:blipFill>
        <p:spPr>
          <a:xfrm>
            <a:off x="7668344" y="589969"/>
            <a:ext cx="1508994" cy="2233312"/>
          </a:xfrm>
          <a:prstGeom prst="rect">
            <a:avLst/>
          </a:prstGeom>
        </p:spPr>
      </p:pic>
      <p:sp>
        <p:nvSpPr>
          <p:cNvPr id="4" name="思考の吹き出し: 雲形 3">
            <a:extLst>
              <a:ext uri="{FF2B5EF4-FFF2-40B4-BE49-F238E27FC236}">
                <a16:creationId xmlns:a16="http://schemas.microsoft.com/office/drawing/2014/main" id="{AE73796F-8EC8-4742-3F8E-38F3F68B6EF6}"/>
              </a:ext>
            </a:extLst>
          </p:cNvPr>
          <p:cNvSpPr/>
          <p:nvPr/>
        </p:nvSpPr>
        <p:spPr bwMode="auto">
          <a:xfrm>
            <a:off x="3779912" y="1268760"/>
            <a:ext cx="5397426" cy="4077072"/>
          </a:xfrm>
          <a:prstGeom prst="cloudCallout">
            <a:avLst>
              <a:gd name="adj1" fmla="val 16200"/>
              <a:gd name="adj2" fmla="val 56778"/>
            </a:avLst>
          </a:prstGeom>
          <a:solidFill>
            <a:schemeClr val="accent6">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トウガラシを温室で栽培し再確認をしてみた。その結果、判明したのは、土壌有機物が少ない場合には、植物は光合成によって固定した炭素の</a:t>
            </a:r>
            <a:r>
              <a:rPr lang="en-US"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97</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％以上を土壌中に放出</a:t>
            </a:r>
            <a:r>
              <a:rPr lang="ja-JP" altLang="en-US" sz="2000" kern="100" dirty="0">
                <a:latin typeface="メイリオ" panose="020B0604030504040204" pitchFamily="50" charset="-128"/>
                <a:ea typeface="メイリオ" panose="020B0604030504040204" pitchFamily="50" charset="-128"/>
                <a:cs typeface="Times New Roman" panose="02020603050405020304" pitchFamily="18" charset="0"/>
              </a:rPr>
              <a:t>し、</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有機物含有量が</a:t>
            </a:r>
            <a:r>
              <a:rPr lang="en-US"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3</a:t>
            </a:r>
            <a:r>
              <a:rPr lang="ja-JP" altLang="en-US"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％に達して、真菌が増えると光合成が生長や実の形成に使われる</a:t>
            </a:r>
            <a:endParaRPr lang="en-US" altLang="ja-JP" sz="20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9584758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1000"/>
                                        <p:tgtEl>
                                          <p:spTgt spid="109570"/>
                                        </p:tgtEl>
                                      </p:cBhvr>
                                    </p:animEffect>
                                    <p:anim calcmode="lin" valueType="num">
                                      <p:cBhvr>
                                        <p:cTn id="8" dur="1000" fill="hold"/>
                                        <p:tgtEl>
                                          <p:spTgt spid="109570"/>
                                        </p:tgtEl>
                                        <p:attrNameLst>
                                          <p:attrName>ppt_x</p:attrName>
                                        </p:attrNameLst>
                                      </p:cBhvr>
                                      <p:tavLst>
                                        <p:tav tm="0">
                                          <p:val>
                                            <p:strVal val="#ppt_x"/>
                                          </p:val>
                                        </p:tav>
                                        <p:tav tm="100000">
                                          <p:val>
                                            <p:strVal val="#ppt_x"/>
                                          </p:val>
                                        </p:tav>
                                      </p:tavLst>
                                    </p:anim>
                                    <p:anim calcmode="lin" valueType="num">
                                      <p:cBhvr>
                                        <p:cTn id="9" dur="1000" fill="hold"/>
                                        <p:tgtEl>
                                          <p:spTgt spid="1095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E2597D3D-EF79-677D-1C9C-9E3F9B92535B}"/>
              </a:ext>
            </a:extLst>
          </p:cNvPr>
          <p:cNvSpPr txBox="1">
            <a:spLocks/>
          </p:cNvSpPr>
          <p:nvPr/>
        </p:nvSpPr>
        <p:spPr>
          <a:xfrm>
            <a:off x="0" y="91853"/>
            <a:ext cx="8229600" cy="1143000"/>
          </a:xfrm>
          <a:prstGeom prst="rect">
            <a:avLst/>
          </a:prstGeom>
        </p:spPr>
        <p:txBody>
          <a:bodyPr/>
          <a:lstStyle>
            <a:lvl1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2pPr>
            <a:lvl3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3pPr>
            <a:lvl4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4pPr>
            <a:lvl5pPr algn="ctr" rtl="0" eaLnBrk="0" fontAlgn="base" hangingPunct="0">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ＭＳ Ｐゴシック" charset="0"/>
                <a:cs typeface="ＭＳ Ｐゴシック" charset="-128"/>
              </a:defRPr>
            </a:lvl5pPr>
            <a:lvl6pPr marL="4572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6pPr>
            <a:lvl7pPr marL="9144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7pPr>
            <a:lvl8pPr marL="13716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8pPr>
            <a:lvl9pPr marL="1828800" algn="ctr" rtl="0" fontAlgn="base">
              <a:spcBef>
                <a:spcPct val="0"/>
              </a:spcBef>
              <a:spcAft>
                <a:spcPct val="0"/>
              </a:spcAft>
              <a:defRPr kumimoji="1" sz="4400">
                <a:solidFill>
                  <a:srgbClr val="990000"/>
                </a:solidFill>
                <a:effectLst>
                  <a:outerShdw blurRad="38100" dist="38100" dir="2700000" algn="tl">
                    <a:srgbClr val="000000"/>
                  </a:outerShdw>
                </a:effectLst>
                <a:latin typeface="HGP創英角ｺﾞｼｯｸUB" pitchFamily="50" charset="-128"/>
                <a:ea typeface="HGP創英角ｺﾞｼｯｸUB" pitchFamily="50" charset="-128"/>
                <a:cs typeface="ＭＳ Ｐゴシック" charset="-128"/>
              </a:defRPr>
            </a:lvl9pPr>
          </a:lstStyle>
          <a:p>
            <a:pPr algn="l">
              <a:defRPr/>
            </a:pPr>
            <a:r>
              <a:rPr lang="ja-JP" altLang="en-US" kern="0" dirty="0">
                <a:solidFill>
                  <a:srgbClr val="0090E5"/>
                </a:solidFill>
                <a:latin typeface="HG創英角ｺﾞｼｯｸUB" panose="020B0909000000000000" pitchFamily="49" charset="-128"/>
                <a:ea typeface="HG創英角ｺﾞｼｯｸUB" panose="020B0909000000000000" pitchFamily="49" charset="-128"/>
              </a:rPr>
              <a:t>在来種の保全の深い意味</a:t>
            </a:r>
          </a:p>
        </p:txBody>
      </p:sp>
      <p:pic>
        <p:nvPicPr>
          <p:cNvPr id="3" name="図 2">
            <a:extLst>
              <a:ext uri="{FF2B5EF4-FFF2-40B4-BE49-F238E27FC236}">
                <a16:creationId xmlns:a16="http://schemas.microsoft.com/office/drawing/2014/main" id="{4A0A0E14-0AE2-4CA3-ABA3-BB61ACD04328}"/>
              </a:ext>
            </a:extLst>
          </p:cNvPr>
          <p:cNvPicPr>
            <a:picLocks noChangeAspect="1"/>
          </p:cNvPicPr>
          <p:nvPr/>
        </p:nvPicPr>
        <p:blipFill>
          <a:blip r:embed="rId2"/>
          <a:stretch>
            <a:fillRect/>
          </a:stretch>
        </p:blipFill>
        <p:spPr>
          <a:xfrm>
            <a:off x="4788024" y="1743443"/>
            <a:ext cx="4355976" cy="5114557"/>
          </a:xfrm>
          <a:prstGeom prst="rect">
            <a:avLst/>
          </a:prstGeom>
        </p:spPr>
      </p:pic>
      <p:pic>
        <p:nvPicPr>
          <p:cNvPr id="5" name="図 4">
            <a:extLst>
              <a:ext uri="{FF2B5EF4-FFF2-40B4-BE49-F238E27FC236}">
                <a16:creationId xmlns:a16="http://schemas.microsoft.com/office/drawing/2014/main" id="{72F59F89-5BA8-E3B7-5626-D8C8DAD05C3E}"/>
              </a:ext>
            </a:extLst>
          </p:cNvPr>
          <p:cNvPicPr>
            <a:picLocks noChangeAspect="1"/>
          </p:cNvPicPr>
          <p:nvPr/>
        </p:nvPicPr>
        <p:blipFill rotWithShape="1">
          <a:blip r:embed="rId3"/>
          <a:srcRect r="3219" b="45699"/>
          <a:stretch/>
        </p:blipFill>
        <p:spPr>
          <a:xfrm>
            <a:off x="1" y="3659611"/>
            <a:ext cx="4932040" cy="3198389"/>
          </a:xfrm>
          <a:prstGeom prst="rect">
            <a:avLst/>
          </a:prstGeom>
        </p:spPr>
      </p:pic>
      <p:sp>
        <p:nvSpPr>
          <p:cNvPr id="2" name="四角形: 角を丸くする 1">
            <a:extLst>
              <a:ext uri="{FF2B5EF4-FFF2-40B4-BE49-F238E27FC236}">
                <a16:creationId xmlns:a16="http://schemas.microsoft.com/office/drawing/2014/main" id="{7E9B57E5-50E9-CF71-ED98-9F766CE5EF9F}"/>
              </a:ext>
            </a:extLst>
          </p:cNvPr>
          <p:cNvSpPr/>
          <p:nvPr/>
        </p:nvSpPr>
        <p:spPr bwMode="auto">
          <a:xfrm>
            <a:off x="251520" y="1722715"/>
            <a:ext cx="4355975" cy="1475674"/>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mj-ea"/>
                <a:ea typeface="+mj-ea"/>
              </a:rPr>
              <a:t>ゲノム技術の進歩で見えてきた</a:t>
            </a:r>
            <a:endParaRPr kumimoji="1" lang="en-US" altLang="ja-JP" sz="2400" b="0" i="0" u="none" strike="noStrike" cap="none" normalizeH="0" baseline="0" dirty="0">
              <a:ln>
                <a:noFill/>
              </a:ln>
              <a:solidFill>
                <a:schemeClr val="tx1"/>
              </a:solidFill>
              <a:effectLst/>
              <a:latin typeface="+mj-ea"/>
              <a:ea typeface="+mj-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mj-ea"/>
                <a:ea typeface="+mj-ea"/>
              </a:rPr>
              <a:t>身土不二と医食同源の科学的根拠</a:t>
            </a:r>
            <a:endParaRPr kumimoji="1" lang="en-US" altLang="ja-JP" sz="2400" b="0" i="0" u="none" strike="noStrike" cap="none" normalizeH="0" baseline="0" dirty="0">
              <a:ln>
                <a:noFill/>
              </a:ln>
              <a:solidFill>
                <a:schemeClr val="tx1"/>
              </a:solidFill>
              <a:effectLst/>
              <a:latin typeface="+mj-ea"/>
              <a:ea typeface="+mj-ea"/>
            </a:endParaRPr>
          </a:p>
        </p:txBody>
      </p:sp>
      <p:sp>
        <p:nvSpPr>
          <p:cNvPr id="4" name="テキスト ボックス 3">
            <a:extLst>
              <a:ext uri="{FF2B5EF4-FFF2-40B4-BE49-F238E27FC236}">
                <a16:creationId xmlns:a16="http://schemas.microsoft.com/office/drawing/2014/main" id="{CF326A14-E584-80BF-7C93-C5F674C93DD3}"/>
              </a:ext>
            </a:extLst>
          </p:cNvPr>
          <p:cNvSpPr txBox="1"/>
          <p:nvPr/>
        </p:nvSpPr>
        <p:spPr>
          <a:xfrm>
            <a:off x="6948264" y="7937"/>
            <a:ext cx="2195736" cy="584775"/>
          </a:xfrm>
          <a:prstGeom prst="rect">
            <a:avLst/>
          </a:prstGeom>
          <a:solidFill>
            <a:schemeClr val="bg1">
              <a:lumMod val="50000"/>
            </a:schemeClr>
          </a:solidFill>
        </p:spPr>
        <p:txBody>
          <a:bodyPr wrap="square" rtlCol="0">
            <a:spAutoFit/>
          </a:bodyPr>
          <a:lstStyle/>
          <a:p>
            <a:pPr algn="ctr"/>
            <a:r>
              <a:rPr lang="ja-JP" altLang="en-US" sz="3200" dirty="0">
                <a:latin typeface="HGS創英角ｺﾞｼｯｸUB" panose="020B0900000000000000" pitchFamily="50" charset="-128"/>
                <a:ea typeface="HGS創英角ｺﾞｼｯｸUB" panose="020B0900000000000000" pitchFamily="50" charset="-128"/>
              </a:rPr>
              <a:t> </a:t>
            </a:r>
            <a:r>
              <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rPr>
              <a:t>有機農業</a:t>
            </a:r>
          </a:p>
        </p:txBody>
      </p:sp>
      <p:sp>
        <p:nvSpPr>
          <p:cNvPr id="7" name="テキスト ボックス 6">
            <a:extLst>
              <a:ext uri="{FF2B5EF4-FFF2-40B4-BE49-F238E27FC236}">
                <a16:creationId xmlns:a16="http://schemas.microsoft.com/office/drawing/2014/main" id="{FBC1832C-AF91-FA46-2555-2E020BA9B67A}"/>
              </a:ext>
            </a:extLst>
          </p:cNvPr>
          <p:cNvSpPr txBox="1"/>
          <p:nvPr/>
        </p:nvSpPr>
        <p:spPr>
          <a:xfrm>
            <a:off x="6660232" y="-1"/>
            <a:ext cx="2483768"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 タネの循環</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639769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BD5160AA-06BF-D2F1-F59B-907381AC60E4}"/>
              </a:ext>
            </a:extLst>
          </p:cNvPr>
          <p:cNvSpPr txBox="1"/>
          <p:nvPr/>
        </p:nvSpPr>
        <p:spPr>
          <a:xfrm>
            <a:off x="6660232" y="-1"/>
            <a:ext cx="2483768"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 タネの循環</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2" name="タイトル 1">
            <a:extLst>
              <a:ext uri="{FF2B5EF4-FFF2-40B4-BE49-F238E27FC236}">
                <a16:creationId xmlns:a16="http://schemas.microsoft.com/office/drawing/2014/main" id="{36A65EF3-C4A1-BC35-3005-F458723465F1}"/>
              </a:ext>
            </a:extLst>
          </p:cNvPr>
          <p:cNvSpPr>
            <a:spLocks noGrp="1"/>
          </p:cNvSpPr>
          <p:nvPr>
            <p:ph type="title"/>
          </p:nvPr>
        </p:nvSpPr>
        <p:spPr>
          <a:xfrm>
            <a:off x="107950" y="260350"/>
            <a:ext cx="8928100" cy="1008063"/>
          </a:xfrm>
        </p:spPr>
        <p:txBody>
          <a:bodyPr/>
          <a:lstStyle/>
          <a:p>
            <a:pPr algn="l">
              <a:defRPr/>
            </a:pPr>
            <a:r>
              <a:rPr lang="ja-JP" altLang="en-US" dirty="0">
                <a:solidFill>
                  <a:schemeClr val="bg1">
                    <a:lumMod val="50000"/>
                  </a:schemeClr>
                </a:solidFill>
                <a:ea typeface="HGP創英角ｺﾞｼｯｸUB" panose="020B0900000000000000" pitchFamily="50" charset="-128"/>
              </a:rPr>
              <a:t>健全な植物はタネで決まる</a:t>
            </a:r>
          </a:p>
        </p:txBody>
      </p:sp>
      <p:sp>
        <p:nvSpPr>
          <p:cNvPr id="34819" name="テキスト ボックス 15">
            <a:extLst>
              <a:ext uri="{FF2B5EF4-FFF2-40B4-BE49-F238E27FC236}">
                <a16:creationId xmlns:a16="http://schemas.microsoft.com/office/drawing/2014/main" id="{C8F71449-9D5D-A39A-3EBE-A1E9E66B4126}"/>
              </a:ext>
            </a:extLst>
          </p:cNvPr>
          <p:cNvSpPr txBox="1">
            <a:spLocks noChangeArrowheads="1"/>
          </p:cNvSpPr>
          <p:nvPr/>
        </p:nvSpPr>
        <p:spPr bwMode="auto">
          <a:xfrm>
            <a:off x="119673" y="1268413"/>
            <a:ext cx="6036503" cy="56323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tx1"/>
              </a:buClr>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Font typeface="Wingdings" panose="05000000000000000000" pitchFamily="2" charset="2"/>
              <a:buChar char="l"/>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1"/>
              </a:buClr>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ClrTx/>
            </a:pPr>
            <a:r>
              <a:rPr lang="ja-JP" altLang="en-US" sz="2000" dirty="0">
                <a:latin typeface="メイリオ" panose="020B0604030504040204" pitchFamily="50" charset="-128"/>
                <a:ea typeface="メイリオ" panose="020B0604030504040204" pitchFamily="50" charset="-128"/>
              </a:rPr>
              <a:t>タネは無菌が健康→土壌殺菌</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ルーメンがない牛は消化できないから生きられない</a:t>
            </a:r>
            <a:endParaRPr lang="en-US" altLang="ja-JP" sz="2000" dirty="0">
              <a:latin typeface="メイリオ" panose="020B0604030504040204" pitchFamily="50" charset="-128"/>
              <a:ea typeface="メイリオ" panose="020B0604030504040204" pitchFamily="50" charset="-128"/>
            </a:endParaRPr>
          </a:p>
          <a:p>
            <a:pPr>
              <a:spcBef>
                <a:spcPct val="0"/>
              </a:spcBef>
              <a:buClrTx/>
            </a:pPr>
            <a:r>
              <a:rPr lang="ja-JP" altLang="en-US" sz="2000" dirty="0">
                <a:latin typeface="メイリオ" panose="020B0604030504040204" pitchFamily="50" charset="-128"/>
                <a:ea typeface="メイリオ" panose="020B0604030504040204" pitchFamily="50" charset="-128"/>
              </a:rPr>
              <a:t>タネの中にはバクテリア、真菌が生息</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発芽とともに情報をやりとり</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斥候</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植物の滲出液で増殖</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自分に都合が良い根圏を形成</a:t>
            </a:r>
            <a:endParaRPr lang="en-US" altLang="ja-JP" sz="2000" dirty="0">
              <a:latin typeface="メイリオ" panose="020B0604030504040204" pitchFamily="50" charset="-128"/>
              <a:ea typeface="メイリオ" panose="020B0604030504040204" pitchFamily="50" charset="-128"/>
            </a:endParaRPr>
          </a:p>
          <a:p>
            <a:pPr>
              <a:spcBef>
                <a:spcPct val="0"/>
              </a:spcBef>
              <a:buClrTx/>
            </a:pPr>
            <a:r>
              <a:rPr lang="ja-JP" altLang="en-US" sz="2000" dirty="0">
                <a:latin typeface="メイリオ" panose="020B0604030504040204" pitchFamily="50" charset="-128"/>
                <a:ea typeface="メイリオ" panose="020B0604030504040204" pitchFamily="50" charset="-128"/>
              </a:rPr>
              <a:t>葉、茎、果実にも生息</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エンドファイト</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タネを介して継承</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土壌の記憶</a:t>
            </a:r>
            <a:endParaRPr lang="en-US" altLang="ja-JP" sz="2000" dirty="0">
              <a:latin typeface="メイリオ" panose="020B0604030504040204" pitchFamily="50" charset="-128"/>
              <a:ea typeface="メイリオ" panose="020B0604030504040204" pitchFamily="50" charset="-128"/>
            </a:endParaRPr>
          </a:p>
          <a:p>
            <a:pPr>
              <a:spcBef>
                <a:spcPct val="0"/>
              </a:spcBef>
              <a:buClrTx/>
            </a:pPr>
            <a:r>
              <a:rPr lang="zh-CN" altLang="en-US" sz="2000" dirty="0">
                <a:latin typeface="メイリオ" panose="020B0604030504040204" pitchFamily="50" charset="-128"/>
                <a:ea typeface="メイリオ" panose="020B0604030504040204" pitchFamily="50" charset="-128"/>
              </a:rPr>
              <a:t>韓国生命工学研究院</a:t>
            </a:r>
            <a:r>
              <a:rPr lang="en-US" altLang="ja-JP" sz="2000" dirty="0">
                <a:latin typeface="メイリオ" panose="020B0604030504040204" pitchFamily="50" charset="-128"/>
                <a:ea typeface="メイリオ" panose="020B0604030504040204" pitchFamily="50" charset="-128"/>
              </a:rPr>
              <a:t>(</a:t>
            </a:r>
            <a:r>
              <a:rPr lang="en-US" altLang="zh-CN" sz="2000" dirty="0">
                <a:latin typeface="メイリオ" panose="020B0604030504040204" pitchFamily="50" charset="-128"/>
                <a:ea typeface="メイリオ" panose="020B0604030504040204" pitchFamily="50" charset="-128"/>
              </a:rPr>
              <a:t>KRIBB</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のコン・ヒョンギ</a:t>
            </a:r>
            <a:r>
              <a:rPr lang="en-US" altLang="ja-JP" sz="2000" dirty="0">
                <a:latin typeface="メイリオ" panose="020B0604030504040204" pitchFamily="50" charset="-128"/>
                <a:ea typeface="メイリオ" panose="020B0604030504040204" pitchFamily="50" charset="-128"/>
              </a:rPr>
              <a:t>(Hyun Gi Kong)</a:t>
            </a:r>
            <a:r>
              <a:rPr lang="ja-JP" altLang="en-US" sz="2000" dirty="0">
                <a:latin typeface="メイリオ" panose="020B0604030504040204" pitchFamily="50" charset="-128"/>
                <a:ea typeface="メイリオ" panose="020B0604030504040204" pitchFamily="50" charset="-128"/>
              </a:rPr>
              <a:t>らの研究</a:t>
            </a:r>
            <a:endParaRPr lang="en-US" altLang="ja-JP" sz="2000" dirty="0">
              <a:latin typeface="メイリオ" panose="020B0604030504040204" pitchFamily="50" charset="-128"/>
              <a:ea typeface="メイリオ" panose="020B0604030504040204" pitchFamily="50" charset="-128"/>
            </a:endParaRPr>
          </a:p>
          <a:p>
            <a:pPr>
              <a:spcBef>
                <a:spcPct val="0"/>
              </a:spcBef>
              <a:buClrTx/>
            </a:pPr>
            <a:r>
              <a:rPr lang="ja-JP" altLang="en-US" sz="2000" dirty="0">
                <a:latin typeface="メイリオ" panose="020B0604030504040204" pitchFamily="50" charset="-128"/>
                <a:ea typeface="メイリオ" panose="020B0604030504040204" pitchFamily="50" charset="-128"/>
              </a:rPr>
              <a:t>スウェーデンの森林に最も多い樹種はオーク→そのドングリ中の微生物が窒素を固定し、成長を促進し、病原体から保護し、有毒な汚染物質のデトックスや生分解に関与</a:t>
            </a:r>
            <a:endParaRPr lang="en-US" altLang="ja-JP" sz="2000" dirty="0">
              <a:latin typeface="メイリオ" panose="020B0604030504040204" pitchFamily="50" charset="-128"/>
              <a:ea typeface="メイリオ" panose="020B0604030504040204" pitchFamily="50" charset="-128"/>
            </a:endParaRPr>
          </a:p>
          <a:p>
            <a:pPr>
              <a:spcBef>
                <a:spcPct val="0"/>
              </a:spcBef>
              <a:buClrTx/>
            </a:pPr>
            <a:r>
              <a:rPr lang="en-US" altLang="ja-JP" sz="2000" dirty="0">
                <a:latin typeface="メイリオ" panose="020B0604030504040204" pitchFamily="50" charset="-128"/>
                <a:ea typeface="メイリオ" panose="020B0604030504040204" pitchFamily="50" charset="-128"/>
              </a:rPr>
              <a:t>2021</a:t>
            </a:r>
            <a:r>
              <a:rPr lang="ja-JP" altLang="en-US" sz="2000" dirty="0">
                <a:latin typeface="メイリオ" panose="020B0604030504040204" pitchFamily="50" charset="-128"/>
                <a:ea typeface="メイリオ" panose="020B0604030504040204" pitchFamily="50" charset="-128"/>
              </a:rPr>
              <a:t>年にストックホルム大学のアーメド・アブデルファッタ</a:t>
            </a:r>
            <a:r>
              <a:rPr lang="en-US" altLang="ja-JP" sz="2000" dirty="0">
                <a:latin typeface="メイリオ" panose="020B0604030504040204" pitchFamily="50" charset="-128"/>
                <a:ea typeface="メイリオ" panose="020B0604030504040204" pitchFamily="50" charset="-128"/>
              </a:rPr>
              <a:t>(Ahmed Abdelfattah)</a:t>
            </a:r>
            <a:r>
              <a:rPr lang="ja-JP" altLang="en-US" sz="2000" dirty="0">
                <a:latin typeface="メイリオ" panose="020B0604030504040204" pitchFamily="50" charset="-128"/>
                <a:ea typeface="メイリオ" panose="020B0604030504040204" pitchFamily="50" charset="-128"/>
              </a:rPr>
              <a:t>博士ら→無菌状態でオークの苗木を育てる装置</a:t>
            </a:r>
          </a:p>
          <a:p>
            <a:pPr>
              <a:spcBef>
                <a:spcPct val="0"/>
              </a:spcBef>
              <a:buClrTx/>
            </a:pPr>
            <a:r>
              <a:rPr lang="ja-JP" altLang="en-US" sz="2000" dirty="0">
                <a:latin typeface="メイリオ" panose="020B0604030504040204" pitchFamily="50" charset="-128"/>
                <a:ea typeface="メイリオ" panose="020B0604030504040204" pitchFamily="50" charset="-128"/>
              </a:rPr>
              <a:t>健全なオークのマイクロバイオームがドングリ由来で継承されていることを実験的実証</a:t>
            </a:r>
          </a:p>
        </p:txBody>
      </p:sp>
      <p:grpSp>
        <p:nvGrpSpPr>
          <p:cNvPr id="7" name="グループ化 6">
            <a:extLst>
              <a:ext uri="{FF2B5EF4-FFF2-40B4-BE49-F238E27FC236}">
                <a16:creationId xmlns:a16="http://schemas.microsoft.com/office/drawing/2014/main" id="{50F48742-63F9-1D29-706B-A61848E22326}"/>
              </a:ext>
            </a:extLst>
          </p:cNvPr>
          <p:cNvGrpSpPr/>
          <p:nvPr/>
        </p:nvGrpSpPr>
        <p:grpSpPr>
          <a:xfrm>
            <a:off x="6120000" y="1236729"/>
            <a:ext cx="3024000" cy="5961913"/>
            <a:chOff x="6131227" y="1291496"/>
            <a:chExt cx="3024000" cy="5961913"/>
          </a:xfrm>
        </p:grpSpPr>
        <p:pic>
          <p:nvPicPr>
            <p:cNvPr id="34820" name="図 3" descr="2023012201.jpg">
              <a:extLst>
                <a:ext uri="{FF2B5EF4-FFF2-40B4-BE49-F238E27FC236}">
                  <a16:creationId xmlns:a16="http://schemas.microsoft.com/office/drawing/2014/main" id="{B2A0B21A-A7E1-A4E3-0721-E384EAFAF5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1227" y="1291496"/>
              <a:ext cx="3024000" cy="14132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図 4" descr="2023012203.jpg">
              <a:extLst>
                <a:ext uri="{FF2B5EF4-FFF2-40B4-BE49-F238E27FC236}">
                  <a16:creationId xmlns:a16="http://schemas.microsoft.com/office/drawing/2014/main" id="{9AFCF563-ADC3-5873-DE8A-538893897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227" y="2727869"/>
              <a:ext cx="3024000" cy="2111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A982E7AC-39A9-733C-2194-0A2E4F304742}"/>
                </a:ext>
              </a:extLst>
            </p:cNvPr>
            <p:cNvPicPr>
              <a:picLocks noChangeAspect="1"/>
            </p:cNvPicPr>
            <p:nvPr/>
          </p:nvPicPr>
          <p:blipFill>
            <a:blip r:embed="rId4"/>
            <a:stretch>
              <a:fillRect/>
            </a:stretch>
          </p:blipFill>
          <p:spPr>
            <a:xfrm>
              <a:off x="6131227" y="4864449"/>
              <a:ext cx="3024000" cy="2388960"/>
            </a:xfrm>
            <a:prstGeom prst="rect">
              <a:avLst/>
            </a:prstGeom>
          </p:spPr>
        </p:pic>
      </p:grpSp>
      <p:grpSp>
        <p:nvGrpSpPr>
          <p:cNvPr id="14" name="グループ化 13">
            <a:extLst>
              <a:ext uri="{FF2B5EF4-FFF2-40B4-BE49-F238E27FC236}">
                <a16:creationId xmlns:a16="http://schemas.microsoft.com/office/drawing/2014/main" id="{B7385C0A-480C-F61A-0F95-2E5A18C7E442}"/>
              </a:ext>
            </a:extLst>
          </p:cNvPr>
          <p:cNvGrpSpPr/>
          <p:nvPr/>
        </p:nvGrpSpPr>
        <p:grpSpPr>
          <a:xfrm>
            <a:off x="4911958" y="137605"/>
            <a:ext cx="4536504" cy="6714715"/>
            <a:chOff x="5230982" y="143285"/>
            <a:chExt cx="4536504" cy="6714715"/>
          </a:xfrm>
        </p:grpSpPr>
        <p:pic>
          <p:nvPicPr>
            <p:cNvPr id="15" name="図 14">
              <a:extLst>
                <a:ext uri="{FF2B5EF4-FFF2-40B4-BE49-F238E27FC236}">
                  <a16:creationId xmlns:a16="http://schemas.microsoft.com/office/drawing/2014/main" id="{47584AEA-EF97-D728-F50F-9C86037EAC24}"/>
                </a:ext>
              </a:extLst>
            </p:cNvPr>
            <p:cNvPicPr>
              <a:picLocks noChangeAspect="1"/>
            </p:cNvPicPr>
            <p:nvPr/>
          </p:nvPicPr>
          <p:blipFill>
            <a:blip r:embed="rId5"/>
            <a:stretch>
              <a:fillRect/>
            </a:stretch>
          </p:blipFill>
          <p:spPr>
            <a:xfrm>
              <a:off x="6619216" y="3933056"/>
              <a:ext cx="2535693" cy="2924944"/>
            </a:xfrm>
            <a:prstGeom prst="rect">
              <a:avLst/>
            </a:prstGeom>
          </p:spPr>
        </p:pic>
        <p:sp>
          <p:nvSpPr>
            <p:cNvPr id="16" name="思考の吹き出し: 雲形 15">
              <a:extLst>
                <a:ext uri="{FF2B5EF4-FFF2-40B4-BE49-F238E27FC236}">
                  <a16:creationId xmlns:a16="http://schemas.microsoft.com/office/drawing/2014/main" id="{0BF9DF70-152B-8F86-1A99-B25A57BCEC90}"/>
                </a:ext>
              </a:extLst>
            </p:cNvPr>
            <p:cNvSpPr/>
            <p:nvPr/>
          </p:nvSpPr>
          <p:spPr bwMode="auto">
            <a:xfrm>
              <a:off x="5230982" y="143285"/>
              <a:ext cx="4536504" cy="4104456"/>
            </a:xfrm>
            <a:prstGeom prst="cloudCallout">
              <a:avLst>
                <a:gd name="adj1" fmla="val 16200"/>
                <a:gd name="adj2" fmla="val 56778"/>
              </a:avLst>
            </a:prstGeom>
            <a:solidFill>
              <a:schemeClr val="accent6">
                <a:lumMod val="20000"/>
                <a:lumOff val="80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地盤工学を専門とする元建設省の三木博史さんや森林保全学、治山砂防学を専門とする信州大学の山寺喜成教授から、その土地の岩盤にまで深く根を張る直根苗の育て方のアドバイスを受けています。直根苗を育てる場合、そのタネは檜でもカエデでも、</a:t>
              </a: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近くに生えている樹のタネを植えるのが一番いい</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と。</a:t>
              </a:r>
              <a:r>
                <a:rPr lang="ja-JP" altLang="en-US" sz="1400" kern="100" dirty="0">
                  <a:solidFill>
                    <a:srgbClr val="FF0000"/>
                  </a:solidFill>
                  <a:latin typeface="メイリオ" panose="020B0604030504040204" pitchFamily="50" charset="-128"/>
                  <a:ea typeface="メイリオ" panose="020B0604030504040204" pitchFamily="50" charset="-128"/>
                  <a:cs typeface="Times New Roman" panose="02020603050405020304" pitchFamily="18" charset="0"/>
                </a:rPr>
                <a:t>こうしたタネで育てた直根苗を里山に植えるとまさに強い</a:t>
              </a:r>
              <a:r>
                <a:rPr lang="ja-JP" altLang="en-US" sz="1400" kern="100" dirty="0">
                  <a:latin typeface="メイリオ" panose="020B0604030504040204" pitchFamily="50" charset="-128"/>
                  <a:ea typeface="メイリオ" panose="020B0604030504040204" pitchFamily="50" charset="-128"/>
                  <a:cs typeface="Times New Roman" panose="02020603050405020304" pitchFamily="18" charset="0"/>
                </a:rPr>
                <a:t>。里山の再生も百年かけてやり直していかなければならないんです </a:t>
              </a:r>
              <a:r>
                <a:rPr lang="en-US" altLang="ja-JP" sz="1050" kern="100" dirty="0">
                  <a:latin typeface="メイリオ" panose="020B0604030504040204" pitchFamily="50" charset="-128"/>
                  <a:ea typeface="メイリオ" panose="020B0604030504040204" pitchFamily="50" charset="-128"/>
                  <a:cs typeface="Times New Roman" panose="02020603050405020304" pitchFamily="18" charset="0"/>
                </a:rPr>
                <a:t>(2014</a:t>
              </a:r>
              <a:r>
                <a:rPr lang="ja-JP" altLang="en-US" sz="1050" kern="100" dirty="0">
                  <a:latin typeface="メイリオ" panose="020B0604030504040204" pitchFamily="50" charset="-128"/>
                  <a:ea typeface="メイリオ" panose="020B0604030504040204" pitchFamily="50" charset="-128"/>
                  <a:cs typeface="Times New Roman" panose="02020603050405020304" pitchFamily="18" charset="0"/>
                </a:rPr>
                <a:t>年星寛治氏の高畠共生塾講演会</a:t>
              </a:r>
              <a:r>
                <a:rPr lang="en-US" altLang="ja-JP" sz="1050" kern="100" dirty="0">
                  <a:latin typeface="メイリオ" panose="020B0604030504040204" pitchFamily="50" charset="-128"/>
                  <a:ea typeface="メイリオ" panose="020B0604030504040204" pitchFamily="50" charset="-128"/>
                  <a:cs typeface="Times New Roman" panose="02020603050405020304" pitchFamily="18" charset="0"/>
                </a:rPr>
                <a:t>)</a:t>
              </a:r>
            </a:p>
            <a:p>
              <a:pPr eaLnBrk="1" hangingPunct="1">
                <a:defRPr/>
              </a:pPr>
              <a:endParaRPr lang="en-US" altLang="ja-JP" sz="1400" kern="100" dirty="0">
                <a:latin typeface="メイリオ" panose="020B0604030504040204" pitchFamily="50" charset="-128"/>
                <a:ea typeface="メイリオ" panose="020B0604030504040204" pitchFamily="50" charset="-128"/>
                <a:cs typeface="Times New Roman" panose="02020603050405020304" pitchFamily="18" charset="0"/>
              </a:endParaRPr>
            </a:p>
          </p:txBody>
        </p:sp>
      </p:grpSp>
      <p:sp>
        <p:nvSpPr>
          <p:cNvPr id="4" name="四角形: 角を丸くする 3">
            <a:extLst>
              <a:ext uri="{FF2B5EF4-FFF2-40B4-BE49-F238E27FC236}">
                <a16:creationId xmlns:a16="http://schemas.microsoft.com/office/drawing/2014/main" id="{EB22744B-356E-E929-441B-BC06C2ADFA47}"/>
              </a:ext>
            </a:extLst>
          </p:cNvPr>
          <p:cNvSpPr/>
          <p:nvPr/>
        </p:nvSpPr>
        <p:spPr bwMode="auto">
          <a:xfrm>
            <a:off x="961022" y="4888709"/>
            <a:ext cx="4355975" cy="1475674"/>
          </a:xfrm>
          <a:prstGeom prst="roundRect">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mj-ea"/>
                <a:ea typeface="+mj-ea"/>
              </a:rPr>
              <a:t>ゲノム技術の進歩で見えてきた</a:t>
            </a:r>
            <a:endParaRPr kumimoji="1" lang="en-US" altLang="ja-JP" sz="2400" b="0" i="0" u="none" strike="noStrike" cap="none" normalizeH="0" baseline="0" dirty="0">
              <a:ln>
                <a:noFill/>
              </a:ln>
              <a:solidFill>
                <a:schemeClr val="tx1"/>
              </a:solidFill>
              <a:effectLst/>
              <a:latin typeface="+mj-ea"/>
              <a:ea typeface="+mj-ea"/>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a:ln>
                  <a:noFill/>
                </a:ln>
                <a:solidFill>
                  <a:schemeClr val="tx1"/>
                </a:solidFill>
                <a:effectLst/>
                <a:latin typeface="+mj-ea"/>
                <a:ea typeface="+mj-ea"/>
              </a:rPr>
              <a:t>身土不二と医食同源の科学的根拠</a:t>
            </a:r>
            <a:r>
              <a:rPr kumimoji="1" lang="en-US" altLang="ja-JP" sz="2400" b="0" i="0" u="none" strike="noStrike" cap="none" normalizeH="0" baseline="0" dirty="0">
                <a:ln>
                  <a:noFill/>
                </a:ln>
                <a:solidFill>
                  <a:schemeClr val="tx1"/>
                </a:solidFill>
                <a:effectLst/>
                <a:latin typeface="+mj-ea"/>
                <a:ea typeface="+mj-ea"/>
              </a:rPr>
              <a:t>=</a:t>
            </a:r>
            <a:r>
              <a:rPr kumimoji="1" lang="ja-JP" altLang="en-US" sz="2400" b="0" i="0" u="none" strike="noStrike" cap="none" normalizeH="0" baseline="0" dirty="0">
                <a:ln>
                  <a:noFill/>
                </a:ln>
                <a:solidFill>
                  <a:schemeClr val="tx1"/>
                </a:solidFill>
                <a:effectLst/>
                <a:latin typeface="+mj-ea"/>
                <a:ea typeface="+mj-ea"/>
              </a:rPr>
              <a:t>在来種保全の深い意味</a:t>
            </a:r>
            <a:endParaRPr kumimoji="1" lang="en-US" altLang="ja-JP" sz="2400" b="0" i="0" u="none" strike="noStrike" cap="none" normalizeH="0" baseline="0" dirty="0">
              <a:ln>
                <a:noFill/>
              </a:ln>
              <a:solidFill>
                <a:schemeClr val="tx1"/>
              </a:solidFill>
              <a:effectLst/>
              <a:latin typeface="+mj-ea"/>
              <a:ea typeface="+mj-ea"/>
            </a:endParaRPr>
          </a:p>
        </p:txBody>
      </p:sp>
    </p:spTree>
    <p:extLst>
      <p:ext uri="{BB962C8B-B14F-4D97-AF65-F5344CB8AC3E}">
        <p14:creationId xmlns:p14="http://schemas.microsoft.com/office/powerpoint/2010/main" val="328050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2C9DBE6-4F47-D6C7-5A15-6FC14199EE24}"/>
              </a:ext>
            </a:extLst>
          </p:cNvPr>
          <p:cNvPicPr>
            <a:picLocks noChangeAspect="1"/>
          </p:cNvPicPr>
          <p:nvPr/>
        </p:nvPicPr>
        <p:blipFill>
          <a:blip r:embed="rId2"/>
          <a:srcRect l="2751" t="2220" r="7022" b="3924"/>
          <a:stretch/>
        </p:blipFill>
        <p:spPr>
          <a:xfrm>
            <a:off x="6065445" y="96111"/>
            <a:ext cx="3078555" cy="3546615"/>
          </a:xfrm>
          <a:prstGeom prst="rect">
            <a:avLst/>
          </a:prstGeom>
        </p:spPr>
      </p:pic>
      <p:sp>
        <p:nvSpPr>
          <p:cNvPr id="823298" name="Rectangle 2">
            <a:extLst>
              <a:ext uri="{FF2B5EF4-FFF2-40B4-BE49-F238E27FC236}">
                <a16:creationId xmlns:a16="http://schemas.microsoft.com/office/drawing/2014/main" id="{563DFE5F-F9E0-EC53-D2CA-9F523ECC8243}"/>
              </a:ext>
            </a:extLst>
          </p:cNvPr>
          <p:cNvSpPr>
            <a:spLocks noGrp="1" noChangeArrowheads="1"/>
          </p:cNvSpPr>
          <p:nvPr>
            <p:ph type="title" idx="4294967295"/>
          </p:nvPr>
        </p:nvSpPr>
        <p:spPr>
          <a:xfrm>
            <a:off x="0" y="9346"/>
            <a:ext cx="8435975" cy="1133475"/>
          </a:xfrm>
        </p:spPr>
        <p:txBody>
          <a:bodyPr/>
          <a:lstStyle/>
          <a:p>
            <a:pPr algn="l">
              <a:defRPr/>
            </a:pPr>
            <a:r>
              <a:rPr lang="ja-JP" altLang="en-US" dirty="0">
                <a:solidFill>
                  <a:schemeClr val="bg1">
                    <a:lumMod val="50000"/>
                  </a:schemeClr>
                </a:solidFill>
                <a:ea typeface="HGP創英角ｺﾞｼｯｸUB" panose="020B0900000000000000" pitchFamily="50" charset="-128"/>
              </a:rPr>
              <a:t>ワン・ヘルスとハワード卿</a:t>
            </a:r>
          </a:p>
        </p:txBody>
      </p:sp>
      <p:sp>
        <p:nvSpPr>
          <p:cNvPr id="144387" name="Rectangle 3">
            <a:extLst>
              <a:ext uri="{FF2B5EF4-FFF2-40B4-BE49-F238E27FC236}">
                <a16:creationId xmlns:a16="http://schemas.microsoft.com/office/drawing/2014/main" id="{56EF4980-334F-F634-B38E-A6657D800442}"/>
              </a:ext>
            </a:extLst>
          </p:cNvPr>
          <p:cNvSpPr>
            <a:spLocks noGrp="1" noChangeArrowheads="1"/>
          </p:cNvSpPr>
          <p:nvPr>
            <p:ph type="body" idx="4294967295"/>
          </p:nvPr>
        </p:nvSpPr>
        <p:spPr>
          <a:xfrm>
            <a:off x="23261" y="1086312"/>
            <a:ext cx="5933567" cy="5832549"/>
          </a:xfrm>
        </p:spPr>
        <p:txBody>
          <a:bodyPr/>
          <a:lstStyle/>
          <a:p>
            <a:r>
              <a:rPr lang="ja-JP" altLang="en-US" sz="2000" dirty="0">
                <a:latin typeface="メイリオ" panose="020B0604030504040204" pitchFamily="50" charset="-128"/>
                <a:ea typeface="メイリオ" panose="020B0604030504040204" pitchFamily="50" charset="-128"/>
              </a:rPr>
              <a:t>村本穣司准教授→当時、有吉佐和子の「複合汚染」やレイチェル・カーソンの「沈黙の春」が話題となり、農薬汚染問題が深刻</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母親が、当時始まったばかりの有機農業運動に参加</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提携先の千葉県三芳村の農家からの野菜を取る</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欧州の畜産から</a:t>
            </a:r>
            <a:r>
              <a:rPr lang="en-US" altLang="ja-JP" sz="2000" dirty="0">
                <a:latin typeface="メイリオ" panose="020B0604030504040204" pitchFamily="50" charset="-128"/>
                <a:ea typeface="メイリオ" panose="020B0604030504040204" pitchFamily="50" charset="-128"/>
              </a:rPr>
              <a:t>2005</a:t>
            </a:r>
            <a:r>
              <a:rPr lang="ja-JP" altLang="en-US" sz="2000" dirty="0">
                <a:latin typeface="メイリオ" panose="020B0604030504040204" pitchFamily="50" charset="-128"/>
                <a:ea typeface="メイリオ" panose="020B0604030504040204" pitchFamily="50" charset="-128"/>
              </a:rPr>
              <a:t>年に始まったコンセプトが、ワンヘルスの概念</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動物、人間は微生物の循環でつながっている→これまでは養分の循環だけであったが、いまは微生物の循環に</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ロンドン近郊にあるある大規模な男子校の野菜の栽培方法を化学肥料からインドール式の堆肥に切り替え→学校で蔓延していた風邪、麻疹が減った→肥沃な土壌で育った新鮮な食べ物は健康を促進</a:t>
            </a:r>
            <a:endParaRPr lang="en-US" altLang="ja-JP" sz="2000" dirty="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アルバード・ハワード卿が言っていた土壌と健康の関係がいまやっと科学がおいついてきて説明できるようになってきた</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村本</a:t>
            </a:r>
            <a:r>
              <a:rPr lang="en-US" altLang="ja-JP" sz="2000" dirty="0">
                <a:latin typeface="メイリオ" panose="020B0604030504040204" pitchFamily="50" charset="-128"/>
                <a:ea typeface="メイリオ" panose="020B0604030504040204" pitchFamily="50" charset="-128"/>
              </a:rPr>
              <a:t>)</a:t>
            </a:r>
            <a:endParaRPr lang="ja-JP" altLang="ja-JP" sz="2000" dirty="0">
              <a:latin typeface="メイリオ" panose="020B0604030504040204" pitchFamily="50" charset="-128"/>
              <a:ea typeface="メイリオ" panose="020B0604030504040204" pitchFamily="50" charset="-128"/>
            </a:endParaRPr>
          </a:p>
          <a:p>
            <a:pPr>
              <a:buFont typeface="Wingdings" panose="05000000000000000000" pitchFamily="2" charset="2"/>
              <a:buNone/>
            </a:pPr>
            <a:endParaRPr lang="en-US" altLang="ja-JP" sz="2400" dirty="0"/>
          </a:p>
        </p:txBody>
      </p:sp>
      <p:pic>
        <p:nvPicPr>
          <p:cNvPr id="144388" name="図 5" descr="Macintosh HD:Users:yoshidataro:Desktop:花火他:有機農業:2022040206.jpg">
            <a:extLst>
              <a:ext uri="{FF2B5EF4-FFF2-40B4-BE49-F238E27FC236}">
                <a16:creationId xmlns:a16="http://schemas.microsoft.com/office/drawing/2014/main" id="{77C1663C-DFC2-19BA-1A8F-FAC92E991E4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b="-2"/>
          <a:stretch>
            <a:fillRect/>
          </a:stretch>
        </p:blipFill>
        <p:spPr bwMode="auto">
          <a:xfrm>
            <a:off x="6089421" y="3603340"/>
            <a:ext cx="3078555" cy="3528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図 6" descr="Macintosh HD:Users:yoshidataro:Desktop:花火他:有機農業:2022040220.jpg">
            <a:extLst>
              <a:ext uri="{FF2B5EF4-FFF2-40B4-BE49-F238E27FC236}">
                <a16:creationId xmlns:a16="http://schemas.microsoft.com/office/drawing/2014/main" id="{57CA4D80-E5CA-F327-4ECD-2574D05F819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46" y="-43035"/>
            <a:ext cx="6110421" cy="3496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8" name="図 2">
            <a:extLst>
              <a:ext uri="{FF2B5EF4-FFF2-40B4-BE49-F238E27FC236}">
                <a16:creationId xmlns:a16="http://schemas.microsoft.com/office/drawing/2014/main" id="{399F053C-1CA6-AEB2-EB72-A24B54526CA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46" y="3167897"/>
            <a:ext cx="9144000" cy="376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412C1DB8-220D-6AFC-3733-2520BB21C0D1}"/>
              </a:ext>
            </a:extLst>
          </p:cNvPr>
          <p:cNvSpPr txBox="1"/>
          <p:nvPr/>
        </p:nvSpPr>
        <p:spPr>
          <a:xfrm>
            <a:off x="6065445" y="2834343"/>
            <a:ext cx="3151974" cy="523220"/>
          </a:xfrm>
          <a:prstGeom prst="rect">
            <a:avLst/>
          </a:prstGeom>
          <a:noFill/>
        </p:spPr>
        <p:txBody>
          <a:bodyPr wrap="square">
            <a:spAutoFit/>
          </a:bodyPr>
          <a:lstStyle/>
          <a:p>
            <a:r>
              <a:rPr lang="ja-JP" altLang="en-US" sz="1400" dirty="0">
                <a:solidFill>
                  <a:schemeClr val="accent6">
                    <a:lumMod val="20000"/>
                    <a:lumOff val="80000"/>
                  </a:schemeClr>
                </a:solidFill>
                <a:latin typeface="+mj-ea"/>
                <a:ea typeface="+mj-ea"/>
              </a:rPr>
              <a:t>フロリダ大学アレイナ・ヴァン・ブリュッヘン</a:t>
            </a:r>
            <a:r>
              <a:rPr lang="en-US" altLang="ja-JP" sz="1400" dirty="0">
                <a:solidFill>
                  <a:schemeClr val="accent6">
                    <a:lumMod val="20000"/>
                    <a:lumOff val="80000"/>
                  </a:schemeClr>
                </a:solidFill>
                <a:latin typeface="+mj-ea"/>
                <a:ea typeface="+mj-ea"/>
              </a:rPr>
              <a:t>(</a:t>
            </a:r>
            <a:r>
              <a:rPr lang="en-US" altLang="ja-JP" sz="1400" dirty="0" err="1">
                <a:solidFill>
                  <a:schemeClr val="accent6">
                    <a:lumMod val="20000"/>
                    <a:lumOff val="80000"/>
                  </a:schemeClr>
                </a:solidFill>
                <a:latin typeface="+mj-ea"/>
                <a:ea typeface="+mj-ea"/>
              </a:rPr>
              <a:t>Ariena</a:t>
            </a:r>
            <a:r>
              <a:rPr lang="en-US" altLang="ja-JP" sz="1400" dirty="0">
                <a:solidFill>
                  <a:schemeClr val="accent6">
                    <a:lumMod val="20000"/>
                    <a:lumOff val="80000"/>
                  </a:schemeClr>
                </a:solidFill>
                <a:latin typeface="+mj-ea"/>
                <a:ea typeface="+mj-ea"/>
              </a:rPr>
              <a:t> </a:t>
            </a:r>
            <a:r>
              <a:rPr lang="en-US" altLang="ja-JP" sz="1400" dirty="0" err="1">
                <a:solidFill>
                  <a:schemeClr val="accent6">
                    <a:lumMod val="20000"/>
                    <a:lumOff val="80000"/>
                  </a:schemeClr>
                </a:solidFill>
                <a:latin typeface="+mj-ea"/>
                <a:ea typeface="+mj-ea"/>
              </a:rPr>
              <a:t>H.C.van</a:t>
            </a:r>
            <a:r>
              <a:rPr lang="en-US" altLang="ja-JP" sz="1400" dirty="0">
                <a:solidFill>
                  <a:schemeClr val="accent6">
                    <a:lumMod val="20000"/>
                    <a:lumOff val="80000"/>
                  </a:schemeClr>
                </a:solidFill>
                <a:latin typeface="+mj-ea"/>
                <a:ea typeface="+mj-ea"/>
              </a:rPr>
              <a:t> </a:t>
            </a:r>
            <a:r>
              <a:rPr lang="en-US" altLang="ja-JP" sz="1400" dirty="0" err="1">
                <a:solidFill>
                  <a:schemeClr val="accent6">
                    <a:lumMod val="20000"/>
                    <a:lumOff val="80000"/>
                  </a:schemeClr>
                </a:solidFill>
                <a:latin typeface="+mj-ea"/>
                <a:ea typeface="+mj-ea"/>
              </a:rPr>
              <a:t>Bruggen</a:t>
            </a:r>
            <a:r>
              <a:rPr lang="en-US" altLang="ja-JP" sz="1400" dirty="0">
                <a:solidFill>
                  <a:schemeClr val="accent6">
                    <a:lumMod val="20000"/>
                    <a:lumOff val="80000"/>
                  </a:schemeClr>
                </a:solidFill>
                <a:latin typeface="+mj-ea"/>
                <a:ea typeface="+mj-ea"/>
              </a:rPr>
              <a:t>)</a:t>
            </a:r>
            <a:r>
              <a:rPr lang="ja-JP" altLang="en-US" sz="1400" dirty="0">
                <a:solidFill>
                  <a:schemeClr val="accent6">
                    <a:lumMod val="20000"/>
                    <a:lumOff val="80000"/>
                  </a:schemeClr>
                </a:solidFill>
                <a:latin typeface="+mj-ea"/>
                <a:ea typeface="+mj-ea"/>
              </a:rPr>
              <a:t>名誉教授</a:t>
            </a:r>
          </a:p>
        </p:txBody>
      </p:sp>
      <p:sp>
        <p:nvSpPr>
          <p:cNvPr id="6" name="テキスト ボックス 5">
            <a:extLst>
              <a:ext uri="{FF2B5EF4-FFF2-40B4-BE49-F238E27FC236}">
                <a16:creationId xmlns:a16="http://schemas.microsoft.com/office/drawing/2014/main" id="{B47A4CAB-FAB6-A5D6-1863-56734EC9A253}"/>
              </a:ext>
            </a:extLst>
          </p:cNvPr>
          <p:cNvSpPr txBox="1"/>
          <p:nvPr/>
        </p:nvSpPr>
        <p:spPr>
          <a:xfrm>
            <a:off x="6660232" y="-1"/>
            <a:ext cx="2483768"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 タネの循環</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8" name="テキスト ボックス 7">
            <a:extLst>
              <a:ext uri="{FF2B5EF4-FFF2-40B4-BE49-F238E27FC236}">
                <a16:creationId xmlns:a16="http://schemas.microsoft.com/office/drawing/2014/main" id="{730B473B-3917-93EC-790E-44F8D3864456}"/>
              </a:ext>
            </a:extLst>
          </p:cNvPr>
          <p:cNvSpPr txBox="1"/>
          <p:nvPr/>
        </p:nvSpPr>
        <p:spPr>
          <a:xfrm>
            <a:off x="6077527" y="6249992"/>
            <a:ext cx="3151974" cy="523220"/>
          </a:xfrm>
          <a:prstGeom prst="rect">
            <a:avLst/>
          </a:prstGeom>
          <a:noFill/>
        </p:spPr>
        <p:txBody>
          <a:bodyPr wrap="square">
            <a:spAutoFit/>
          </a:bodyPr>
          <a:lstStyle/>
          <a:p>
            <a:r>
              <a:rPr lang="ja-JP" altLang="en-US" sz="1400" dirty="0">
                <a:solidFill>
                  <a:schemeClr val="accent6">
                    <a:lumMod val="20000"/>
                    <a:lumOff val="80000"/>
                  </a:schemeClr>
                </a:solidFill>
                <a:latin typeface="+mj-ea"/>
                <a:ea typeface="+mj-ea"/>
              </a:rPr>
              <a:t>カリフォルニア大学 サンタクルーズ校</a:t>
            </a:r>
            <a:endParaRPr lang="en-US" altLang="ja-JP" sz="1400" dirty="0">
              <a:solidFill>
                <a:schemeClr val="accent6">
                  <a:lumMod val="20000"/>
                  <a:lumOff val="80000"/>
                </a:schemeClr>
              </a:solidFill>
              <a:latin typeface="+mj-ea"/>
              <a:ea typeface="+mj-ea"/>
            </a:endParaRPr>
          </a:p>
          <a:p>
            <a:r>
              <a:rPr lang="ja-JP" altLang="en-US" sz="1400" dirty="0">
                <a:solidFill>
                  <a:schemeClr val="accent6">
                    <a:lumMod val="20000"/>
                    <a:lumOff val="80000"/>
                  </a:schemeClr>
                </a:solidFill>
                <a:latin typeface="+mj-ea"/>
                <a:ea typeface="+mj-ea"/>
              </a:rPr>
              <a:t>　村本穣司准教授</a:t>
            </a:r>
          </a:p>
        </p:txBody>
      </p:sp>
    </p:spTree>
    <p:extLst>
      <p:ext uri="{BB962C8B-B14F-4D97-AF65-F5344CB8AC3E}">
        <p14:creationId xmlns:p14="http://schemas.microsoft.com/office/powerpoint/2010/main" val="379779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0358"/>
                                        </p:tgtEl>
                                        <p:attrNameLst>
                                          <p:attrName>style.visibility</p:attrName>
                                        </p:attrNameLst>
                                      </p:cBhvr>
                                      <p:to>
                                        <p:strVal val="visible"/>
                                      </p:to>
                                    </p:set>
                                    <p:animEffect transition="in" filter="fade">
                                      <p:cBhvr>
                                        <p:cTn id="12" dur="500"/>
                                        <p:tgtEl>
                                          <p:spTgt spid="100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A8FFC9-5CD0-1541-3B47-712E169710E9}"/>
              </a:ext>
            </a:extLst>
          </p:cNvPr>
          <p:cNvSpPr>
            <a:spLocks noGrp="1"/>
          </p:cNvSpPr>
          <p:nvPr>
            <p:ph type="title"/>
          </p:nvPr>
        </p:nvSpPr>
        <p:spPr>
          <a:xfrm>
            <a:off x="30163" y="0"/>
            <a:ext cx="8229600" cy="1143000"/>
          </a:xfrm>
        </p:spPr>
        <p:txBody>
          <a:bodyPr/>
          <a:lstStyle/>
          <a:p>
            <a:pPr algn="l">
              <a:defRPr/>
            </a:pPr>
            <a:r>
              <a:rPr lang="ja-JP" altLang="en-US" dirty="0">
                <a:solidFill>
                  <a:schemeClr val="bg1">
                    <a:lumMod val="50000"/>
                  </a:schemeClr>
                </a:solidFill>
                <a:latin typeface="HG創英角ｺﾞｼｯｸUB" pitchFamily="49" charset="-128"/>
                <a:ea typeface="HG創英角ｺﾞｼｯｸUB" pitchFamily="49" charset="-128"/>
              </a:rPr>
              <a:t>無菌は不自然</a:t>
            </a:r>
          </a:p>
        </p:txBody>
      </p:sp>
      <p:sp>
        <p:nvSpPr>
          <p:cNvPr id="102402" name="コンテンツ プレースホルダー 2">
            <a:extLst>
              <a:ext uri="{FF2B5EF4-FFF2-40B4-BE49-F238E27FC236}">
                <a16:creationId xmlns:a16="http://schemas.microsoft.com/office/drawing/2014/main" id="{D5B36301-6ABF-AC3A-959D-C94E093BA6D1}"/>
              </a:ext>
            </a:extLst>
          </p:cNvPr>
          <p:cNvSpPr>
            <a:spLocks noGrp="1"/>
          </p:cNvSpPr>
          <p:nvPr>
            <p:ph idx="1"/>
          </p:nvPr>
        </p:nvSpPr>
        <p:spPr>
          <a:xfrm>
            <a:off x="30163" y="1142999"/>
            <a:ext cx="4154625" cy="5292725"/>
          </a:xfrm>
        </p:spPr>
        <p:txBody>
          <a:bodyPr/>
          <a:lstStyle/>
          <a:p>
            <a:pPr>
              <a:defRPr/>
            </a:pPr>
            <a:r>
              <a:rPr lang="ja-JP" altLang="en-US" sz="2000" dirty="0">
                <a:latin typeface="メイリオ" panose="020B0604030504040204" pitchFamily="50" charset="-128"/>
                <a:ea typeface="メイリオ" panose="020B0604030504040204" pitchFamily="50" charset="-128"/>
              </a:rPr>
              <a:t>地球上の全細菌バイオマスの</a:t>
            </a:r>
            <a:r>
              <a:rPr lang="en-US" altLang="ja-JP" sz="2000" dirty="0">
                <a:latin typeface="メイリオ" panose="020B0604030504040204" pitchFamily="50" charset="-128"/>
                <a:ea typeface="メイリオ" panose="020B0604030504040204" pitchFamily="50" charset="-128"/>
              </a:rPr>
              <a:t>40</a:t>
            </a:r>
            <a:r>
              <a:rPr lang="ja-JP" altLang="en-US" sz="2000" dirty="0">
                <a:latin typeface="メイリオ" panose="020B0604030504040204" pitchFamily="50" charset="-128"/>
                <a:ea typeface="メイリオ" panose="020B0604030504040204" pitchFamily="50" charset="-128"/>
              </a:rPr>
              <a:t>％は地下水中に存在→地下水中に棲息する生物種が多様であればあるほど病原体は生きのびられない</a:t>
            </a:r>
            <a:endParaRPr lang="en-US" altLang="ja-JP" sz="2000" dirty="0">
              <a:latin typeface="メイリオ" panose="020B0604030504040204" pitchFamily="50" charset="-128"/>
              <a:ea typeface="メイリオ" panose="020B0604030504040204" pitchFamily="50" charset="-128"/>
            </a:endParaRPr>
          </a:p>
          <a:p>
            <a:pPr>
              <a:defRPr/>
            </a:pPr>
            <a:r>
              <a:rPr lang="ja-JP" altLang="en-US" sz="2000" dirty="0">
                <a:latin typeface="メイリオ" panose="020B0604030504040204" pitchFamily="50" charset="-128"/>
                <a:ea typeface="メイリオ" panose="020B0604030504040204" pitchFamily="50" charset="-128"/>
              </a:rPr>
              <a:t>繊毛中だけで</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日に周囲にいる細菌の</a:t>
            </a:r>
            <a:r>
              <a:rPr lang="en-US" altLang="ja-JP" sz="2000" dirty="0">
                <a:latin typeface="メイリオ" panose="020B0604030504040204" pitchFamily="50" charset="-128"/>
                <a:ea typeface="メイリオ" panose="020B0604030504040204" pitchFamily="50" charset="-128"/>
              </a:rPr>
              <a:t>8</a:t>
            </a:r>
            <a:r>
              <a:rPr lang="ja-JP" altLang="en-US" sz="2000" dirty="0">
                <a:latin typeface="メイリオ" panose="020B0604030504040204" pitchFamily="50" charset="-128"/>
                <a:ea typeface="メイリオ" panose="020B0604030504040204" pitchFamily="50" charset="-128"/>
              </a:rPr>
              <a:t>％を食べてしまうし、襟鞭毛虫はさらに活発で</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日に周囲にいる細菌の</a:t>
            </a:r>
            <a:r>
              <a:rPr lang="en-US" altLang="ja-JP" sz="2000" dirty="0">
                <a:latin typeface="メイリオ" panose="020B0604030504040204" pitchFamily="50" charset="-128"/>
                <a:ea typeface="メイリオ" panose="020B0604030504040204" pitchFamily="50" charset="-128"/>
              </a:rPr>
              <a:t>50</a:t>
            </a:r>
            <a:r>
              <a:rPr lang="ja-JP" altLang="en-US" sz="2000" dirty="0">
                <a:latin typeface="メイリオ" panose="020B0604030504040204" pitchFamily="50" charset="-128"/>
                <a:ea typeface="メイリオ" panose="020B0604030504040204" pitchFamily="50" charset="-128"/>
              </a:rPr>
              <a:t>％を捕食</a:t>
            </a:r>
            <a:endParaRPr lang="en-US" altLang="ja-JP" sz="2000" dirty="0">
              <a:latin typeface="メイリオ" panose="020B0604030504040204" pitchFamily="50" charset="-128"/>
              <a:ea typeface="メイリオ" panose="020B0604030504040204" pitchFamily="50" charset="-128"/>
            </a:endParaRPr>
          </a:p>
          <a:p>
            <a:pPr>
              <a:defRPr/>
            </a:pPr>
            <a:r>
              <a:rPr lang="ja-JP" altLang="en-US" sz="2000" dirty="0">
                <a:latin typeface="メイリオ" panose="020B0604030504040204" pitchFamily="50" charset="-128"/>
                <a:ea typeface="メイリオ" panose="020B0604030504040204" pitchFamily="50" charset="-128"/>
              </a:rPr>
              <a:t>こうした食物連鎖の頂点に位置するのが、洞窟動物と同じように色素や眼が退化して触角と嗅覚だけで生きている小さな節足動物→甲殻類をはじめ多種多様な生物が棲息している帯水層の地下水が健康にいい水</a:t>
            </a:r>
            <a:endParaRPr lang="en-US" altLang="ja-JP" sz="2000" dirty="0">
              <a:latin typeface="メイリオ" panose="020B0604030504040204" pitchFamily="50" charset="-128"/>
              <a:ea typeface="メイリオ" panose="020B0604030504040204" pitchFamily="50" charset="-128"/>
            </a:endParaRPr>
          </a:p>
          <a:p>
            <a:pPr>
              <a:defRPr/>
            </a:pPr>
            <a:endParaRPr lang="ja-JP" altLang="en-US" sz="2400" dirty="0"/>
          </a:p>
        </p:txBody>
      </p:sp>
      <p:pic>
        <p:nvPicPr>
          <p:cNvPr id="4" name="図 3">
            <a:extLst>
              <a:ext uri="{FF2B5EF4-FFF2-40B4-BE49-F238E27FC236}">
                <a16:creationId xmlns:a16="http://schemas.microsoft.com/office/drawing/2014/main" id="{22FD693C-1AB8-044D-200A-41A39A0C6BBD}"/>
              </a:ext>
            </a:extLst>
          </p:cNvPr>
          <p:cNvPicPr>
            <a:picLocks noChangeAspect="1"/>
          </p:cNvPicPr>
          <p:nvPr/>
        </p:nvPicPr>
        <p:blipFill>
          <a:blip r:embed="rId2"/>
          <a:stretch>
            <a:fillRect/>
          </a:stretch>
        </p:blipFill>
        <p:spPr>
          <a:xfrm>
            <a:off x="4400001" y="4106721"/>
            <a:ext cx="2066491" cy="2956830"/>
          </a:xfrm>
          <a:prstGeom prst="rect">
            <a:avLst/>
          </a:prstGeom>
        </p:spPr>
      </p:pic>
      <p:pic>
        <p:nvPicPr>
          <p:cNvPr id="6" name="図 5">
            <a:extLst>
              <a:ext uri="{FF2B5EF4-FFF2-40B4-BE49-F238E27FC236}">
                <a16:creationId xmlns:a16="http://schemas.microsoft.com/office/drawing/2014/main" id="{4EB92DF8-83AF-AA22-4ADF-CBD1A59535C5}"/>
              </a:ext>
            </a:extLst>
          </p:cNvPr>
          <p:cNvPicPr>
            <a:picLocks noChangeAspect="1"/>
          </p:cNvPicPr>
          <p:nvPr/>
        </p:nvPicPr>
        <p:blipFill>
          <a:blip r:embed="rId3"/>
          <a:stretch>
            <a:fillRect/>
          </a:stretch>
        </p:blipFill>
        <p:spPr>
          <a:xfrm>
            <a:off x="4411026" y="9495"/>
            <a:ext cx="4774191" cy="4087731"/>
          </a:xfrm>
          <a:prstGeom prst="rect">
            <a:avLst/>
          </a:prstGeom>
        </p:spPr>
      </p:pic>
      <p:pic>
        <p:nvPicPr>
          <p:cNvPr id="9" name="Picture 2" descr="Rob Dunn">
            <a:extLst>
              <a:ext uri="{FF2B5EF4-FFF2-40B4-BE49-F238E27FC236}">
                <a16:creationId xmlns:a16="http://schemas.microsoft.com/office/drawing/2014/main" id="{72BA0DF5-CD5B-2ACD-1D63-782612E99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4066599"/>
            <a:ext cx="2791401" cy="2791401"/>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7">
            <a:extLst>
              <a:ext uri="{FF2B5EF4-FFF2-40B4-BE49-F238E27FC236}">
                <a16:creationId xmlns:a16="http://schemas.microsoft.com/office/drawing/2014/main" id="{B5D22D58-DA10-6B4A-3F16-147FD8CEF0F4}"/>
              </a:ext>
            </a:extLst>
          </p:cNvPr>
          <p:cNvSpPr txBox="1">
            <a:spLocks noChangeArrowheads="1"/>
          </p:cNvSpPr>
          <p:nvPr/>
        </p:nvSpPr>
        <p:spPr bwMode="auto">
          <a:xfrm>
            <a:off x="6444208" y="6222151"/>
            <a:ext cx="293460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r>
              <a:rPr lang="ja-JP" altLang="en-US" sz="1800" dirty="0">
                <a:solidFill>
                  <a:schemeClr val="bg2">
                    <a:lumMod val="20000"/>
                    <a:lumOff val="80000"/>
                  </a:schemeClr>
                </a:solidFill>
                <a:latin typeface="+mj-ea"/>
                <a:ea typeface="+mj-ea"/>
              </a:rPr>
              <a:t>ノースカロライナ州立大学</a:t>
            </a:r>
            <a:endParaRPr lang="en-US" altLang="ja-JP" sz="1800" dirty="0">
              <a:solidFill>
                <a:schemeClr val="bg2">
                  <a:lumMod val="20000"/>
                  <a:lumOff val="80000"/>
                </a:schemeClr>
              </a:solidFill>
              <a:latin typeface="+mj-ea"/>
              <a:ea typeface="+mj-ea"/>
            </a:endParaRPr>
          </a:p>
          <a:p>
            <a:r>
              <a:rPr lang="ja-JP" altLang="en-US" sz="1800" dirty="0">
                <a:solidFill>
                  <a:schemeClr val="bg2">
                    <a:lumMod val="20000"/>
                    <a:lumOff val="80000"/>
                  </a:schemeClr>
                </a:solidFill>
                <a:latin typeface="+mj-ea"/>
                <a:ea typeface="+mj-ea"/>
              </a:rPr>
              <a:t>ロブ・ダン</a:t>
            </a:r>
            <a:r>
              <a:rPr lang="en-US" altLang="ja-JP" sz="1800" dirty="0">
                <a:solidFill>
                  <a:schemeClr val="bg2">
                    <a:lumMod val="20000"/>
                    <a:lumOff val="80000"/>
                  </a:schemeClr>
                </a:solidFill>
                <a:latin typeface="+mj-ea"/>
                <a:ea typeface="+mj-ea"/>
              </a:rPr>
              <a:t>(Rob</a:t>
            </a:r>
            <a:r>
              <a:rPr lang="ja-JP" altLang="en-US" sz="1800" dirty="0">
                <a:solidFill>
                  <a:schemeClr val="bg2">
                    <a:lumMod val="20000"/>
                    <a:lumOff val="80000"/>
                  </a:schemeClr>
                </a:solidFill>
                <a:latin typeface="+mj-ea"/>
                <a:ea typeface="+mj-ea"/>
              </a:rPr>
              <a:t>　</a:t>
            </a:r>
            <a:r>
              <a:rPr lang="en-US" altLang="ja-JP" sz="1800" dirty="0">
                <a:solidFill>
                  <a:schemeClr val="bg2">
                    <a:lumMod val="20000"/>
                    <a:lumOff val="80000"/>
                  </a:schemeClr>
                </a:solidFill>
                <a:latin typeface="+mj-ea"/>
                <a:ea typeface="+mj-ea"/>
              </a:rPr>
              <a:t>Dunn)</a:t>
            </a:r>
            <a:r>
              <a:rPr lang="ja-JP" altLang="en-US" sz="1800" dirty="0">
                <a:solidFill>
                  <a:schemeClr val="bg2">
                    <a:lumMod val="20000"/>
                    <a:lumOff val="80000"/>
                  </a:schemeClr>
                </a:solidFill>
                <a:latin typeface="+mj-ea"/>
                <a:ea typeface="+mj-ea"/>
              </a:rPr>
              <a:t>教授</a:t>
            </a:r>
          </a:p>
        </p:txBody>
      </p:sp>
    </p:spTree>
    <p:extLst>
      <p:ext uri="{BB962C8B-B14F-4D97-AF65-F5344CB8AC3E}">
        <p14:creationId xmlns:p14="http://schemas.microsoft.com/office/powerpoint/2010/main" val="2062514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48E026-B8D5-C60B-F8FC-5D9FE51484C3}"/>
              </a:ext>
            </a:extLst>
          </p:cNvPr>
          <p:cNvSpPr>
            <a:spLocks noGrp="1"/>
          </p:cNvSpPr>
          <p:nvPr>
            <p:ph type="title"/>
          </p:nvPr>
        </p:nvSpPr>
        <p:spPr>
          <a:xfrm>
            <a:off x="-541338" y="-200025"/>
            <a:ext cx="8229601" cy="1143000"/>
          </a:xfrm>
        </p:spPr>
        <p:txBody>
          <a:bodyPr/>
          <a:lstStyle/>
          <a:p>
            <a:pPr>
              <a:defRPr/>
            </a:pPr>
            <a:r>
              <a:rPr lang="ja-JP" altLang="en-US" sz="4000" dirty="0">
                <a:solidFill>
                  <a:srgbClr val="0090E5"/>
                </a:solidFill>
                <a:latin typeface="+mj-ea"/>
                <a:ea typeface="+mj-ea"/>
              </a:rPr>
              <a:t>有機ならアレルギーにかからない</a:t>
            </a:r>
          </a:p>
        </p:txBody>
      </p:sp>
      <p:sp>
        <p:nvSpPr>
          <p:cNvPr id="125955" name="コンテンツ プレースホルダー 2">
            <a:extLst>
              <a:ext uri="{FF2B5EF4-FFF2-40B4-BE49-F238E27FC236}">
                <a16:creationId xmlns:a16="http://schemas.microsoft.com/office/drawing/2014/main" id="{239FF8F7-04BD-DBD5-43E1-B777F5CDDD63}"/>
              </a:ext>
            </a:extLst>
          </p:cNvPr>
          <p:cNvSpPr>
            <a:spLocks noGrp="1" noChangeArrowheads="1"/>
          </p:cNvSpPr>
          <p:nvPr>
            <p:ph idx="1"/>
          </p:nvPr>
        </p:nvSpPr>
        <p:spPr>
          <a:xfrm>
            <a:off x="128588" y="942975"/>
            <a:ext cx="5738812" cy="5915025"/>
          </a:xfrm>
        </p:spPr>
        <p:txBody>
          <a:bodyPr/>
          <a:lstStyle/>
          <a:p>
            <a:r>
              <a:rPr lang="ja-JP" altLang="en-US" sz="1800">
                <a:latin typeface="メイリオ" panose="020B0604030504040204" pitchFamily="50" charset="-128"/>
                <a:ea typeface="メイリオ" panose="020B0604030504040204" pitchFamily="50" charset="-128"/>
              </a:rPr>
              <a:t>ロンドン大学セントジョージ医学校の疫学者、デイヴィッド・ストラカン</a:t>
            </a:r>
            <a:r>
              <a:rPr lang="en-US" altLang="ja-JP" sz="1800">
                <a:latin typeface="メイリオ" panose="020B0604030504040204" pitchFamily="50" charset="-128"/>
                <a:ea typeface="メイリオ" panose="020B0604030504040204" pitchFamily="50" charset="-128"/>
              </a:rPr>
              <a:t>(David Strachan)</a:t>
            </a:r>
            <a:r>
              <a:rPr lang="ja-JP" altLang="en-US" sz="1800">
                <a:latin typeface="メイリオ" panose="020B0604030504040204" pitchFamily="50" charset="-128"/>
                <a:ea typeface="メイリオ" panose="020B0604030504040204" pitchFamily="50" charset="-128"/>
              </a:rPr>
              <a:t>名誉教授が初めて提唱した「衛生仮説」</a:t>
            </a:r>
            <a:endParaRPr lang="en-US" altLang="ja-JP" sz="1800">
              <a:latin typeface="メイリオ" panose="020B0604030504040204" pitchFamily="50" charset="-128"/>
              <a:ea typeface="メイリオ" panose="020B0604030504040204" pitchFamily="50" charset="-128"/>
            </a:endParaRPr>
          </a:p>
          <a:p>
            <a:r>
              <a:rPr lang="ja-JP" altLang="en-US" sz="1800">
                <a:latin typeface="メイリオ" panose="020B0604030504040204" pitchFamily="50" charset="-128"/>
                <a:ea typeface="メイリオ" panose="020B0604030504040204" pitchFamily="50" charset="-128"/>
              </a:rPr>
              <a:t>ヘルシンキ大学のタリ・ハーテラ</a:t>
            </a:r>
            <a:r>
              <a:rPr lang="en-US" altLang="ja-JP" sz="1800">
                <a:latin typeface="メイリオ" panose="020B0604030504040204" pitchFamily="50" charset="-128"/>
                <a:ea typeface="メイリオ" panose="020B0604030504040204" pitchFamily="50" charset="-128"/>
              </a:rPr>
              <a:t>(Tari Haahtela)</a:t>
            </a:r>
            <a:r>
              <a:rPr lang="ja-JP" altLang="en-US" sz="1800">
                <a:latin typeface="メイリオ" panose="020B0604030504040204" pitchFamily="50" charset="-128"/>
                <a:ea typeface="メイリオ" panose="020B0604030504040204" pitchFamily="50" charset="-128"/>
              </a:rPr>
              <a:t>名誉教授→生物多様性の喪失と疾患が関連</a:t>
            </a:r>
            <a:endParaRPr lang="en-US" altLang="ja-JP" sz="1800">
              <a:latin typeface="メイリオ" panose="020B0604030504040204" pitchFamily="50" charset="-128"/>
              <a:ea typeface="メイリオ" panose="020B0604030504040204" pitchFamily="50" charset="-128"/>
            </a:endParaRPr>
          </a:p>
          <a:p>
            <a:r>
              <a:rPr lang="ja-JP" altLang="en-US" sz="1800">
                <a:latin typeface="メイリオ" panose="020B0604030504040204" pitchFamily="50" charset="-128"/>
                <a:ea typeface="メイリオ" panose="020B0604030504040204" pitchFamily="50" charset="-128"/>
              </a:rPr>
              <a:t>アシネトバクター属の細菌、アシネトバクターが皮膚に棲んでいるほどアレルギーにかかりにくい</a:t>
            </a:r>
            <a:endParaRPr lang="en-US" altLang="ja-JP" sz="1800">
              <a:latin typeface="メイリオ" panose="020B0604030504040204" pitchFamily="50" charset="-128"/>
              <a:ea typeface="メイリオ" panose="020B0604030504040204" pitchFamily="50" charset="-128"/>
            </a:endParaRPr>
          </a:p>
          <a:p>
            <a:r>
              <a:rPr lang="ja-JP" altLang="en-US" sz="1800">
                <a:latin typeface="メイリオ" panose="020B0604030504040204" pitchFamily="50" charset="-128"/>
                <a:ea typeface="メイリオ" panose="020B0604030504040204" pitchFamily="50" charset="-128"/>
              </a:rPr>
              <a:t>アーミッシュ</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アマン派</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とフッター派は</a:t>
            </a:r>
            <a:r>
              <a:rPr lang="en-US" altLang="ja-JP" sz="1800">
                <a:latin typeface="メイリオ" panose="020B0604030504040204" pitchFamily="50" charset="-128"/>
                <a:ea typeface="メイリオ" panose="020B0604030504040204" pitchFamily="50" charset="-128"/>
              </a:rPr>
              <a:t>18</a:t>
            </a:r>
            <a:r>
              <a:rPr lang="ja-JP" altLang="en-US" sz="1800">
                <a:latin typeface="メイリオ" panose="020B0604030504040204" pitchFamily="50" charset="-128"/>
                <a:ea typeface="メイリオ" panose="020B0604030504040204" pitchFamily="50" charset="-128"/>
              </a:rPr>
              <a:t>～</a:t>
            </a:r>
            <a:r>
              <a:rPr lang="en-US" altLang="ja-JP" sz="1800">
                <a:latin typeface="メイリオ" panose="020B0604030504040204" pitchFamily="50" charset="-128"/>
                <a:ea typeface="メイリオ" panose="020B0604030504040204" pitchFamily="50" charset="-128"/>
              </a:rPr>
              <a:t>19</a:t>
            </a:r>
            <a:r>
              <a:rPr lang="ja-JP" altLang="en-US" sz="1800">
                <a:latin typeface="メイリオ" panose="020B0604030504040204" pitchFamily="50" charset="-128"/>
                <a:ea typeface="メイリオ" panose="020B0604030504040204" pitchFamily="50" charset="-128"/>
              </a:rPr>
              <a:t>世紀にかけてドイツから米国に移住→いずれも、遺伝的に共通し、とりわけ、喘息にかかりやすい遺伝子</a:t>
            </a:r>
            <a:endParaRPr lang="en-US" altLang="ja-JP" sz="1800">
              <a:latin typeface="メイリオ" panose="020B0604030504040204" pitchFamily="50" charset="-128"/>
              <a:ea typeface="メイリオ" panose="020B0604030504040204" pitchFamily="50" charset="-128"/>
            </a:endParaRPr>
          </a:p>
          <a:p>
            <a:r>
              <a:rPr lang="ja-JP" altLang="en-US" sz="1800">
                <a:latin typeface="メイリオ" panose="020B0604030504040204" pitchFamily="50" charset="-128"/>
                <a:ea typeface="メイリオ" panose="020B0604030504040204" pitchFamily="50" charset="-128"/>
              </a:rPr>
              <a:t>ドイツ風の農産物、大家族で暮らし、牛乳を飲み、テレビを見ず、その他電化製品も一切使わない</a:t>
            </a:r>
            <a:endParaRPr lang="en-US" altLang="ja-JP" sz="1800">
              <a:latin typeface="メイリオ" panose="020B0604030504040204" pitchFamily="50" charset="-128"/>
              <a:ea typeface="メイリオ" panose="020B0604030504040204" pitchFamily="50" charset="-128"/>
            </a:endParaRPr>
          </a:p>
          <a:p>
            <a:r>
              <a:rPr lang="ja-JP" altLang="en-US" sz="1800">
                <a:latin typeface="メイリオ" panose="020B0604030504040204" pitchFamily="50" charset="-128"/>
                <a:ea typeface="メイリオ" panose="020B0604030504040204" pitchFamily="50" charset="-128"/>
              </a:rPr>
              <a:t>フッター派は工業型農業（トラクターを運転し、農薬、モノカルチャー</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 </a:t>
            </a:r>
            <a:endParaRPr lang="en-US" altLang="ja-JP" sz="1800">
              <a:latin typeface="メイリオ" panose="020B0604030504040204" pitchFamily="50" charset="-128"/>
              <a:ea typeface="メイリオ" panose="020B0604030504040204" pitchFamily="50" charset="-128"/>
            </a:endParaRPr>
          </a:p>
          <a:p>
            <a:r>
              <a:rPr lang="ja-JP" altLang="en-US" sz="1800">
                <a:latin typeface="メイリオ" panose="020B0604030504040204" pitchFamily="50" charset="-128"/>
                <a:ea typeface="メイリオ" panose="020B0604030504040204" pitchFamily="50" charset="-128"/>
              </a:rPr>
              <a:t>フッター派は米国内で最も喘息の発症頻度が高く子どもたちの</a:t>
            </a:r>
            <a:r>
              <a:rPr lang="en-US" altLang="ja-JP" sz="1800">
                <a:latin typeface="メイリオ" panose="020B0604030504040204" pitchFamily="50" charset="-128"/>
                <a:ea typeface="メイリオ" panose="020B0604030504040204" pitchFamily="50" charset="-128"/>
              </a:rPr>
              <a:t>23</a:t>
            </a:r>
            <a:r>
              <a:rPr lang="ja-JP" altLang="en-US" sz="1800">
                <a:latin typeface="メイリオ" panose="020B0604030504040204" pitchFamily="50" charset="-128"/>
                <a:ea typeface="メイリオ" panose="020B0604030504040204" pitchFamily="50" charset="-128"/>
              </a:rPr>
              <a:t>％が患っている→子どもたちの血液中には各種アレルゲンに対する</a:t>
            </a:r>
            <a:r>
              <a:rPr lang="en-US" altLang="ja-JP" sz="1800">
                <a:latin typeface="メイリオ" panose="020B0604030504040204" pitchFamily="50" charset="-128"/>
                <a:ea typeface="メイリオ" panose="020B0604030504040204" pitchFamily="50" charset="-128"/>
              </a:rPr>
              <a:t>IgE</a:t>
            </a:r>
            <a:r>
              <a:rPr lang="ja-JP" altLang="en-US" sz="1800">
                <a:latin typeface="メイリオ" panose="020B0604030504040204" pitchFamily="50" charset="-128"/>
                <a:ea typeface="メイリオ" panose="020B0604030504040204" pitchFamily="50" charset="-128"/>
              </a:rPr>
              <a:t>抗体が高濃度で存在→アーミッシュの子どもたちは喘息の発生率が低い</a:t>
            </a:r>
            <a:endParaRPr lang="en-US" altLang="ja-JP" sz="180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C8F3FB05-F29A-CEF8-B0E3-80A449B6FA77}"/>
              </a:ext>
            </a:extLst>
          </p:cNvPr>
          <p:cNvSpPr txBox="1"/>
          <p:nvPr/>
        </p:nvSpPr>
        <p:spPr>
          <a:xfrm>
            <a:off x="7248525" y="-20638"/>
            <a:ext cx="1895475" cy="584201"/>
          </a:xfrm>
          <a:prstGeom prst="rect">
            <a:avLst/>
          </a:prstGeom>
          <a:solidFill>
            <a:schemeClr val="bg1">
              <a:lumMod val="50000"/>
            </a:schemeClr>
          </a:solidFill>
        </p:spPr>
        <p:txBody>
          <a:bodyPr>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食と健康</a:t>
            </a:r>
          </a:p>
        </p:txBody>
      </p:sp>
      <p:pic>
        <p:nvPicPr>
          <p:cNvPr id="125957" name="図 3">
            <a:extLst>
              <a:ext uri="{FF2B5EF4-FFF2-40B4-BE49-F238E27FC236}">
                <a16:creationId xmlns:a16="http://schemas.microsoft.com/office/drawing/2014/main" id="{77F82E97-4C98-79ED-2F67-1B68AF4414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3913" y="2895600"/>
            <a:ext cx="324008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図 5">
            <a:extLst>
              <a:ext uri="{FF2B5EF4-FFF2-40B4-BE49-F238E27FC236}">
                <a16:creationId xmlns:a16="http://schemas.microsoft.com/office/drawing/2014/main" id="{DD2E8AB7-0F2C-15C8-7E65-CA9F94ECE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3913" y="5049838"/>
            <a:ext cx="3240087"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9" name="図 8">
            <a:extLst>
              <a:ext uri="{FF2B5EF4-FFF2-40B4-BE49-F238E27FC236}">
                <a16:creationId xmlns:a16="http://schemas.microsoft.com/office/drawing/2014/main" id="{66395BD3-B419-D8F0-F44C-9434F1E957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8863" y="1133475"/>
            <a:ext cx="1735137"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図 13">
            <a:extLst>
              <a:ext uri="{FF2B5EF4-FFF2-40B4-BE49-F238E27FC236}">
                <a16:creationId xmlns:a16="http://schemas.microsoft.com/office/drawing/2014/main" id="{7BDB1AAB-F48C-D4BB-A951-7D7499BFB6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988" y="1133475"/>
            <a:ext cx="1719262"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578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7FD7B-F046-ECB8-C63E-377143332DB0}"/>
              </a:ext>
            </a:extLst>
          </p:cNvPr>
          <p:cNvSpPr>
            <a:spLocks noGrp="1"/>
          </p:cNvSpPr>
          <p:nvPr>
            <p:ph type="title"/>
          </p:nvPr>
        </p:nvSpPr>
        <p:spPr>
          <a:xfrm>
            <a:off x="168275" y="-122238"/>
            <a:ext cx="8229600" cy="1143001"/>
          </a:xfrm>
        </p:spPr>
        <p:txBody>
          <a:bodyPr/>
          <a:lstStyle/>
          <a:p>
            <a:pPr algn="l">
              <a:defRPr/>
            </a:pPr>
            <a:r>
              <a:rPr lang="ja-JP" altLang="en-US" sz="4000" dirty="0">
                <a:solidFill>
                  <a:schemeClr val="bg1">
                    <a:lumMod val="50000"/>
                  </a:schemeClr>
                </a:solidFill>
                <a:ea typeface="HGP創英角ｺﾞｼｯｸUB" panose="020B0900000000000000" pitchFamily="50" charset="-128"/>
              </a:rPr>
              <a:t>食物繊維の価値と脂肪の矛盾</a:t>
            </a:r>
          </a:p>
        </p:txBody>
      </p:sp>
      <p:sp>
        <p:nvSpPr>
          <p:cNvPr id="69635" name="AutoShape 2" descr="https://static.eleminist.com/images/articles/15/1580/6ApjBoLzQ3x4xLMzpqojvbz1vYaapM0irVFcH90s.jpg?p=large_wp">
            <a:extLst>
              <a:ext uri="{FF2B5EF4-FFF2-40B4-BE49-F238E27FC236}">
                <a16:creationId xmlns:a16="http://schemas.microsoft.com/office/drawing/2014/main" id="{06158806-D041-351E-996C-174A758EB79A}"/>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sz="1800"/>
          </a:p>
        </p:txBody>
      </p:sp>
      <p:sp>
        <p:nvSpPr>
          <p:cNvPr id="69636" name="AutoShape 4" descr="https://static.eleminist.com/images/articles/15/1580/6ApjBoLzQ3x4xLMzpqojvbz1vYaapM0irVFcH90s.jpg?p=large_wp">
            <a:extLst>
              <a:ext uri="{FF2B5EF4-FFF2-40B4-BE49-F238E27FC236}">
                <a16:creationId xmlns:a16="http://schemas.microsoft.com/office/drawing/2014/main" id="{D18B1BED-C2D3-66C9-A1EF-F77226504E9F}"/>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sz="1800"/>
          </a:p>
        </p:txBody>
      </p:sp>
      <p:sp>
        <p:nvSpPr>
          <p:cNvPr id="69637" name="AutoShape 6" descr="https://static.eleminist.com/images/articles/15/1580/6ApjBoLzQ3x4xLMzpqojvbz1vYaapM0irVFcH90s.jpg?p=large_wp">
            <a:extLst>
              <a:ext uri="{FF2B5EF4-FFF2-40B4-BE49-F238E27FC236}">
                <a16:creationId xmlns:a16="http://schemas.microsoft.com/office/drawing/2014/main" id="{595116A6-EB5B-4446-F9DF-136C1773F887}"/>
              </a:ext>
            </a:extLst>
          </p:cNvPr>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endParaRPr lang="ja-JP" altLang="en-US" sz="1800"/>
          </a:p>
        </p:txBody>
      </p:sp>
      <p:pic>
        <p:nvPicPr>
          <p:cNvPr id="69638" name="図 3">
            <a:extLst>
              <a:ext uri="{FF2B5EF4-FFF2-40B4-BE49-F238E27FC236}">
                <a16:creationId xmlns:a16="http://schemas.microsoft.com/office/drawing/2014/main" id="{8E423E63-5D04-8680-9DFD-049506E61A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936625"/>
            <a:ext cx="4408488"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4" descr="丸元淑生の写真">
            <a:extLst>
              <a:ext uri="{FF2B5EF4-FFF2-40B4-BE49-F238E27FC236}">
                <a16:creationId xmlns:a16="http://schemas.microsoft.com/office/drawing/2014/main" id="{8A49E7FD-3BA3-6B8D-6E7F-03C8A2025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663" y="2081213"/>
            <a:ext cx="4732337" cy="476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2DA369B7-9C89-450D-FDD0-3F70B5AAB2AA}"/>
              </a:ext>
            </a:extLst>
          </p:cNvPr>
          <p:cNvSpPr txBox="1"/>
          <p:nvPr/>
        </p:nvSpPr>
        <p:spPr>
          <a:xfrm>
            <a:off x="6248400" y="6470650"/>
            <a:ext cx="3749675" cy="338138"/>
          </a:xfrm>
          <a:prstGeom prst="rect">
            <a:avLst/>
          </a:prstGeom>
          <a:noFill/>
        </p:spPr>
        <p:txBody>
          <a:bodyPr>
            <a:spAutoFit/>
          </a:bodyPr>
          <a:lstStyle/>
          <a:p>
            <a:pPr>
              <a:defRPr/>
            </a:pPr>
            <a:r>
              <a:rPr lang="ja-JP" altLang="en-US" sz="1600" dirty="0">
                <a:solidFill>
                  <a:schemeClr val="accent6">
                    <a:lumMod val="20000"/>
                    <a:lumOff val="80000"/>
                  </a:schemeClr>
                </a:solidFill>
                <a:latin typeface="+mj-ea"/>
                <a:ea typeface="+mj-ea"/>
              </a:rPr>
              <a:t>丸元淑夫（</a:t>
            </a:r>
            <a:r>
              <a:rPr lang="en-US" altLang="ja-JP" sz="1600" dirty="0">
                <a:solidFill>
                  <a:schemeClr val="accent6">
                    <a:lumMod val="20000"/>
                    <a:lumOff val="80000"/>
                  </a:schemeClr>
                </a:solidFill>
                <a:latin typeface="+mj-ea"/>
                <a:ea typeface="+mj-ea"/>
              </a:rPr>
              <a:t>1934</a:t>
            </a:r>
            <a:r>
              <a:rPr lang="ja-JP" altLang="en-US" sz="1600" dirty="0">
                <a:solidFill>
                  <a:schemeClr val="accent6">
                    <a:lumMod val="20000"/>
                    <a:lumOff val="80000"/>
                  </a:schemeClr>
                </a:solidFill>
                <a:latin typeface="+mj-ea"/>
                <a:ea typeface="+mj-ea"/>
              </a:rPr>
              <a:t>～</a:t>
            </a:r>
            <a:r>
              <a:rPr lang="en-US" altLang="ja-JP" sz="1600" dirty="0">
                <a:solidFill>
                  <a:schemeClr val="accent6">
                    <a:lumMod val="20000"/>
                    <a:lumOff val="80000"/>
                  </a:schemeClr>
                </a:solidFill>
                <a:latin typeface="+mj-ea"/>
                <a:ea typeface="+mj-ea"/>
              </a:rPr>
              <a:t>2008</a:t>
            </a:r>
            <a:r>
              <a:rPr lang="ja-JP" altLang="en-US" sz="1600" dirty="0">
                <a:solidFill>
                  <a:schemeClr val="accent6">
                    <a:lumMod val="20000"/>
                    <a:lumOff val="80000"/>
                  </a:schemeClr>
                </a:solidFill>
                <a:latin typeface="+mj-ea"/>
                <a:ea typeface="+mj-ea"/>
              </a:rPr>
              <a:t>年</a:t>
            </a:r>
            <a:r>
              <a:rPr lang="en-US" altLang="ja-JP" sz="1600" dirty="0">
                <a:solidFill>
                  <a:schemeClr val="accent6">
                    <a:lumMod val="20000"/>
                    <a:lumOff val="80000"/>
                  </a:schemeClr>
                </a:solidFill>
                <a:latin typeface="+mj-ea"/>
                <a:ea typeface="+mj-ea"/>
              </a:rPr>
              <a:t>)</a:t>
            </a:r>
            <a:endParaRPr lang="ja-JP" altLang="en-US" sz="1600" dirty="0">
              <a:solidFill>
                <a:schemeClr val="accent6">
                  <a:lumMod val="20000"/>
                  <a:lumOff val="80000"/>
                </a:schemeClr>
              </a:solidFill>
              <a:latin typeface="+mj-ea"/>
              <a:ea typeface="+mj-ea"/>
            </a:endParaRPr>
          </a:p>
        </p:txBody>
      </p:sp>
      <p:grpSp>
        <p:nvGrpSpPr>
          <p:cNvPr id="69641" name="グループ化 8">
            <a:extLst>
              <a:ext uri="{FF2B5EF4-FFF2-40B4-BE49-F238E27FC236}">
                <a16:creationId xmlns:a16="http://schemas.microsoft.com/office/drawing/2014/main" id="{C25AC204-4956-FB73-45D6-B1E386F38619}"/>
              </a:ext>
            </a:extLst>
          </p:cNvPr>
          <p:cNvGrpSpPr>
            <a:grpSpLocks/>
          </p:cNvGrpSpPr>
          <p:nvPr/>
        </p:nvGrpSpPr>
        <p:grpSpPr bwMode="auto">
          <a:xfrm>
            <a:off x="4292600" y="936625"/>
            <a:ext cx="4846638" cy="2330450"/>
            <a:chOff x="4316113" y="1372552"/>
            <a:chExt cx="4848074" cy="2330375"/>
          </a:xfrm>
        </p:grpSpPr>
        <p:pic>
          <p:nvPicPr>
            <p:cNvPr id="69643" name="Picture 2" descr="図解豊かさの栄養学 (新潮文庫 ま 12-1) | 丸元 淑生 |本 | 通販 | Amazon">
              <a:extLst>
                <a:ext uri="{FF2B5EF4-FFF2-40B4-BE49-F238E27FC236}">
                  <a16:creationId xmlns:a16="http://schemas.microsoft.com/office/drawing/2014/main" id="{7BB3BD60-E6AA-E63A-5C5B-1F27CB8E56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6113" y="1372552"/>
              <a:ext cx="1620000" cy="2288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4" name="Picture 6" descr="最新ミネラル読本: 図解豊かさの栄養学3 (新潮文庫 ま 12-5) | 丸元 淑生, 丸元 康生 |本 | 通販 | Amazon">
              <a:extLst>
                <a:ext uri="{FF2B5EF4-FFF2-40B4-BE49-F238E27FC236}">
                  <a16:creationId xmlns:a16="http://schemas.microsoft.com/office/drawing/2014/main" id="{C83AFCC0-1658-7341-F56D-94B028528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4187" y="1372552"/>
              <a:ext cx="1620000" cy="23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5" name="Picture 8" descr="図解 豊かさの栄養学(2) 健康の鍵・脂肪は正しくとろう 新潮文庫 中古本・書籍 | ブックオフ公式オンラインストア">
              <a:extLst>
                <a:ext uri="{FF2B5EF4-FFF2-40B4-BE49-F238E27FC236}">
                  <a16:creationId xmlns:a16="http://schemas.microsoft.com/office/drawing/2014/main" id="{07020028-753B-037A-E613-A26890F13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9855" y="1372552"/>
              <a:ext cx="1620000" cy="231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テキスト ボックス 2">
            <a:extLst>
              <a:ext uri="{FF2B5EF4-FFF2-40B4-BE49-F238E27FC236}">
                <a16:creationId xmlns:a16="http://schemas.microsoft.com/office/drawing/2014/main" id="{467130A5-6CCF-02A0-7745-04D12846CBC1}"/>
              </a:ext>
            </a:extLst>
          </p:cNvPr>
          <p:cNvSpPr txBox="1"/>
          <p:nvPr/>
        </p:nvSpPr>
        <p:spPr>
          <a:xfrm>
            <a:off x="7248525" y="-20638"/>
            <a:ext cx="1895475" cy="584201"/>
          </a:xfrm>
          <a:prstGeom prst="rect">
            <a:avLst/>
          </a:prstGeom>
          <a:solidFill>
            <a:schemeClr val="bg1">
              <a:lumMod val="50000"/>
            </a:schemeClr>
          </a:solidFill>
        </p:spPr>
        <p:txBody>
          <a:bodyPr>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食と健康</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2ECEABA-DE89-205C-B414-29407186E940}"/>
              </a:ext>
            </a:extLst>
          </p:cNvPr>
          <p:cNvSpPr>
            <a:spLocks noGrp="1"/>
          </p:cNvSpPr>
          <p:nvPr>
            <p:ph type="title"/>
          </p:nvPr>
        </p:nvSpPr>
        <p:spPr>
          <a:xfrm>
            <a:off x="282575" y="0"/>
            <a:ext cx="8578850" cy="981075"/>
          </a:xfrm>
        </p:spPr>
        <p:txBody>
          <a:bodyPr/>
          <a:lstStyle/>
          <a:p>
            <a:pPr>
              <a:defRPr/>
            </a:pPr>
            <a:r>
              <a:rPr lang="ja-JP" altLang="en-US" dirty="0">
                <a:solidFill>
                  <a:srgbClr val="0090E5"/>
                </a:solidFill>
                <a:latin typeface="+mj-ea"/>
                <a:ea typeface="+mj-ea"/>
              </a:rPr>
              <a:t>マメと穀類をセット＝理想的アミノ酸</a:t>
            </a:r>
          </a:p>
        </p:txBody>
      </p:sp>
      <p:pic>
        <p:nvPicPr>
          <p:cNvPr id="91139" name="図 4">
            <a:extLst>
              <a:ext uri="{FF2B5EF4-FFF2-40B4-BE49-F238E27FC236}">
                <a16:creationId xmlns:a16="http://schemas.microsoft.com/office/drawing/2014/main" id="{DDCECDC1-4241-ED54-3F56-2D878CBC25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475" y="1119188"/>
            <a:ext cx="456565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図 6">
            <a:extLst>
              <a:ext uri="{FF2B5EF4-FFF2-40B4-BE49-F238E27FC236}">
                <a16:creationId xmlns:a16="http://schemas.microsoft.com/office/drawing/2014/main" id="{F58C9C82-4533-EAB0-C4C4-479EFE1374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 y="1125538"/>
            <a:ext cx="459422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58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F27E3B-BF4F-9EB9-829B-C221757BEC17}"/>
              </a:ext>
            </a:extLst>
          </p:cNvPr>
          <p:cNvSpPr>
            <a:spLocks noGrp="1"/>
          </p:cNvSpPr>
          <p:nvPr>
            <p:ph type="title"/>
          </p:nvPr>
        </p:nvSpPr>
        <p:spPr>
          <a:xfrm>
            <a:off x="-1044575" y="-20638"/>
            <a:ext cx="8578850" cy="981076"/>
          </a:xfrm>
        </p:spPr>
        <p:txBody>
          <a:bodyPr/>
          <a:lstStyle/>
          <a:p>
            <a:pPr>
              <a:defRPr/>
            </a:pPr>
            <a:r>
              <a:rPr lang="ja-JP" altLang="en-US" dirty="0">
                <a:solidFill>
                  <a:srgbClr val="0090E5"/>
                </a:solidFill>
                <a:latin typeface="+mj-ea"/>
                <a:ea typeface="+mj-ea"/>
              </a:rPr>
              <a:t>伝統食と風土食の知恵</a:t>
            </a:r>
          </a:p>
        </p:txBody>
      </p:sp>
      <p:pic>
        <p:nvPicPr>
          <p:cNvPr id="92163" name="図 3">
            <a:extLst>
              <a:ext uri="{FF2B5EF4-FFF2-40B4-BE49-F238E27FC236}">
                <a16:creationId xmlns:a16="http://schemas.microsoft.com/office/drawing/2014/main" id="{91200071-73CD-7050-5DA9-0788C24C9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4463" y="3006725"/>
            <a:ext cx="5189537"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5">
            <a:extLst>
              <a:ext uri="{FF2B5EF4-FFF2-40B4-BE49-F238E27FC236}">
                <a16:creationId xmlns:a16="http://schemas.microsoft.com/office/drawing/2014/main" id="{A9297300-C22B-9A99-8EC0-912BC0F20BEF}"/>
              </a:ext>
            </a:extLst>
          </p:cNvPr>
          <p:cNvSpPr txBox="1"/>
          <p:nvPr/>
        </p:nvSpPr>
        <p:spPr>
          <a:xfrm>
            <a:off x="7248525" y="-20638"/>
            <a:ext cx="1895475" cy="584201"/>
          </a:xfrm>
          <a:prstGeom prst="rect">
            <a:avLst/>
          </a:prstGeom>
          <a:solidFill>
            <a:schemeClr val="bg1">
              <a:lumMod val="50000"/>
            </a:schemeClr>
          </a:solidFill>
        </p:spPr>
        <p:txBody>
          <a:bodyPr>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風土食</a:t>
            </a:r>
          </a:p>
        </p:txBody>
      </p:sp>
      <p:sp>
        <p:nvSpPr>
          <p:cNvPr id="92165" name="テキスト ボックス 8">
            <a:extLst>
              <a:ext uri="{FF2B5EF4-FFF2-40B4-BE49-F238E27FC236}">
                <a16:creationId xmlns:a16="http://schemas.microsoft.com/office/drawing/2014/main" id="{B3F2DAA5-B409-4857-42A5-750D0930A2D0}"/>
              </a:ext>
            </a:extLst>
          </p:cNvPr>
          <p:cNvSpPr txBox="1">
            <a:spLocks noChangeArrowheads="1"/>
          </p:cNvSpPr>
          <p:nvPr/>
        </p:nvSpPr>
        <p:spPr bwMode="auto">
          <a:xfrm>
            <a:off x="95250" y="1012825"/>
            <a:ext cx="368458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rPr>
              <a:t>米国のベストセラー</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小さな惑星の料理</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フランセス・ムーア・ラッペ</a:t>
            </a:r>
            <a:r>
              <a:rPr lang="en-US" altLang="ja-JP" sz="1800">
                <a:latin typeface="メイリオ" panose="020B0604030504040204" pitchFamily="50" charset="-128"/>
                <a:ea typeface="メイリオ" panose="020B0604030504040204" pitchFamily="50" charset="-128"/>
              </a:rPr>
              <a:t>(1944</a:t>
            </a:r>
            <a:r>
              <a:rPr lang="ja-JP" altLang="en-US" sz="1800">
                <a:latin typeface="メイリオ" panose="020B0604030504040204" pitchFamily="50" charset="-128"/>
                <a:ea typeface="メイリオ" panose="020B0604030504040204" pitchFamily="50" charset="-128"/>
              </a:rPr>
              <a:t>年～</a:t>
            </a:r>
            <a:r>
              <a:rPr lang="en-US" altLang="ja-JP" sz="1800">
                <a:latin typeface="メイリオ" panose="020B0604030504040204" pitchFamily="50" charset="-128"/>
                <a:ea typeface="メイリオ" panose="020B0604030504040204" pitchFamily="50" charset="-128"/>
              </a:rPr>
              <a:t>)</a:t>
            </a:r>
          </a:p>
          <a:p>
            <a:pPr>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rPr>
              <a:t>正しい割合で食品を組み合わせること→穀類とマメの適性比を</a:t>
            </a:r>
            <a:r>
              <a:rPr lang="en-US" altLang="ja-JP" sz="1800">
                <a:latin typeface="メイリオ" panose="020B0604030504040204" pitchFamily="50" charset="-128"/>
                <a:ea typeface="メイリオ" panose="020B0604030504040204" pitchFamily="50" charset="-128"/>
              </a:rPr>
              <a:t>2.7</a:t>
            </a:r>
            <a:r>
              <a:rPr lang="ja-JP" altLang="en-US" sz="1800">
                <a:latin typeface="メイリオ" panose="020B0604030504040204" pitchFamily="50" charset="-128"/>
                <a:ea typeface="メイリオ" panose="020B0604030504040204" pitchFamily="50" charset="-128"/>
              </a:rPr>
              <a:t>：１</a:t>
            </a:r>
            <a:endParaRPr lang="en-US" altLang="ja-JP" sz="1800">
              <a:latin typeface="メイリオ" panose="020B0604030504040204" pitchFamily="50" charset="-128"/>
              <a:ea typeface="メイリオ" panose="020B0604030504040204" pitchFamily="50" charset="-128"/>
            </a:endParaRPr>
          </a:p>
          <a:p>
            <a:pPr>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rPr>
              <a:t>ルドルフ・バランタイン</a:t>
            </a:r>
            <a:r>
              <a:rPr lang="en-US" altLang="ja-JP" sz="1800">
                <a:latin typeface="メイリオ" panose="020B0604030504040204" pitchFamily="50" charset="-128"/>
                <a:ea typeface="メイリオ" panose="020B0604030504040204" pitchFamily="50" charset="-128"/>
              </a:rPr>
              <a:t>(1941</a:t>
            </a:r>
            <a:r>
              <a:rPr lang="ja-JP" altLang="en-US" sz="1800">
                <a:latin typeface="メイリオ" panose="020B0604030504040204" pitchFamily="50" charset="-128"/>
                <a:ea typeface="メイリオ" panose="020B0604030504040204" pitchFamily="50" charset="-128"/>
              </a:rPr>
              <a:t>年～</a:t>
            </a:r>
            <a:r>
              <a:rPr lang="en-US" altLang="ja-JP" sz="1800">
                <a:latin typeface="メイリオ" panose="020B0604030504040204" pitchFamily="50" charset="-128"/>
                <a:ea typeface="メイリオ" panose="020B0604030504040204" pitchFamily="50" charset="-128"/>
              </a:rPr>
              <a:t>)</a:t>
            </a:r>
            <a:r>
              <a:rPr lang="ja-JP" altLang="en-US" sz="1800">
                <a:latin typeface="メイリオ" panose="020B0604030504040204" pitchFamily="50" charset="-128"/>
                <a:ea typeface="メイリオ" panose="020B0604030504040204" pitchFamily="50" charset="-128"/>
              </a:rPr>
              <a:t>は、</a:t>
            </a:r>
            <a:r>
              <a:rPr lang="en-US" altLang="ja-JP" sz="1800">
                <a:latin typeface="メイリオ" panose="020B0604030504040204" pitchFamily="50" charset="-128"/>
                <a:ea typeface="メイリオ" panose="020B0604030504040204" pitchFamily="50" charset="-128"/>
              </a:rPr>
              <a:t>1978</a:t>
            </a:r>
            <a:r>
              <a:rPr lang="ja-JP" altLang="en-US" sz="1800">
                <a:latin typeface="メイリオ" panose="020B0604030504040204" pitchFamily="50" charset="-128"/>
                <a:ea typeface="メイリオ" panose="020B0604030504040204" pitchFamily="50" charset="-128"/>
              </a:rPr>
              <a:t>年に世界各地の伝統食の内容を整理</a:t>
            </a:r>
            <a:endParaRPr lang="en-US" altLang="ja-JP" sz="1800">
              <a:latin typeface="メイリオ" panose="020B0604030504040204" pitchFamily="50" charset="-128"/>
              <a:ea typeface="メイリオ" panose="020B0604030504040204" pitchFamily="50" charset="-128"/>
            </a:endParaRPr>
          </a:p>
          <a:p>
            <a:pPr>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rPr>
              <a:t>食材は異なっていたが、穀類や野菜、マメ等から得ている摂取カロリーの割合は驚くほど共通</a:t>
            </a:r>
            <a:endParaRPr lang="en-US" altLang="ja-JP" sz="1800">
              <a:latin typeface="メイリオ" panose="020B0604030504040204" pitchFamily="50" charset="-128"/>
              <a:ea typeface="メイリオ" panose="020B0604030504040204" pitchFamily="50" charset="-128"/>
            </a:endParaRPr>
          </a:p>
          <a:p>
            <a:pPr>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rPr>
              <a:t>穀類とマメを主食にすれば、必要なカロリーとともに十分なタンパク質が摂取</a:t>
            </a:r>
            <a:endParaRPr lang="en-US" altLang="ja-JP" sz="1800">
              <a:latin typeface="メイリオ" panose="020B0604030504040204" pitchFamily="50" charset="-128"/>
              <a:ea typeface="メイリオ" panose="020B0604030504040204" pitchFamily="50" charset="-128"/>
            </a:endParaRPr>
          </a:p>
          <a:p>
            <a:pPr>
              <a:buFont typeface="Wingdings" panose="05000000000000000000" pitchFamily="2" charset="2"/>
              <a:buChar char="l"/>
            </a:pPr>
            <a:r>
              <a:rPr lang="ja-JP" altLang="en-US" sz="1800">
                <a:latin typeface="メイリオ" panose="020B0604030504040204" pitchFamily="50" charset="-128"/>
                <a:ea typeface="メイリオ" panose="020B0604030504040204" pitchFamily="50" charset="-128"/>
              </a:rPr>
              <a:t>多くの栄養学者「ここに人類の知恵が結集」</a:t>
            </a:r>
          </a:p>
        </p:txBody>
      </p:sp>
      <p:pic>
        <p:nvPicPr>
          <p:cNvPr id="92166" name="図 10">
            <a:extLst>
              <a:ext uri="{FF2B5EF4-FFF2-40B4-BE49-F238E27FC236}">
                <a16:creationId xmlns:a16="http://schemas.microsoft.com/office/drawing/2014/main" id="{F44C8BCC-610C-6F15-76F5-DE5340E46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26" r="10669" b="21304"/>
          <a:stretch>
            <a:fillRect/>
          </a:stretch>
        </p:blipFill>
        <p:spPr bwMode="auto">
          <a:xfrm>
            <a:off x="5735638" y="817563"/>
            <a:ext cx="1779587"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図 12">
            <a:extLst>
              <a:ext uri="{FF2B5EF4-FFF2-40B4-BE49-F238E27FC236}">
                <a16:creationId xmlns:a16="http://schemas.microsoft.com/office/drawing/2014/main" id="{99EC1F9F-575D-204A-83D5-8BECFD70C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7288" y="817563"/>
            <a:ext cx="16446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図 4">
            <a:extLst>
              <a:ext uri="{FF2B5EF4-FFF2-40B4-BE49-F238E27FC236}">
                <a16:creationId xmlns:a16="http://schemas.microsoft.com/office/drawing/2014/main" id="{01EEDAF3-2A41-0C03-CD71-FD34A0A418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726" b="22379"/>
          <a:stretch>
            <a:fillRect/>
          </a:stretch>
        </p:blipFill>
        <p:spPr bwMode="auto">
          <a:xfrm>
            <a:off x="3970338" y="817563"/>
            <a:ext cx="1792287"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B55E8D85-2BB9-5E86-8A16-03692F8BB4FA}"/>
              </a:ext>
            </a:extLst>
          </p:cNvPr>
          <p:cNvSpPr txBox="1"/>
          <p:nvPr/>
        </p:nvSpPr>
        <p:spPr>
          <a:xfrm>
            <a:off x="4056063" y="2422525"/>
            <a:ext cx="2592387" cy="584200"/>
          </a:xfrm>
          <a:prstGeom prst="rect">
            <a:avLst/>
          </a:prstGeom>
          <a:noFill/>
        </p:spPr>
        <p:txBody>
          <a:bodyPr>
            <a:spAutoFit/>
          </a:bodyPr>
          <a:lstStyle/>
          <a:p>
            <a:pPr>
              <a:defRPr/>
            </a:pPr>
            <a:r>
              <a:rPr lang="ja-JP" altLang="en-US" sz="1600" dirty="0">
                <a:solidFill>
                  <a:schemeClr val="accent6">
                    <a:lumMod val="20000"/>
                    <a:lumOff val="80000"/>
                  </a:schemeClr>
                </a:solidFill>
                <a:latin typeface="+mj-ea"/>
                <a:ea typeface="+mj-ea"/>
              </a:rPr>
              <a:t>丸元淑生</a:t>
            </a:r>
            <a:endParaRPr lang="en-US" altLang="ja-JP" sz="1600" dirty="0">
              <a:solidFill>
                <a:schemeClr val="accent6">
                  <a:lumMod val="20000"/>
                  <a:lumOff val="80000"/>
                </a:schemeClr>
              </a:solidFill>
              <a:latin typeface="+mj-ea"/>
              <a:ea typeface="+mj-ea"/>
            </a:endParaRPr>
          </a:p>
          <a:p>
            <a:pPr>
              <a:defRPr/>
            </a:pPr>
            <a:r>
              <a:rPr lang="ja-JP" altLang="en-US" sz="1600" dirty="0">
                <a:solidFill>
                  <a:schemeClr val="accent6">
                    <a:lumMod val="20000"/>
                    <a:lumOff val="80000"/>
                  </a:schemeClr>
                </a:solidFill>
                <a:latin typeface="+mj-ea"/>
                <a:ea typeface="+mj-ea"/>
              </a:rPr>
              <a:t>（まるもとよしお）</a:t>
            </a:r>
          </a:p>
        </p:txBody>
      </p:sp>
      <p:pic>
        <p:nvPicPr>
          <p:cNvPr id="15" name="図 14">
            <a:extLst>
              <a:ext uri="{FF2B5EF4-FFF2-40B4-BE49-F238E27FC236}">
                <a16:creationId xmlns:a16="http://schemas.microsoft.com/office/drawing/2014/main" id="{456BEA6D-347A-F06F-B77A-B240F85BEE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3370263"/>
            <a:ext cx="2409825"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2304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DC93E-16D5-4F2B-47ED-75D79F93703B}"/>
            </a:ext>
          </a:extLst>
        </p:cNvPr>
        <p:cNvGrpSpPr/>
        <p:nvPr/>
      </p:nvGrpSpPr>
      <p:grpSpPr>
        <a:xfrm>
          <a:off x="0" y="0"/>
          <a:ext cx="0" cy="0"/>
          <a:chOff x="0" y="0"/>
          <a:chExt cx="0" cy="0"/>
        </a:xfrm>
      </p:grpSpPr>
      <p:sp>
        <p:nvSpPr>
          <p:cNvPr id="823298" name="Rectangle 2">
            <a:extLst>
              <a:ext uri="{FF2B5EF4-FFF2-40B4-BE49-F238E27FC236}">
                <a16:creationId xmlns:a16="http://schemas.microsoft.com/office/drawing/2014/main" id="{C7DA0755-7A97-B0BD-48C9-C2174F9F5BA3}"/>
              </a:ext>
            </a:extLst>
          </p:cNvPr>
          <p:cNvSpPr>
            <a:spLocks noGrp="1" noChangeArrowheads="1"/>
          </p:cNvSpPr>
          <p:nvPr>
            <p:ph type="title" idx="4294967295"/>
          </p:nvPr>
        </p:nvSpPr>
        <p:spPr>
          <a:xfrm>
            <a:off x="12576" y="88281"/>
            <a:ext cx="8435975" cy="1133475"/>
          </a:xfrm>
        </p:spPr>
        <p:txBody>
          <a:bodyPr/>
          <a:lstStyle/>
          <a:p>
            <a:pPr algn="l">
              <a:defRPr/>
            </a:pPr>
            <a:r>
              <a:rPr lang="ja-JP" altLang="en-US" dirty="0">
                <a:solidFill>
                  <a:schemeClr val="bg1">
                    <a:lumMod val="50000"/>
                  </a:schemeClr>
                </a:solidFill>
                <a:ea typeface="HGP創英角ｺﾞｼｯｸUB" panose="020B0900000000000000" pitchFamily="50" charset="-128"/>
              </a:rPr>
              <a:t>プラネタリーヘルスダイエット</a:t>
            </a:r>
          </a:p>
        </p:txBody>
      </p:sp>
      <p:sp>
        <p:nvSpPr>
          <p:cNvPr id="48131" name="Rectangle 3">
            <a:extLst>
              <a:ext uri="{FF2B5EF4-FFF2-40B4-BE49-F238E27FC236}">
                <a16:creationId xmlns:a16="http://schemas.microsoft.com/office/drawing/2014/main" id="{10391BB3-400E-F159-0E95-4768131661A6}"/>
              </a:ext>
            </a:extLst>
          </p:cNvPr>
          <p:cNvSpPr>
            <a:spLocks noGrp="1" noChangeArrowheads="1"/>
          </p:cNvSpPr>
          <p:nvPr>
            <p:ph type="body" idx="4294967295"/>
          </p:nvPr>
        </p:nvSpPr>
        <p:spPr>
          <a:xfrm>
            <a:off x="251520" y="1052736"/>
            <a:ext cx="6336704" cy="3712896"/>
          </a:xfrm>
        </p:spPr>
        <p:txBody>
          <a:bodyPr/>
          <a:lstStyle/>
          <a:p>
            <a:r>
              <a:rPr lang="ja-JP" altLang="en-US" sz="2200" dirty="0"/>
              <a:t>本来、どんなものを食べれば健康になれるかを研究するのが栄養学→ところが、栄養学の世界では相反する主張を行う第一人者や権威がたくさんいて、違う主張が飛び交っていて素人には何が正しいのかさっぱりわからない</a:t>
            </a:r>
            <a:endParaRPr lang="en-US" altLang="ja-JP" sz="2200" dirty="0"/>
          </a:p>
          <a:p>
            <a:r>
              <a:rPr lang="ja-JP" altLang="en-US" sz="2200" dirty="0"/>
              <a:t>１年だけで栄養に関する研究論文は</a:t>
            </a:r>
            <a:r>
              <a:rPr lang="en-US" altLang="ja-JP" sz="2200" dirty="0"/>
              <a:t>2</a:t>
            </a:r>
            <a:r>
              <a:rPr lang="ja-JP" altLang="en-US" sz="2200" dirty="0"/>
              <a:t>万</a:t>
            </a:r>
            <a:r>
              <a:rPr lang="en-US" altLang="ja-JP" sz="2200" dirty="0"/>
              <a:t>5,000</a:t>
            </a:r>
            <a:r>
              <a:rPr lang="ja-JP" altLang="en-US" sz="2200" dirty="0"/>
              <a:t>件以上も発表→そんな膨大な情報をチェックして振るいにかけられる時間のある人などほとんどいない→あらゆる業界や政府の利権とは無関係な立場にある学術研究者が、疾病や栄養と関連する膨大な研究論文に眼を通して、科学的な根拠に基づいた知見が金儲けではない目的で人々に提供される必要</a:t>
            </a:r>
          </a:p>
          <a:p>
            <a:r>
              <a:rPr lang="ja-JP" altLang="en-US" sz="2200" dirty="0"/>
              <a:t>博士のチーム→最も画期的で興味深い実践的な研究結果をまとめ、わかりやすい動画や記事として、無料で提供</a:t>
            </a:r>
            <a:endParaRPr lang="en-US" altLang="ja-JP" sz="2200" dirty="0"/>
          </a:p>
        </p:txBody>
      </p:sp>
      <p:sp>
        <p:nvSpPr>
          <p:cNvPr id="2" name="テキスト ボックス 1">
            <a:extLst>
              <a:ext uri="{FF2B5EF4-FFF2-40B4-BE49-F238E27FC236}">
                <a16:creationId xmlns:a16="http://schemas.microsoft.com/office/drawing/2014/main" id="{3F98EFD8-2DCD-3633-499E-9FED468A185E}"/>
              </a:ext>
            </a:extLst>
          </p:cNvPr>
          <p:cNvSpPr txBox="1"/>
          <p:nvPr/>
        </p:nvSpPr>
        <p:spPr>
          <a:xfrm>
            <a:off x="7236296" y="1588"/>
            <a:ext cx="1920404"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食と健康</a:t>
            </a:r>
          </a:p>
        </p:txBody>
      </p:sp>
      <p:pic>
        <p:nvPicPr>
          <p:cNvPr id="5" name="図 4">
            <a:extLst>
              <a:ext uri="{FF2B5EF4-FFF2-40B4-BE49-F238E27FC236}">
                <a16:creationId xmlns:a16="http://schemas.microsoft.com/office/drawing/2014/main" id="{EA1EA81C-F579-6715-531F-45CC269C63D9}"/>
              </a:ext>
            </a:extLst>
          </p:cNvPr>
          <p:cNvPicPr>
            <a:picLocks noChangeAspect="1"/>
          </p:cNvPicPr>
          <p:nvPr/>
        </p:nvPicPr>
        <p:blipFill>
          <a:blip r:embed="rId2"/>
          <a:stretch>
            <a:fillRect/>
          </a:stretch>
        </p:blipFill>
        <p:spPr>
          <a:xfrm>
            <a:off x="6958802" y="586363"/>
            <a:ext cx="2228850" cy="3219450"/>
          </a:xfrm>
          <a:prstGeom prst="rect">
            <a:avLst/>
          </a:prstGeom>
        </p:spPr>
      </p:pic>
      <p:pic>
        <p:nvPicPr>
          <p:cNvPr id="9" name="図 8">
            <a:extLst>
              <a:ext uri="{FF2B5EF4-FFF2-40B4-BE49-F238E27FC236}">
                <a16:creationId xmlns:a16="http://schemas.microsoft.com/office/drawing/2014/main" id="{3352CBF1-3CBB-98D0-6983-4457A4BCC1F5}"/>
              </a:ext>
            </a:extLst>
          </p:cNvPr>
          <p:cNvPicPr>
            <a:picLocks noChangeAspect="1"/>
          </p:cNvPicPr>
          <p:nvPr/>
        </p:nvPicPr>
        <p:blipFill>
          <a:blip r:embed="rId3"/>
          <a:stretch>
            <a:fillRect/>
          </a:stretch>
        </p:blipFill>
        <p:spPr>
          <a:xfrm>
            <a:off x="6619176" y="3805813"/>
            <a:ext cx="2537524" cy="3541736"/>
          </a:xfrm>
          <a:prstGeom prst="rect">
            <a:avLst/>
          </a:prstGeom>
        </p:spPr>
      </p:pic>
      <p:sp>
        <p:nvSpPr>
          <p:cNvPr id="10" name="正方形/長方形 9">
            <a:extLst>
              <a:ext uri="{FF2B5EF4-FFF2-40B4-BE49-F238E27FC236}">
                <a16:creationId xmlns:a16="http://schemas.microsoft.com/office/drawing/2014/main" id="{7F7648F2-FA0A-F28C-034B-4837B522EDAE}"/>
              </a:ext>
            </a:extLst>
          </p:cNvPr>
          <p:cNvSpPr/>
          <p:nvPr/>
        </p:nvSpPr>
        <p:spPr>
          <a:xfrm>
            <a:off x="6732240" y="5979537"/>
            <a:ext cx="2167581" cy="584775"/>
          </a:xfrm>
          <a:prstGeom prst="rect">
            <a:avLst/>
          </a:prstGeom>
        </p:spPr>
        <p:txBody>
          <a:bodyPr wrap="none">
            <a:spAutoFit/>
          </a:bodyPr>
          <a:lstStyle/>
          <a:p>
            <a:pPr>
              <a:defRPr/>
            </a:pPr>
            <a:r>
              <a:rPr lang="ja-JP" altLang="en-US" sz="1600" dirty="0">
                <a:solidFill>
                  <a:schemeClr val="accent6">
                    <a:lumMod val="50000"/>
                  </a:schemeClr>
                </a:solidFill>
                <a:latin typeface="+mj-ea"/>
                <a:ea typeface="+mj-ea"/>
              </a:rPr>
              <a:t>マイケル・グレガー</a:t>
            </a:r>
            <a:endParaRPr lang="en-US" altLang="ja-JP" sz="1600" dirty="0">
              <a:solidFill>
                <a:schemeClr val="accent6">
                  <a:lumMod val="50000"/>
                </a:schemeClr>
              </a:solidFill>
              <a:latin typeface="+mj-ea"/>
              <a:ea typeface="+mj-ea"/>
            </a:endParaRPr>
          </a:p>
          <a:p>
            <a:pPr>
              <a:defRPr/>
            </a:pPr>
            <a:r>
              <a:rPr lang="en-US" altLang="ja-JP" sz="1600" dirty="0">
                <a:solidFill>
                  <a:schemeClr val="accent6">
                    <a:lumMod val="50000"/>
                  </a:schemeClr>
                </a:solidFill>
                <a:latin typeface="+mj-ea"/>
                <a:ea typeface="+mj-ea"/>
              </a:rPr>
              <a:t>(Michael Greger)</a:t>
            </a:r>
            <a:r>
              <a:rPr lang="ja-JP" altLang="en-US" sz="1600" dirty="0">
                <a:solidFill>
                  <a:schemeClr val="accent6">
                    <a:lumMod val="50000"/>
                  </a:schemeClr>
                </a:solidFill>
                <a:latin typeface="+mj-ea"/>
                <a:ea typeface="+mj-ea"/>
              </a:rPr>
              <a:t>博士</a:t>
            </a:r>
          </a:p>
        </p:txBody>
      </p:sp>
      <p:sp>
        <p:nvSpPr>
          <p:cNvPr id="11" name="四角形: 角を丸くする 10">
            <a:extLst>
              <a:ext uri="{FF2B5EF4-FFF2-40B4-BE49-F238E27FC236}">
                <a16:creationId xmlns:a16="http://schemas.microsoft.com/office/drawing/2014/main" id="{22495241-9F91-FF80-CFD3-602B198B7050}"/>
              </a:ext>
            </a:extLst>
          </p:cNvPr>
          <p:cNvSpPr/>
          <p:nvPr/>
        </p:nvSpPr>
        <p:spPr>
          <a:xfrm>
            <a:off x="220568" y="2758761"/>
            <a:ext cx="6379009" cy="3805551"/>
          </a:xfrm>
          <a:prstGeom prst="roundRect">
            <a:avLst>
              <a:gd name="adj" fmla="val 5638"/>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442913" indent="-442913"/>
            <a:r>
              <a:rPr lang="ja-JP" altLang="en-US" sz="3200" dirty="0">
                <a:solidFill>
                  <a:srgbClr val="FFFFFF"/>
                </a:solidFill>
                <a:latin typeface="Calibri" panose="020F0502020204030204" pitchFamily="34" charset="0"/>
              </a:rPr>
              <a:t>❶全粒穀物とマメを食べるべし</a:t>
            </a:r>
            <a:endParaRPr lang="en-US" altLang="ja-JP" sz="3200" dirty="0">
              <a:solidFill>
                <a:srgbClr val="FFFFFF"/>
              </a:solidFill>
              <a:latin typeface="Calibri" panose="020F0502020204030204" pitchFamily="34" charset="0"/>
            </a:endParaRPr>
          </a:p>
          <a:p>
            <a:pPr marL="442913" indent="-442913"/>
            <a:r>
              <a:rPr lang="ja-JP" altLang="en-US" sz="3200" dirty="0">
                <a:solidFill>
                  <a:srgbClr val="FFFFFF"/>
                </a:solidFill>
                <a:latin typeface="Calibri" panose="020F0502020204030204" pitchFamily="34" charset="0"/>
              </a:rPr>
              <a:t>❷野菜、果物を多く食べるべし</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　→ファイトケミカルとミネラル</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❸ナッツ、スパイス</a:t>
            </a:r>
            <a:r>
              <a:rPr lang="en-US" altLang="ja-JP" sz="3200" dirty="0">
                <a:solidFill>
                  <a:srgbClr val="FFFFFF"/>
                </a:solidFill>
                <a:latin typeface="Calibri" panose="020F0502020204030204" pitchFamily="34" charset="0"/>
              </a:rPr>
              <a:t>(</a:t>
            </a:r>
            <a:r>
              <a:rPr lang="ja-JP" altLang="en-US" sz="3200" dirty="0">
                <a:solidFill>
                  <a:srgbClr val="FFFFFF"/>
                </a:solidFill>
                <a:latin typeface="Calibri" panose="020F0502020204030204" pitchFamily="34" charset="0"/>
              </a:rPr>
              <a:t>ウコン</a:t>
            </a:r>
            <a:r>
              <a:rPr lang="en-US" altLang="ja-JP" sz="3200" dirty="0">
                <a:solidFill>
                  <a:srgbClr val="FFFFFF"/>
                </a:solidFill>
                <a:latin typeface="Calibri" panose="020F0502020204030204" pitchFamily="34" charset="0"/>
              </a:rPr>
              <a:t>)</a:t>
            </a:r>
          </a:p>
          <a:p>
            <a:r>
              <a:rPr lang="ja-JP" altLang="en-US" sz="3200" dirty="0">
                <a:solidFill>
                  <a:srgbClr val="FFFFFF"/>
                </a:solidFill>
                <a:latin typeface="Calibri" panose="020F0502020204030204" pitchFamily="34" charset="0"/>
              </a:rPr>
              <a:t>❹肉と加工食品は極力さけよ</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❺農薬の害よりも繊維の効用が大</a:t>
            </a:r>
            <a:endParaRPr lang="en-US" altLang="ja-JP" sz="32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0120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CDD528D9-B61F-1602-CC49-C765309F1E64}"/>
              </a:ext>
            </a:extLst>
          </p:cNvPr>
          <p:cNvSpPr>
            <a:spLocks noGrp="1" noChangeArrowheads="1"/>
          </p:cNvSpPr>
          <p:nvPr>
            <p:ph type="title" idx="4294967295"/>
          </p:nvPr>
        </p:nvSpPr>
        <p:spPr/>
        <p:txBody>
          <a:bodyPr/>
          <a:lstStyle/>
          <a:p>
            <a:pPr eaLnBrk="1" hangingPunct="1">
              <a:defRPr/>
            </a:pPr>
            <a:r>
              <a:rPr lang="ja-JP" altLang="en-US" dirty="0">
                <a:solidFill>
                  <a:srgbClr val="0090E5"/>
                </a:solidFill>
                <a:latin typeface="+mj-ea"/>
                <a:ea typeface="+mj-ea"/>
              </a:rPr>
              <a:t>自己紹介～農業の原点は茨城県</a:t>
            </a:r>
          </a:p>
        </p:txBody>
      </p:sp>
      <p:sp>
        <p:nvSpPr>
          <p:cNvPr id="21506" name="Rectangle 3">
            <a:extLst>
              <a:ext uri="{FF2B5EF4-FFF2-40B4-BE49-F238E27FC236}">
                <a16:creationId xmlns:a16="http://schemas.microsoft.com/office/drawing/2014/main" id="{455A58E9-CF49-8A20-8E4A-B49353536201}"/>
              </a:ext>
            </a:extLst>
          </p:cNvPr>
          <p:cNvSpPr>
            <a:spLocks noGrp="1" noChangeArrowheads="1"/>
          </p:cNvSpPr>
          <p:nvPr>
            <p:ph type="body" idx="4294967295"/>
          </p:nvPr>
        </p:nvSpPr>
        <p:spPr>
          <a:xfrm>
            <a:off x="376157" y="1216168"/>
            <a:ext cx="4967783" cy="5112593"/>
          </a:xfrm>
        </p:spPr>
        <p:txBody>
          <a:bodyPr/>
          <a:lstStyle/>
          <a:p>
            <a:pPr eaLnBrk="1" hangingPunct="1">
              <a:lnSpc>
                <a:spcPct val="80000"/>
              </a:lnSpc>
            </a:pPr>
            <a:r>
              <a:rPr lang="ja-JP" altLang="en-US" sz="2400" dirty="0"/>
              <a:t>筑波大学自然学類卒</a:t>
            </a:r>
          </a:p>
          <a:p>
            <a:pPr eaLnBrk="1" hangingPunct="1">
              <a:lnSpc>
                <a:spcPct val="80000"/>
              </a:lnSpc>
            </a:pPr>
            <a:r>
              <a:rPr lang="ja-JP" altLang="en-US" sz="2400" dirty="0"/>
              <a:t>同学大学院</a:t>
            </a:r>
            <a:r>
              <a:rPr lang="ja-JP" altLang="en-US" sz="2400" dirty="0">
                <a:solidFill>
                  <a:srgbClr val="FF0000"/>
                </a:solidFill>
              </a:rPr>
              <a:t>地球科学研究科</a:t>
            </a:r>
            <a:r>
              <a:rPr lang="ja-JP" altLang="en-US" sz="2400" dirty="0"/>
              <a:t>中退</a:t>
            </a:r>
            <a:endParaRPr lang="en-US" altLang="ja-JP" sz="2400" dirty="0"/>
          </a:p>
          <a:p>
            <a:pPr eaLnBrk="1" hangingPunct="1">
              <a:lnSpc>
                <a:spcPct val="80000"/>
              </a:lnSpc>
            </a:pPr>
            <a:r>
              <a:rPr lang="ja-JP" altLang="en-US" sz="2400" dirty="0"/>
              <a:t>日本は工業立国→基盤は資源</a:t>
            </a:r>
          </a:p>
          <a:p>
            <a:pPr eaLnBrk="1" hangingPunct="1">
              <a:lnSpc>
                <a:spcPct val="80000"/>
              </a:lnSpc>
            </a:pPr>
            <a:r>
              <a:rPr lang="ja-JP" altLang="en-US" sz="2400" dirty="0"/>
              <a:t>地球科学</a:t>
            </a:r>
            <a:r>
              <a:rPr lang="en-US" altLang="ja-JP" sz="2400" dirty="0"/>
              <a:t>(</a:t>
            </a:r>
            <a:r>
              <a:rPr lang="ja-JP" altLang="en-US" sz="2400" dirty="0"/>
              <a:t>地下資源</a:t>
            </a:r>
            <a:r>
              <a:rPr lang="en-US" altLang="ja-JP" sz="2400" dirty="0"/>
              <a:t>)</a:t>
            </a:r>
            <a:r>
              <a:rPr lang="ja-JP" altLang="en-US" sz="2400" dirty="0"/>
              <a:t>を専攻</a:t>
            </a:r>
          </a:p>
          <a:p>
            <a:pPr eaLnBrk="1" hangingPunct="1">
              <a:lnSpc>
                <a:spcPct val="80000"/>
              </a:lnSpc>
            </a:pPr>
            <a:r>
              <a:rPr lang="ja-JP" altLang="en-US" sz="2400" dirty="0"/>
              <a:t>フィールド・福島県八茎鉱山</a:t>
            </a:r>
          </a:p>
          <a:p>
            <a:pPr eaLnBrk="1" hangingPunct="1">
              <a:lnSpc>
                <a:spcPct val="80000"/>
              </a:lnSpc>
            </a:pPr>
            <a:r>
              <a:rPr lang="ja-JP" altLang="en-US" sz="2400" dirty="0"/>
              <a:t>掘り尽くすと資源は枯渇する</a:t>
            </a:r>
          </a:p>
          <a:p>
            <a:pPr eaLnBrk="1" hangingPunct="1">
              <a:lnSpc>
                <a:spcPct val="80000"/>
              </a:lnSpc>
            </a:pPr>
            <a:r>
              <a:rPr lang="ja-JP" altLang="en-US" sz="2400" dirty="0"/>
              <a:t>廃坑と夏の青い草の香り</a:t>
            </a:r>
          </a:p>
          <a:p>
            <a:pPr eaLnBrk="1" hangingPunct="1">
              <a:lnSpc>
                <a:spcPct val="80000"/>
              </a:lnSpc>
            </a:pPr>
            <a:r>
              <a:rPr lang="en-US" altLang="ja-JP" sz="2400" dirty="0"/>
              <a:t>1985</a:t>
            </a:r>
            <a:r>
              <a:rPr lang="ja-JP" altLang="en-US" sz="2400" dirty="0"/>
              <a:t>年に循環型産業に関心→魚住道郎さん他各農場訪問</a:t>
            </a:r>
            <a:endParaRPr lang="en-US" altLang="ja-JP" sz="2400" dirty="0"/>
          </a:p>
          <a:p>
            <a:pPr eaLnBrk="1" hangingPunct="1">
              <a:lnSpc>
                <a:spcPct val="80000"/>
              </a:lnSpc>
            </a:pPr>
            <a:r>
              <a:rPr lang="ja-JP" altLang="en-US" sz="2400" dirty="0"/>
              <a:t>金子美登氏の下で有機農業を修業→つくばで百姓仕事</a:t>
            </a:r>
            <a:endParaRPr lang="en-US" altLang="ja-JP" sz="2400" dirty="0"/>
          </a:p>
          <a:p>
            <a:pPr eaLnBrk="1" hangingPunct="1">
              <a:lnSpc>
                <a:spcPct val="80000"/>
              </a:lnSpc>
            </a:pPr>
            <a:r>
              <a:rPr lang="ja-JP" altLang="en-US" sz="2400" dirty="0"/>
              <a:t>葬儀屋さん→</a:t>
            </a:r>
            <a:r>
              <a:rPr lang="ja-JP" altLang="en-US" sz="2400" dirty="0">
                <a:solidFill>
                  <a:srgbClr val="FF0000"/>
                </a:solidFill>
              </a:rPr>
              <a:t>昇天農場</a:t>
            </a:r>
          </a:p>
          <a:p>
            <a:pPr eaLnBrk="1" hangingPunct="1">
              <a:lnSpc>
                <a:spcPct val="80000"/>
              </a:lnSpc>
            </a:pPr>
            <a:r>
              <a:rPr lang="ja-JP" altLang="en-US" sz="2400" dirty="0"/>
              <a:t>農業土木→埼玉県</a:t>
            </a:r>
            <a:r>
              <a:rPr lang="en-US" altLang="ja-JP" sz="2400" dirty="0"/>
              <a:t>(</a:t>
            </a:r>
            <a:r>
              <a:rPr lang="ja-JP" altLang="en-US" sz="2400" dirty="0"/>
              <a:t>土地改良</a:t>
            </a:r>
            <a:r>
              <a:rPr lang="en-US" altLang="ja-JP" sz="2400" dirty="0"/>
              <a:t>)</a:t>
            </a:r>
          </a:p>
          <a:p>
            <a:pPr eaLnBrk="1" hangingPunct="1">
              <a:lnSpc>
                <a:spcPct val="80000"/>
              </a:lnSpc>
            </a:pPr>
            <a:r>
              <a:rPr lang="ja-JP" altLang="en-US" sz="2400" dirty="0"/>
              <a:t>東京都農政担当</a:t>
            </a:r>
            <a:endParaRPr lang="en-US" altLang="ja-JP" sz="2400" dirty="0"/>
          </a:p>
          <a:p>
            <a:pPr eaLnBrk="1" hangingPunct="1">
              <a:lnSpc>
                <a:spcPct val="80000"/>
              </a:lnSpc>
            </a:pPr>
            <a:r>
              <a:rPr lang="ja-JP" altLang="en-US" sz="2400" dirty="0"/>
              <a:t>長野県で有機農業推進担当</a:t>
            </a:r>
          </a:p>
        </p:txBody>
      </p:sp>
      <p:pic>
        <p:nvPicPr>
          <p:cNvPr id="21507" name="Picture 4" descr="525">
            <a:extLst>
              <a:ext uri="{FF2B5EF4-FFF2-40B4-BE49-F238E27FC236}">
                <a16:creationId xmlns:a16="http://schemas.microsoft.com/office/drawing/2014/main" id="{8AB93CC7-56BD-D703-ED44-35883A54F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4185831"/>
            <a:ext cx="3556000" cy="267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508" name="Picture 5" descr="plagioclase1-X">
            <a:extLst>
              <a:ext uri="{FF2B5EF4-FFF2-40B4-BE49-F238E27FC236}">
                <a16:creationId xmlns:a16="http://schemas.microsoft.com/office/drawing/2014/main" id="{D83A52A1-2BF2-3E45-3085-029F540F8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2006194"/>
            <a:ext cx="2952750" cy="2179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4242F107-6A8C-57D4-6FBB-98AB87F71C5A}"/>
              </a:ext>
            </a:extLst>
          </p:cNvPr>
          <p:cNvGrpSpPr/>
          <p:nvPr/>
        </p:nvGrpSpPr>
        <p:grpSpPr>
          <a:xfrm>
            <a:off x="0" y="0"/>
            <a:ext cx="9298595" cy="5230460"/>
            <a:chOff x="6504" y="-1235"/>
            <a:chExt cx="9298595" cy="5230460"/>
          </a:xfrm>
        </p:grpSpPr>
        <p:pic>
          <p:nvPicPr>
            <p:cNvPr id="2" name="Picture 2">
              <a:extLst>
                <a:ext uri="{FF2B5EF4-FFF2-40B4-BE49-F238E27FC236}">
                  <a16:creationId xmlns:a16="http://schemas.microsoft.com/office/drawing/2014/main" id="{61A870B1-9E85-A457-5A88-91D7EBF710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4" y="-1235"/>
              <a:ext cx="9298595" cy="523046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22B3178-BA49-90AB-0539-0DA64BF5F12E}"/>
                </a:ext>
              </a:extLst>
            </p:cNvPr>
            <p:cNvSpPr txBox="1"/>
            <p:nvPr/>
          </p:nvSpPr>
          <p:spPr>
            <a:xfrm>
              <a:off x="215899" y="248315"/>
              <a:ext cx="5472608" cy="2554545"/>
            </a:xfrm>
            <a:prstGeom prst="rect">
              <a:avLst/>
            </a:prstGeom>
            <a:noFill/>
          </p:spPr>
          <p:txBody>
            <a:bodyPr wrap="square" rtlCol="0">
              <a:spAutoFit/>
            </a:bodyPr>
            <a:lstStyle/>
            <a:p>
              <a:r>
                <a:rPr lang="ja-JP" altLang="en-US" sz="4000" b="0" i="0" dirty="0">
                  <a:solidFill>
                    <a:schemeClr val="accent3">
                      <a:lumMod val="90000"/>
                    </a:schemeClr>
                  </a:solidFill>
                  <a:effectLst/>
                  <a:latin typeface="+mj-ea"/>
                  <a:ea typeface="+mj-ea"/>
                </a:rPr>
                <a:t>クローズアップ現代</a:t>
              </a:r>
              <a:r>
                <a:rPr lang="en-US" altLang="ja-JP" sz="4000" b="0" i="0" dirty="0">
                  <a:solidFill>
                    <a:schemeClr val="accent3">
                      <a:lumMod val="90000"/>
                    </a:schemeClr>
                  </a:solidFill>
                  <a:effectLst/>
                  <a:latin typeface="+mj-ea"/>
                  <a:ea typeface="+mj-ea"/>
                </a:rPr>
                <a:t>2024</a:t>
              </a:r>
              <a:r>
                <a:rPr lang="ja-JP" altLang="en-US" sz="4000" b="0" i="0" dirty="0">
                  <a:solidFill>
                    <a:schemeClr val="accent3">
                      <a:lumMod val="90000"/>
                    </a:schemeClr>
                  </a:solidFill>
                  <a:effectLst/>
                  <a:latin typeface="+mj-ea"/>
                  <a:ea typeface="+mj-ea"/>
                </a:rPr>
                <a:t>年</a:t>
              </a:r>
              <a:r>
                <a:rPr lang="en-US" altLang="ja-JP" sz="4000" b="0" i="0" dirty="0">
                  <a:solidFill>
                    <a:schemeClr val="accent3">
                      <a:lumMod val="90000"/>
                    </a:schemeClr>
                  </a:solidFill>
                  <a:effectLst/>
                  <a:latin typeface="+mj-ea"/>
                  <a:ea typeface="+mj-ea"/>
                </a:rPr>
                <a:t>3</a:t>
              </a:r>
              <a:r>
                <a:rPr lang="ja-JP" altLang="en-US" sz="4000" b="0" i="0" dirty="0">
                  <a:solidFill>
                    <a:schemeClr val="accent3">
                      <a:lumMod val="90000"/>
                    </a:schemeClr>
                  </a:solidFill>
                  <a:effectLst/>
                  <a:latin typeface="+mj-ea"/>
                  <a:ea typeface="+mj-ea"/>
                </a:rPr>
                <a:t>月</a:t>
              </a:r>
              <a:r>
                <a:rPr lang="en-US" altLang="ja-JP" sz="4000" b="0" i="0" dirty="0">
                  <a:solidFill>
                    <a:schemeClr val="accent3">
                      <a:lumMod val="90000"/>
                    </a:schemeClr>
                  </a:solidFill>
                  <a:effectLst/>
                  <a:latin typeface="+mj-ea"/>
                  <a:ea typeface="+mj-ea"/>
                </a:rPr>
                <a:t>4</a:t>
              </a:r>
              <a:r>
                <a:rPr lang="ja-JP" altLang="en-US" sz="4000" b="0" i="0" dirty="0">
                  <a:solidFill>
                    <a:schemeClr val="accent3">
                      <a:lumMod val="90000"/>
                    </a:schemeClr>
                  </a:solidFill>
                  <a:effectLst/>
                  <a:latin typeface="+mj-ea"/>
                  <a:ea typeface="+mj-ea"/>
                </a:rPr>
                <a:t>日で長野県松川町が優良事例として紹介</a:t>
              </a:r>
              <a:endParaRPr kumimoji="1" lang="ja-JP" altLang="en-US" sz="4000" dirty="0">
                <a:solidFill>
                  <a:schemeClr val="accent3">
                    <a:lumMod val="90000"/>
                  </a:schemeClr>
                </a:solidFill>
                <a:latin typeface="+mj-ea"/>
                <a:ea typeface="+mj-ea"/>
              </a:endParaRPr>
            </a:p>
          </p:txBody>
        </p:sp>
      </p:grpSp>
    </p:spTree>
    <p:extLst>
      <p:ext uri="{BB962C8B-B14F-4D97-AF65-F5344CB8AC3E}">
        <p14:creationId xmlns:p14="http://schemas.microsoft.com/office/powerpoint/2010/main" val="4685047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893888-1CC4-E1F0-F3ED-3531D2D3BCE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EB02C6A-F911-A49E-D07A-7EDD0AC58247}"/>
              </a:ext>
            </a:extLst>
          </p:cNvPr>
          <p:cNvSpPr>
            <a:spLocks noGrp="1"/>
          </p:cNvSpPr>
          <p:nvPr>
            <p:ph type="title"/>
          </p:nvPr>
        </p:nvSpPr>
        <p:spPr>
          <a:xfrm>
            <a:off x="-77821" y="-170021"/>
            <a:ext cx="8795320" cy="1109662"/>
          </a:xfrm>
        </p:spPr>
        <p:txBody>
          <a:bodyPr/>
          <a:lstStyle/>
          <a:p>
            <a:pPr algn="l">
              <a:defRPr/>
            </a:pPr>
            <a:r>
              <a:rPr lang="ja-JP" altLang="en-US" sz="4000" dirty="0">
                <a:solidFill>
                  <a:schemeClr val="bg1">
                    <a:lumMod val="50000"/>
                  </a:schemeClr>
                </a:solidFill>
                <a:ea typeface="HGP創英角ｺﾞｼｯｸUB" panose="020B0900000000000000" pitchFamily="50" charset="-128"/>
              </a:rPr>
              <a:t>なぜ、矛盾する健康法で成果が？</a:t>
            </a:r>
          </a:p>
        </p:txBody>
      </p:sp>
      <p:sp>
        <p:nvSpPr>
          <p:cNvPr id="101378" name="コンテンツ プレースホルダー 3">
            <a:extLst>
              <a:ext uri="{FF2B5EF4-FFF2-40B4-BE49-F238E27FC236}">
                <a16:creationId xmlns:a16="http://schemas.microsoft.com/office/drawing/2014/main" id="{687FFF97-3D18-30C9-1D38-E0420043D3C7}"/>
              </a:ext>
            </a:extLst>
          </p:cNvPr>
          <p:cNvSpPr>
            <a:spLocks noGrp="1" noChangeArrowheads="1"/>
          </p:cNvSpPr>
          <p:nvPr>
            <p:ph sz="half" idx="2"/>
          </p:nvPr>
        </p:nvSpPr>
        <p:spPr>
          <a:xfrm>
            <a:off x="188929" y="1124744"/>
            <a:ext cx="5432595" cy="4844684"/>
          </a:xfrm>
        </p:spPr>
        <p:txBody>
          <a:bodyPr/>
          <a:lstStyle/>
          <a:p>
            <a:r>
              <a:rPr lang="ja-JP" altLang="en-US" sz="2400" dirty="0">
                <a:latin typeface="メイリオ" panose="020B0604030504040204" pitchFamily="50" charset="-128"/>
                <a:ea typeface="メイリオ" panose="020B0604030504040204" pitchFamily="50" charset="-128"/>
              </a:rPr>
              <a:t>低糖質、ヴィーガン、マクロビ、ローフード等、世には様々な食事法</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イェール大学やハーバード大学の研究から「カロリーの質」が重要</a:t>
            </a:r>
            <a:endParaRPr lang="en-US" altLang="ja-JP" sz="2400" dirty="0">
              <a:latin typeface="メイリオ" panose="020B0604030504040204" pitchFamily="50" charset="-128"/>
              <a:ea typeface="メイリオ" panose="020B0604030504040204" pitchFamily="50" charset="-128"/>
            </a:endParaRPr>
          </a:p>
          <a:p>
            <a:pPr marL="631825" indent="-631825">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豊富にミネラルやビタミン、必須脂肪酸、必須アミノ酸</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この基準に沿って考えると低糖質の野菜が１位で、次が魚、次がフルーツと高糖質の野菜</a:t>
            </a:r>
            <a:endParaRPr lang="en-US" altLang="ja-JP" sz="2400" dirty="0">
              <a:latin typeface="メイリオ" panose="020B0604030504040204" pitchFamily="50" charset="-128"/>
              <a:ea typeface="メイリオ" panose="020B0604030504040204" pitchFamily="50" charset="-128"/>
            </a:endParaRPr>
          </a:p>
          <a:p>
            <a:pPr marL="631825" indent="-631825">
              <a:buNone/>
            </a:pPr>
            <a:r>
              <a:rPr lang="ja-JP" altLang="en-US" sz="2400" dirty="0">
                <a:latin typeface="メイリオ" panose="020B0604030504040204" pitchFamily="50" charset="-128"/>
                <a:ea typeface="メイリオ" panose="020B0604030504040204" pitchFamily="50" charset="-128"/>
              </a:rPr>
              <a:t>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最も質が低い＝加工食品や精製糖</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加工食品を減らし、野菜をたくさん食べる食事</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大人は断食も</a:t>
            </a:r>
            <a:endParaRPr lang="ja-JP" sz="2400" dirty="0">
              <a:latin typeface="メイリオ" panose="020B0604030504040204" pitchFamily="50" charset="-128"/>
              <a:ea typeface="メイリオ" panose="020B0604030504040204" pitchFamily="50" charset="-128"/>
            </a:endParaRPr>
          </a:p>
        </p:txBody>
      </p:sp>
      <p:sp>
        <p:nvSpPr>
          <p:cNvPr id="101379" name="AutoShape 2" descr="https://static.eleminist.com/images/articles/15/1580/6ApjBoLzQ3x4xLMzpqojvbz1vYaapM0irVFcH90s.jpg?p=large_wp">
            <a:extLst>
              <a:ext uri="{FF2B5EF4-FFF2-40B4-BE49-F238E27FC236}">
                <a16:creationId xmlns:a16="http://schemas.microsoft.com/office/drawing/2014/main" id="{CE7E0AFB-FEC2-B266-892A-34EEBD29DD94}"/>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z="1800"/>
          </a:p>
        </p:txBody>
      </p:sp>
      <p:sp>
        <p:nvSpPr>
          <p:cNvPr id="101380" name="AutoShape 4" descr="https://static.eleminist.com/images/articles/15/1580/6ApjBoLzQ3x4xLMzpqojvbz1vYaapM0irVFcH90s.jpg?p=large_wp">
            <a:extLst>
              <a:ext uri="{FF2B5EF4-FFF2-40B4-BE49-F238E27FC236}">
                <a16:creationId xmlns:a16="http://schemas.microsoft.com/office/drawing/2014/main" id="{430ED632-90FD-C71F-9707-4A552C8BEF1A}"/>
              </a:ext>
            </a:extLst>
          </p:cNvPr>
          <p:cNvSpPr>
            <a:spLocks noChangeAspect="1" noChangeArrowheads="1"/>
          </p:cNvSpPr>
          <p:nvPr/>
        </p:nvSpPr>
        <p:spPr bwMode="auto">
          <a:xfrm>
            <a:off x="307975" y="79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z="1800"/>
          </a:p>
        </p:txBody>
      </p:sp>
      <p:sp>
        <p:nvSpPr>
          <p:cNvPr id="101381" name="AutoShape 6" descr="https://static.eleminist.com/images/articles/15/1580/6ApjBoLzQ3x4xLMzpqojvbz1vYaapM0irVFcH90s.jpg?p=large_wp">
            <a:extLst>
              <a:ext uri="{FF2B5EF4-FFF2-40B4-BE49-F238E27FC236}">
                <a16:creationId xmlns:a16="http://schemas.microsoft.com/office/drawing/2014/main" id="{5FEEC170-8850-5443-68A3-A750B7D0C003}"/>
              </a:ext>
            </a:extLst>
          </p:cNvPr>
          <p:cNvSpPr>
            <a:spLocks noChangeAspect="1" noChangeArrowheads="1"/>
          </p:cNvSpPr>
          <p:nvPr/>
        </p:nvSpPr>
        <p:spPr bwMode="auto">
          <a:xfrm>
            <a:off x="460375" y="160338"/>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sz="1800"/>
          </a:p>
        </p:txBody>
      </p:sp>
      <p:pic>
        <p:nvPicPr>
          <p:cNvPr id="101382" name="図 2" descr="81TcUuwCjdS.jpg">
            <a:extLst>
              <a:ext uri="{FF2B5EF4-FFF2-40B4-BE49-F238E27FC236}">
                <a16:creationId xmlns:a16="http://schemas.microsoft.com/office/drawing/2014/main" id="{797FAC1C-8523-4D8A-9804-B48D2B205D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21525" y="1700808"/>
            <a:ext cx="3535175" cy="5176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3CCC2756-2A7C-F38D-BD73-EEAEEF3863F9}"/>
              </a:ext>
            </a:extLst>
          </p:cNvPr>
          <p:cNvSpPr txBox="1"/>
          <p:nvPr/>
        </p:nvSpPr>
        <p:spPr>
          <a:xfrm>
            <a:off x="334670" y="6067499"/>
            <a:ext cx="6914125" cy="769441"/>
          </a:xfrm>
          <a:prstGeom prst="rect">
            <a:avLst/>
          </a:prstGeom>
          <a:solidFill>
            <a:schemeClr val="accent6">
              <a:lumMod val="50000"/>
            </a:schemeClr>
          </a:solidFill>
        </p:spPr>
        <p:txBody>
          <a:bodyPr wrap="square" rtlCol="0">
            <a:spAutoFit/>
          </a:bodyPr>
          <a:lstStyle/>
          <a:p>
            <a:r>
              <a:rPr lang="ja-JP" altLang="en-US" sz="4400" dirty="0">
                <a:solidFill>
                  <a:schemeClr val="accent6">
                    <a:lumMod val="20000"/>
                    <a:lumOff val="80000"/>
                  </a:schemeClr>
                </a:solidFill>
                <a:ea typeface="HGP創英角ｺﾞｼｯｸUB" panose="020B0900000000000000" pitchFamily="50" charset="-128"/>
              </a:rPr>
              <a:t>加工食品からモノホン</a:t>
            </a:r>
            <a:r>
              <a:rPr lang="en-US" altLang="ja-JP" sz="4400" dirty="0">
                <a:solidFill>
                  <a:schemeClr val="accent6">
                    <a:lumMod val="20000"/>
                    <a:lumOff val="80000"/>
                  </a:schemeClr>
                </a:solidFill>
                <a:ea typeface="HGP創英角ｺﾞｼｯｸUB" panose="020B0900000000000000" pitchFamily="50" charset="-128"/>
              </a:rPr>
              <a:t>(</a:t>
            </a:r>
            <a:r>
              <a:rPr lang="ja-JP" altLang="en-US" sz="4400" dirty="0">
                <a:solidFill>
                  <a:schemeClr val="accent6">
                    <a:lumMod val="20000"/>
                    <a:lumOff val="80000"/>
                  </a:schemeClr>
                </a:solidFill>
                <a:ea typeface="HGP創英角ｺﾞｼｯｸUB" panose="020B0900000000000000" pitchFamily="50" charset="-128"/>
              </a:rPr>
              <a:t>質</a:t>
            </a:r>
            <a:r>
              <a:rPr lang="en-US" altLang="ja-JP" sz="4400" dirty="0">
                <a:solidFill>
                  <a:schemeClr val="accent6">
                    <a:lumMod val="20000"/>
                    <a:lumOff val="80000"/>
                  </a:schemeClr>
                </a:solidFill>
                <a:ea typeface="HGP創英角ｺﾞｼｯｸUB" panose="020B0900000000000000" pitchFamily="50" charset="-128"/>
              </a:rPr>
              <a:t>)</a:t>
            </a:r>
            <a:r>
              <a:rPr lang="ja-JP" altLang="en-US" sz="4400" dirty="0">
                <a:solidFill>
                  <a:schemeClr val="accent6">
                    <a:lumMod val="20000"/>
                    <a:lumOff val="80000"/>
                  </a:schemeClr>
                </a:solidFill>
                <a:ea typeface="HGP創英角ｺﾞｼｯｸUB" panose="020B0900000000000000" pitchFamily="50" charset="-128"/>
              </a:rPr>
              <a:t>へ</a:t>
            </a:r>
            <a:endParaRPr kumimoji="1" lang="ja-JP" altLang="en-US" sz="4400" dirty="0">
              <a:solidFill>
                <a:schemeClr val="accent6">
                  <a:lumMod val="20000"/>
                  <a:lumOff val="80000"/>
                </a:schemeClr>
              </a:solidFill>
            </a:endParaRPr>
          </a:p>
        </p:txBody>
      </p:sp>
      <p:sp>
        <p:nvSpPr>
          <p:cNvPr id="3" name="テキスト ボックス 2">
            <a:extLst>
              <a:ext uri="{FF2B5EF4-FFF2-40B4-BE49-F238E27FC236}">
                <a16:creationId xmlns:a16="http://schemas.microsoft.com/office/drawing/2014/main" id="{D295DB68-D9E8-D644-DE3A-CED278E81DBC}"/>
              </a:ext>
            </a:extLst>
          </p:cNvPr>
          <p:cNvSpPr txBox="1"/>
          <p:nvPr/>
        </p:nvSpPr>
        <p:spPr>
          <a:xfrm>
            <a:off x="7248795" y="-20487"/>
            <a:ext cx="1895205"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食と健康</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Tree>
    <p:extLst>
      <p:ext uri="{BB962C8B-B14F-4D97-AF65-F5344CB8AC3E}">
        <p14:creationId xmlns:p14="http://schemas.microsoft.com/office/powerpoint/2010/main" val="1768272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図 3">
            <a:extLst>
              <a:ext uri="{FF2B5EF4-FFF2-40B4-BE49-F238E27FC236}">
                <a16:creationId xmlns:a16="http://schemas.microsoft.com/office/drawing/2014/main" id="{AF71EDC8-7E5D-81B1-972A-0C5CDC50E5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513" y="549275"/>
            <a:ext cx="30575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図 3" descr="DSC6524-300x200.jpg">
            <a:extLst>
              <a:ext uri="{FF2B5EF4-FFF2-40B4-BE49-F238E27FC236}">
                <a16:creationId xmlns:a16="http://schemas.microsoft.com/office/drawing/2014/main" id="{96487D2E-01F4-D559-B7F7-E6D1248A6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930650"/>
            <a:ext cx="4391025"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吹き出し: 角を丸めた四角形 1">
            <a:extLst>
              <a:ext uri="{FF2B5EF4-FFF2-40B4-BE49-F238E27FC236}">
                <a16:creationId xmlns:a16="http://schemas.microsoft.com/office/drawing/2014/main" id="{2F644AE9-5174-FD56-D4C4-E33590BD1FE7}"/>
              </a:ext>
            </a:extLst>
          </p:cNvPr>
          <p:cNvSpPr/>
          <p:nvPr/>
        </p:nvSpPr>
        <p:spPr bwMode="auto">
          <a:xfrm>
            <a:off x="107950" y="-4763"/>
            <a:ext cx="6192838" cy="4089401"/>
          </a:xfrm>
          <a:prstGeom prst="wedgeRoundRectCallout">
            <a:avLst>
              <a:gd name="adj1" fmla="val 63212"/>
              <a:gd name="adj2" fmla="val 71105"/>
              <a:gd name="adj3" fmla="val 16667"/>
            </a:avLst>
          </a:prstGeom>
          <a:solidFill>
            <a:schemeClr val="accent3"/>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a:lstStyle/>
          <a:p>
            <a:pPr eaLnBrk="1" hangingPunct="1">
              <a:defRPr/>
            </a:pPr>
            <a:r>
              <a:rPr lang="ja-JP" altLang="en-US" sz="2800" dirty="0">
                <a:latin typeface="メイリオ" panose="020B0604030504040204" pitchFamily="50" charset="-128"/>
                <a:ea typeface="メイリオ" panose="020B0604030504040204" pitchFamily="50" charset="-128"/>
              </a:rPr>
              <a:t>古代人類学者、ハーバード大学のダニエル・リーバーマン教授が提唱するのが、①</a:t>
            </a:r>
            <a:r>
              <a:rPr lang="ja-JP" altLang="en-US" sz="2800" u="sng" dirty="0">
                <a:latin typeface="メイリオ" panose="020B0604030504040204" pitchFamily="50" charset="-128"/>
                <a:ea typeface="メイリオ" panose="020B0604030504040204" pitchFamily="50" charset="-128"/>
              </a:rPr>
              <a:t>古代には豊富だったものが減り、②古代には少なかったものが増え、③古代には存在しなかったものが現れたことから生じた古代と現代のミスマッチ</a:t>
            </a:r>
            <a:r>
              <a:rPr lang="en-US" altLang="ja-JP" sz="1800" dirty="0">
                <a:ea typeface="ＭＳ Ｐゴシック" charset="-128"/>
              </a:rPr>
              <a:t>[</a:t>
            </a:r>
            <a:r>
              <a:rPr lang="ja-JP" altLang="en-US" sz="1800" dirty="0">
                <a:ea typeface="ＭＳ Ｐゴシック" charset="-128"/>
              </a:rPr>
              <a:t>最高の体調</a:t>
            </a:r>
            <a:r>
              <a:rPr lang="en-US" altLang="ja-JP" sz="1800" dirty="0">
                <a:ea typeface="ＭＳ Ｐゴシック" charset="-128"/>
              </a:rPr>
              <a:t>12p48]</a:t>
            </a:r>
            <a:r>
              <a:rPr lang="ja-JP" altLang="en-US" sz="2800" dirty="0">
                <a:ea typeface="ＭＳ Ｐゴシック" charset="-128"/>
              </a:rPr>
              <a:t>。</a:t>
            </a:r>
          </a:p>
        </p:txBody>
      </p:sp>
      <p:pic>
        <p:nvPicPr>
          <p:cNvPr id="89093" name="図 4" descr="515R1VU5ZeL._SX344_BO1,204,203,200_.jpg">
            <a:extLst>
              <a:ext uri="{FF2B5EF4-FFF2-40B4-BE49-F238E27FC236}">
                <a16:creationId xmlns:a16="http://schemas.microsoft.com/office/drawing/2014/main" id="{27DB6B45-622B-BDED-3703-67D8C330AB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924300"/>
            <a:ext cx="2030412"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図 6">
            <a:extLst>
              <a:ext uri="{FF2B5EF4-FFF2-40B4-BE49-F238E27FC236}">
                <a16:creationId xmlns:a16="http://schemas.microsoft.com/office/drawing/2014/main" id="{1F838926-4EEC-A458-E087-EEE2E258C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6850" y="3924300"/>
            <a:ext cx="2025650"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D004DD8D-03B4-DDD8-0C92-F1BF8CC61EFD}"/>
              </a:ext>
            </a:extLst>
          </p:cNvPr>
          <p:cNvSpPr txBox="1"/>
          <p:nvPr/>
        </p:nvSpPr>
        <p:spPr>
          <a:xfrm>
            <a:off x="6659563" y="2917825"/>
            <a:ext cx="2654300" cy="957263"/>
          </a:xfrm>
          <a:prstGeom prst="rect">
            <a:avLst/>
          </a:prstGeom>
          <a:noFill/>
        </p:spPr>
        <p:txBody>
          <a:bodyPr>
            <a:spAutoFit/>
          </a:bodyPr>
          <a:lstStyle/>
          <a:p>
            <a:pPr>
              <a:defRPr/>
            </a:pPr>
            <a:r>
              <a:rPr lang="ja-JP" altLang="en-US" sz="1800" dirty="0">
                <a:solidFill>
                  <a:schemeClr val="bg2">
                    <a:lumMod val="20000"/>
                    <a:lumOff val="80000"/>
                  </a:schemeClr>
                </a:solidFill>
                <a:latin typeface="+mj-ea"/>
                <a:ea typeface="+mj-ea"/>
              </a:rPr>
              <a:t>ダニエル・リーバーマン</a:t>
            </a:r>
            <a:r>
              <a:rPr lang="en-US" altLang="ja-JP" sz="1800" dirty="0">
                <a:solidFill>
                  <a:schemeClr val="bg2">
                    <a:lumMod val="20000"/>
                    <a:lumOff val="80000"/>
                  </a:schemeClr>
                </a:solidFill>
                <a:latin typeface="+mj-ea"/>
                <a:ea typeface="+mj-ea"/>
              </a:rPr>
              <a:t>(Daniel E. Lieberman,1964</a:t>
            </a:r>
            <a:r>
              <a:rPr lang="ja-JP" altLang="en-US" sz="1800" dirty="0">
                <a:solidFill>
                  <a:schemeClr val="bg2">
                    <a:lumMod val="20000"/>
                    <a:lumOff val="80000"/>
                  </a:schemeClr>
                </a:solidFill>
                <a:latin typeface="+mj-ea"/>
                <a:ea typeface="+mj-ea"/>
              </a:rPr>
              <a:t>年～</a:t>
            </a:r>
            <a:r>
              <a:rPr lang="en-US" altLang="ja-JP" sz="1800" dirty="0">
                <a:solidFill>
                  <a:schemeClr val="bg2">
                    <a:lumMod val="20000"/>
                    <a:lumOff val="80000"/>
                  </a:schemeClr>
                </a:solidFill>
                <a:latin typeface="+mj-ea"/>
                <a:ea typeface="+mj-ea"/>
              </a:rPr>
              <a:t>)</a:t>
            </a:r>
            <a:endParaRPr lang="ja-JP" altLang="en-US" sz="1800" dirty="0">
              <a:solidFill>
                <a:schemeClr val="bg2">
                  <a:lumMod val="20000"/>
                  <a:lumOff val="80000"/>
                </a:schemeClr>
              </a:solidFill>
              <a:latin typeface="+mj-ea"/>
              <a:ea typeface="+mj-ea"/>
            </a:endParaRPr>
          </a:p>
        </p:txBody>
      </p:sp>
      <p:sp>
        <p:nvSpPr>
          <p:cNvPr id="10" name="四角形: 角を丸くする 9">
            <a:extLst>
              <a:ext uri="{FF2B5EF4-FFF2-40B4-BE49-F238E27FC236}">
                <a16:creationId xmlns:a16="http://schemas.microsoft.com/office/drawing/2014/main" id="{271578AE-3DEF-6EC1-0833-B2E13FB1580A}"/>
              </a:ext>
            </a:extLst>
          </p:cNvPr>
          <p:cNvSpPr/>
          <p:nvPr/>
        </p:nvSpPr>
        <p:spPr bwMode="auto">
          <a:xfrm>
            <a:off x="979488" y="2896507"/>
            <a:ext cx="5680075" cy="3675063"/>
          </a:xfrm>
          <a:prstGeom prst="roundRect">
            <a:avLst/>
          </a:prstGeom>
          <a:solidFill>
            <a:schemeClr val="accent6">
              <a:lumMod val="40000"/>
              <a:lumOff val="60000"/>
            </a:schemeClr>
          </a:solidFill>
          <a:ln w="9525" cap="flat" cmpd="sng" algn="ctr">
            <a:noFill/>
            <a:prstDash val="solid"/>
            <a:round/>
            <a:headEnd type="none" w="med" len="med"/>
            <a:tailEnd type="none" w="med" len="med"/>
          </a:ln>
          <a:effectLst/>
        </p:spPr>
        <p:txBody>
          <a:bodyPr/>
          <a:lstStyle/>
          <a:p>
            <a:pPr marL="442913" indent="-442913" eaLnBrk="1" hangingPunct="1">
              <a:defRPr/>
            </a:pPr>
            <a:r>
              <a:rPr lang="ja-JP" altLang="en-US" dirty="0">
                <a:latin typeface="+mj-ea"/>
                <a:ea typeface="+mj-ea"/>
              </a:rPr>
              <a:t>①古代に豊富で減ったモノ</a:t>
            </a:r>
            <a:endParaRPr lang="en-US" altLang="ja-JP" dirty="0">
              <a:latin typeface="+mj-ea"/>
              <a:ea typeface="+mj-ea"/>
            </a:endParaRPr>
          </a:p>
          <a:p>
            <a:pPr marL="442913" indent="-442913" eaLnBrk="1" hangingPunct="1">
              <a:defRPr/>
            </a:pPr>
            <a:r>
              <a:rPr lang="ja-JP" altLang="en-US" dirty="0">
                <a:latin typeface="+mj-ea"/>
                <a:ea typeface="+mj-ea"/>
              </a:rPr>
              <a:t>　　炭水化物</a:t>
            </a:r>
            <a:r>
              <a:rPr lang="en-US" altLang="ja-JP" dirty="0">
                <a:latin typeface="+mj-ea"/>
                <a:ea typeface="+mj-ea"/>
              </a:rPr>
              <a:t>(</a:t>
            </a:r>
            <a:r>
              <a:rPr lang="ja-JP" altLang="en-US" dirty="0">
                <a:latin typeface="+mj-ea"/>
                <a:ea typeface="+mj-ea"/>
              </a:rPr>
              <a:t>食物繊維</a:t>
            </a:r>
            <a:r>
              <a:rPr lang="en-US" altLang="ja-JP" dirty="0">
                <a:latin typeface="+mj-ea"/>
                <a:ea typeface="+mj-ea"/>
              </a:rPr>
              <a:t>)</a:t>
            </a:r>
            <a:r>
              <a:rPr lang="ja-JP" altLang="en-US" dirty="0">
                <a:latin typeface="+mj-ea"/>
                <a:ea typeface="+mj-ea"/>
              </a:rPr>
              <a:t>、脂</a:t>
            </a:r>
            <a:r>
              <a:rPr lang="en-US" altLang="ja-JP" dirty="0">
                <a:latin typeface="+mj-ea"/>
                <a:ea typeface="+mj-ea"/>
              </a:rPr>
              <a:t>(</a:t>
            </a:r>
            <a:r>
              <a:rPr lang="ja-JP" altLang="en-US" dirty="0">
                <a:latin typeface="+mj-ea"/>
                <a:ea typeface="+mj-ea"/>
              </a:rPr>
              <a:t>オメガ３</a:t>
            </a:r>
            <a:r>
              <a:rPr lang="en-US" altLang="ja-JP" dirty="0">
                <a:latin typeface="+mj-ea"/>
                <a:ea typeface="+mj-ea"/>
              </a:rPr>
              <a:t>)</a:t>
            </a:r>
            <a:r>
              <a:rPr lang="ja-JP" altLang="en-US" dirty="0">
                <a:latin typeface="+mj-ea"/>
                <a:ea typeface="+mj-ea"/>
              </a:rPr>
              <a:t>、ミネラル、ビタミン、ファイトケミカル</a:t>
            </a:r>
            <a:endParaRPr lang="en-US" altLang="ja-JP" dirty="0">
              <a:latin typeface="+mj-ea"/>
              <a:ea typeface="+mj-ea"/>
            </a:endParaRPr>
          </a:p>
          <a:p>
            <a:pPr marL="442913" indent="-442913" eaLnBrk="1" hangingPunct="1">
              <a:defRPr/>
            </a:pPr>
            <a:r>
              <a:rPr lang="ja-JP" altLang="en-US" dirty="0">
                <a:latin typeface="+mj-ea"/>
                <a:ea typeface="+mj-ea"/>
              </a:rPr>
              <a:t>②古代に少なく増えたモノ</a:t>
            </a:r>
            <a:endParaRPr lang="en-US" altLang="ja-JP" dirty="0">
              <a:latin typeface="+mj-ea"/>
              <a:ea typeface="+mj-ea"/>
            </a:endParaRPr>
          </a:p>
          <a:p>
            <a:pPr marL="442913" indent="-442913" eaLnBrk="1" hangingPunct="1">
              <a:defRPr/>
            </a:pPr>
            <a:r>
              <a:rPr lang="ja-JP" altLang="en-US" dirty="0">
                <a:latin typeface="+mj-ea"/>
                <a:ea typeface="+mj-ea"/>
              </a:rPr>
              <a:t>　　肉</a:t>
            </a:r>
            <a:r>
              <a:rPr lang="en-US" altLang="ja-JP" dirty="0">
                <a:latin typeface="+mj-ea"/>
                <a:ea typeface="+mj-ea"/>
              </a:rPr>
              <a:t>(</a:t>
            </a:r>
            <a:r>
              <a:rPr lang="ja-JP" altLang="en-US" dirty="0">
                <a:latin typeface="+mj-ea"/>
                <a:ea typeface="+mj-ea"/>
              </a:rPr>
              <a:t>飽和脂肪酸</a:t>
            </a:r>
            <a:r>
              <a:rPr lang="en-US" altLang="ja-JP" dirty="0">
                <a:latin typeface="+mj-ea"/>
                <a:ea typeface="+mj-ea"/>
              </a:rPr>
              <a:t>)</a:t>
            </a:r>
            <a:r>
              <a:rPr lang="ja-JP" altLang="en-US" dirty="0">
                <a:latin typeface="+mj-ea"/>
                <a:ea typeface="+mj-ea"/>
              </a:rPr>
              <a:t>、植物油</a:t>
            </a:r>
            <a:r>
              <a:rPr lang="en-US" altLang="ja-JP" dirty="0">
                <a:latin typeface="+mj-ea"/>
                <a:ea typeface="+mj-ea"/>
              </a:rPr>
              <a:t>(</a:t>
            </a:r>
            <a:r>
              <a:rPr lang="ja-JP" altLang="en-US" dirty="0">
                <a:latin typeface="+mj-ea"/>
                <a:ea typeface="+mj-ea"/>
              </a:rPr>
              <a:t>オメガ</a:t>
            </a:r>
            <a:r>
              <a:rPr lang="en-US" altLang="ja-JP" dirty="0">
                <a:latin typeface="+mj-ea"/>
                <a:ea typeface="+mj-ea"/>
              </a:rPr>
              <a:t>6) </a:t>
            </a:r>
          </a:p>
          <a:p>
            <a:pPr marL="442913" indent="-442913" eaLnBrk="1" hangingPunct="1">
              <a:defRPr/>
            </a:pPr>
            <a:r>
              <a:rPr lang="ja-JP" altLang="en-US" dirty="0">
                <a:latin typeface="+mj-ea"/>
                <a:ea typeface="+mj-ea"/>
              </a:rPr>
              <a:t>③古代に存在せず増えたモノ</a:t>
            </a:r>
            <a:endParaRPr lang="en-US" altLang="ja-JP" dirty="0">
              <a:latin typeface="+mj-ea"/>
              <a:ea typeface="+mj-ea"/>
            </a:endParaRPr>
          </a:p>
          <a:p>
            <a:pPr marL="442913" indent="-442913" eaLnBrk="1" hangingPunct="1">
              <a:defRPr/>
            </a:pPr>
            <a:r>
              <a:rPr lang="ja-JP" altLang="en-US" dirty="0">
                <a:latin typeface="+mj-ea"/>
                <a:ea typeface="+mj-ea"/>
              </a:rPr>
              <a:t>　　炭水化物</a:t>
            </a:r>
            <a:r>
              <a:rPr lang="en-US" altLang="ja-JP" dirty="0">
                <a:latin typeface="+mj-ea"/>
                <a:ea typeface="+mj-ea"/>
              </a:rPr>
              <a:t>(</a:t>
            </a:r>
            <a:r>
              <a:rPr lang="ja-JP" altLang="en-US" dirty="0">
                <a:latin typeface="+mj-ea"/>
                <a:ea typeface="+mj-ea"/>
              </a:rPr>
              <a:t>砂糖</a:t>
            </a:r>
            <a:r>
              <a:rPr lang="en-US" altLang="ja-JP" dirty="0">
                <a:latin typeface="+mj-ea"/>
                <a:ea typeface="+mj-ea"/>
              </a:rPr>
              <a:t>)</a:t>
            </a:r>
            <a:r>
              <a:rPr lang="ja-JP" altLang="en-US" dirty="0">
                <a:latin typeface="+mj-ea"/>
                <a:ea typeface="+mj-ea"/>
              </a:rPr>
              <a:t>、脂</a:t>
            </a:r>
            <a:r>
              <a:rPr lang="en-US" altLang="ja-JP" dirty="0">
                <a:latin typeface="+mj-ea"/>
                <a:ea typeface="+mj-ea"/>
              </a:rPr>
              <a:t>(</a:t>
            </a:r>
            <a:r>
              <a:rPr lang="ja-JP" altLang="en-US" dirty="0">
                <a:latin typeface="+mj-ea"/>
                <a:ea typeface="+mj-ea"/>
              </a:rPr>
              <a:t>トランス脂肪酸</a:t>
            </a:r>
            <a:r>
              <a:rPr lang="en-US" altLang="ja-JP" dirty="0">
                <a:latin typeface="+mj-ea"/>
                <a:ea typeface="+mj-ea"/>
              </a:rPr>
              <a:t>)</a:t>
            </a:r>
            <a:r>
              <a:rPr lang="ja-JP" altLang="en-US" dirty="0">
                <a:latin typeface="+mj-ea"/>
                <a:ea typeface="+mj-ea"/>
              </a:rPr>
              <a:t>、食品添加物、農薬、抗生物質</a:t>
            </a:r>
          </a:p>
        </p:txBody>
      </p:sp>
      <p:sp>
        <p:nvSpPr>
          <p:cNvPr id="3" name="テキスト ボックス 2">
            <a:extLst>
              <a:ext uri="{FF2B5EF4-FFF2-40B4-BE49-F238E27FC236}">
                <a16:creationId xmlns:a16="http://schemas.microsoft.com/office/drawing/2014/main" id="{0F122E72-A6D0-5F6D-723F-4D7FD95397C6}"/>
              </a:ext>
            </a:extLst>
          </p:cNvPr>
          <p:cNvSpPr txBox="1"/>
          <p:nvPr/>
        </p:nvSpPr>
        <p:spPr>
          <a:xfrm>
            <a:off x="7248525" y="-20638"/>
            <a:ext cx="1895475" cy="584201"/>
          </a:xfrm>
          <a:prstGeom prst="rect">
            <a:avLst/>
          </a:prstGeom>
          <a:solidFill>
            <a:schemeClr val="bg1">
              <a:lumMod val="50000"/>
            </a:schemeClr>
          </a:solidFill>
        </p:spPr>
        <p:txBody>
          <a:bodyPr>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食と健康</a:t>
            </a:r>
          </a:p>
        </p:txBody>
      </p:sp>
    </p:spTree>
    <p:extLst>
      <p:ext uri="{BB962C8B-B14F-4D97-AF65-F5344CB8AC3E}">
        <p14:creationId xmlns:p14="http://schemas.microsoft.com/office/powerpoint/2010/main" val="3276783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AD777-9035-E7BE-8494-99E3C4374A35}"/>
            </a:ext>
          </a:extLst>
        </p:cNvPr>
        <p:cNvGrpSpPr/>
        <p:nvPr/>
      </p:nvGrpSpPr>
      <p:grpSpPr>
        <a:xfrm>
          <a:off x="0" y="0"/>
          <a:ext cx="0" cy="0"/>
          <a:chOff x="0" y="0"/>
          <a:chExt cx="0" cy="0"/>
        </a:xfrm>
      </p:grpSpPr>
      <p:sp>
        <p:nvSpPr>
          <p:cNvPr id="823298" name="Rectangle 2">
            <a:extLst>
              <a:ext uri="{FF2B5EF4-FFF2-40B4-BE49-F238E27FC236}">
                <a16:creationId xmlns:a16="http://schemas.microsoft.com/office/drawing/2014/main" id="{57D6C80B-E9D1-75B1-1036-894204CD2DEF}"/>
              </a:ext>
            </a:extLst>
          </p:cNvPr>
          <p:cNvSpPr>
            <a:spLocks noGrp="1" noChangeArrowheads="1"/>
          </p:cNvSpPr>
          <p:nvPr>
            <p:ph type="title" idx="4294967295"/>
          </p:nvPr>
        </p:nvSpPr>
        <p:spPr>
          <a:xfrm>
            <a:off x="12576" y="88281"/>
            <a:ext cx="8435975" cy="1133475"/>
          </a:xfrm>
        </p:spPr>
        <p:txBody>
          <a:bodyPr/>
          <a:lstStyle/>
          <a:p>
            <a:pPr algn="l">
              <a:defRPr/>
            </a:pPr>
            <a:r>
              <a:rPr lang="ja-JP" altLang="en-US" dirty="0">
                <a:solidFill>
                  <a:schemeClr val="bg1">
                    <a:lumMod val="50000"/>
                  </a:schemeClr>
                </a:solidFill>
                <a:ea typeface="HGP創英角ｺﾞｼｯｸUB" panose="020B0900000000000000" pitchFamily="50" charset="-128"/>
              </a:rPr>
              <a:t>食と健康の一億年史　</a:t>
            </a:r>
          </a:p>
        </p:txBody>
      </p:sp>
      <p:sp>
        <p:nvSpPr>
          <p:cNvPr id="48131" name="Rectangle 3">
            <a:extLst>
              <a:ext uri="{FF2B5EF4-FFF2-40B4-BE49-F238E27FC236}">
                <a16:creationId xmlns:a16="http://schemas.microsoft.com/office/drawing/2014/main" id="{B36C008E-EB83-90FD-A7EC-903D51289584}"/>
              </a:ext>
            </a:extLst>
          </p:cNvPr>
          <p:cNvSpPr>
            <a:spLocks noGrp="1" noChangeArrowheads="1"/>
          </p:cNvSpPr>
          <p:nvPr>
            <p:ph type="body" idx="4294967295"/>
          </p:nvPr>
        </p:nvSpPr>
        <p:spPr>
          <a:xfrm>
            <a:off x="251520" y="1221756"/>
            <a:ext cx="5400600" cy="5416016"/>
          </a:xfrm>
        </p:spPr>
        <p:txBody>
          <a:bodyPr/>
          <a:lstStyle/>
          <a:p>
            <a:r>
              <a:rPr lang="ja-JP" altLang="en-US" sz="2200" dirty="0"/>
              <a:t>アルコールを適度に飲む→野菜、果物、魚など、他の食品の既知の利益よりも強い</a:t>
            </a:r>
            <a:endParaRPr lang="en-US" altLang="ja-JP" sz="2200" dirty="0"/>
          </a:p>
          <a:p>
            <a:r>
              <a:rPr lang="ja-JP" altLang="en-US" sz="2200" dirty="0"/>
              <a:t>伝統的な料理を食べる→伝統的な食事、メキシコ、日本、オーストラリアのアボリジニ、地中海式ダイエット</a:t>
            </a:r>
            <a:endParaRPr lang="en-US" altLang="ja-JP" sz="2200" dirty="0"/>
          </a:p>
          <a:p>
            <a:r>
              <a:rPr lang="ja-JP" altLang="en-US" sz="2200" dirty="0"/>
              <a:t>地元の環境に適応し、外国の適応が不十分な動植物への依存を減らす植物や動物をもっと食べる弱火で調理する</a:t>
            </a:r>
            <a:endParaRPr lang="en-US" altLang="ja-JP" sz="2200" dirty="0"/>
          </a:p>
          <a:p>
            <a:r>
              <a:rPr lang="ja-JP" altLang="en-US" sz="2200" dirty="0"/>
              <a:t>祖先がしたように歩き、少なくとも</a:t>
            </a:r>
            <a:r>
              <a:rPr lang="en-US" altLang="ja-JP" sz="2200" dirty="0"/>
              <a:t>1</a:t>
            </a:r>
            <a:r>
              <a:rPr lang="ja-JP" altLang="en-US" sz="2200" dirty="0"/>
              <a:t>日</a:t>
            </a:r>
            <a:r>
              <a:rPr lang="en-US" altLang="ja-JP" sz="2200" dirty="0"/>
              <a:t>2</a:t>
            </a:r>
            <a:r>
              <a:rPr lang="ja-JP" altLang="en-US" sz="2200" dirty="0"/>
              <a:t>時間歩く→運動をしているからアーミッシュは肥満ではない</a:t>
            </a:r>
            <a:endParaRPr lang="en-US" altLang="ja-JP" sz="2200" dirty="0"/>
          </a:p>
          <a:p>
            <a:r>
              <a:rPr lang="ja-JP" altLang="en-US" sz="2200" dirty="0"/>
              <a:t>ベトナム人の血が入っている→祖母は健康、母が癌で若くして他界</a:t>
            </a:r>
            <a:endParaRPr lang="en-US" altLang="ja-JP" sz="2200" dirty="0"/>
          </a:p>
          <a:p>
            <a:endParaRPr lang="en-US" altLang="ja-JP" sz="2200" dirty="0"/>
          </a:p>
        </p:txBody>
      </p:sp>
      <p:sp>
        <p:nvSpPr>
          <p:cNvPr id="2" name="テキスト ボックス 1">
            <a:extLst>
              <a:ext uri="{FF2B5EF4-FFF2-40B4-BE49-F238E27FC236}">
                <a16:creationId xmlns:a16="http://schemas.microsoft.com/office/drawing/2014/main" id="{69F66557-8FE0-E848-4C6F-D4DD6677F3A5}"/>
              </a:ext>
            </a:extLst>
          </p:cNvPr>
          <p:cNvSpPr txBox="1"/>
          <p:nvPr/>
        </p:nvSpPr>
        <p:spPr>
          <a:xfrm>
            <a:off x="7236296" y="1588"/>
            <a:ext cx="1920404"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食と健康</a:t>
            </a:r>
          </a:p>
        </p:txBody>
      </p:sp>
      <p:sp>
        <p:nvSpPr>
          <p:cNvPr id="10" name="正方形/長方形 9">
            <a:extLst>
              <a:ext uri="{FF2B5EF4-FFF2-40B4-BE49-F238E27FC236}">
                <a16:creationId xmlns:a16="http://schemas.microsoft.com/office/drawing/2014/main" id="{A38FABE3-1AFE-1C0D-2E73-7902B900FE1F}"/>
              </a:ext>
            </a:extLst>
          </p:cNvPr>
          <p:cNvSpPr/>
          <p:nvPr/>
        </p:nvSpPr>
        <p:spPr>
          <a:xfrm>
            <a:off x="6038539" y="6468752"/>
            <a:ext cx="3118161" cy="338554"/>
          </a:xfrm>
          <a:prstGeom prst="rect">
            <a:avLst/>
          </a:prstGeom>
        </p:spPr>
        <p:txBody>
          <a:bodyPr wrap="none">
            <a:spAutoFit/>
          </a:bodyPr>
          <a:lstStyle/>
          <a:p>
            <a:pPr>
              <a:defRPr/>
            </a:pPr>
            <a:r>
              <a:rPr lang="ja-JP" altLang="en-US" sz="1600" dirty="0">
                <a:solidFill>
                  <a:schemeClr val="accent6">
                    <a:lumMod val="50000"/>
                  </a:schemeClr>
                </a:solidFill>
                <a:latin typeface="+mj-ea"/>
                <a:ea typeface="+mj-ea"/>
              </a:rPr>
              <a:t>スティーブン・レ</a:t>
            </a:r>
            <a:r>
              <a:rPr lang="en-US" altLang="ja-JP" sz="1600" dirty="0">
                <a:solidFill>
                  <a:schemeClr val="accent6">
                    <a:lumMod val="50000"/>
                  </a:schemeClr>
                </a:solidFill>
                <a:latin typeface="+mj-ea"/>
                <a:ea typeface="+mj-ea"/>
              </a:rPr>
              <a:t>(Stephen Le)</a:t>
            </a:r>
            <a:r>
              <a:rPr lang="ja-JP" altLang="en-US" sz="1600" dirty="0">
                <a:solidFill>
                  <a:schemeClr val="accent6">
                    <a:lumMod val="50000"/>
                  </a:schemeClr>
                </a:solidFill>
                <a:latin typeface="+mj-ea"/>
                <a:ea typeface="+mj-ea"/>
              </a:rPr>
              <a:t>博士</a:t>
            </a:r>
          </a:p>
        </p:txBody>
      </p:sp>
      <p:pic>
        <p:nvPicPr>
          <p:cNvPr id="4" name="図 3">
            <a:extLst>
              <a:ext uri="{FF2B5EF4-FFF2-40B4-BE49-F238E27FC236}">
                <a16:creationId xmlns:a16="http://schemas.microsoft.com/office/drawing/2014/main" id="{D46BE585-26B7-3EBF-AEB3-BFDBCE367410}"/>
              </a:ext>
            </a:extLst>
          </p:cNvPr>
          <p:cNvPicPr>
            <a:picLocks noChangeAspect="1"/>
          </p:cNvPicPr>
          <p:nvPr/>
        </p:nvPicPr>
        <p:blipFill>
          <a:blip r:embed="rId2"/>
          <a:stretch>
            <a:fillRect/>
          </a:stretch>
        </p:blipFill>
        <p:spPr>
          <a:xfrm>
            <a:off x="6600924" y="836712"/>
            <a:ext cx="2555776" cy="3723738"/>
          </a:xfrm>
          <a:prstGeom prst="rect">
            <a:avLst/>
          </a:prstGeom>
        </p:spPr>
      </p:pic>
      <p:pic>
        <p:nvPicPr>
          <p:cNvPr id="7" name="図 6">
            <a:extLst>
              <a:ext uri="{FF2B5EF4-FFF2-40B4-BE49-F238E27FC236}">
                <a16:creationId xmlns:a16="http://schemas.microsoft.com/office/drawing/2014/main" id="{66159648-8F2B-1399-38CD-C4F824A150F5}"/>
              </a:ext>
            </a:extLst>
          </p:cNvPr>
          <p:cNvPicPr>
            <a:picLocks noChangeAspect="1"/>
          </p:cNvPicPr>
          <p:nvPr/>
        </p:nvPicPr>
        <p:blipFill>
          <a:blip r:embed="rId3"/>
          <a:stretch>
            <a:fillRect/>
          </a:stretch>
        </p:blipFill>
        <p:spPr>
          <a:xfrm>
            <a:off x="6588022" y="4963500"/>
            <a:ext cx="2555776" cy="1440756"/>
          </a:xfrm>
          <a:prstGeom prst="rect">
            <a:avLst/>
          </a:prstGeom>
        </p:spPr>
      </p:pic>
    </p:spTree>
    <p:extLst>
      <p:ext uri="{BB962C8B-B14F-4D97-AF65-F5344CB8AC3E}">
        <p14:creationId xmlns:p14="http://schemas.microsoft.com/office/powerpoint/2010/main" val="17758048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C236A-3C44-F4DA-5141-60B6756EBC26}"/>
            </a:ext>
          </a:extLst>
        </p:cNvPr>
        <p:cNvGrpSpPr/>
        <p:nvPr/>
      </p:nvGrpSpPr>
      <p:grpSpPr>
        <a:xfrm>
          <a:off x="0" y="0"/>
          <a:ext cx="0" cy="0"/>
          <a:chOff x="0" y="0"/>
          <a:chExt cx="0" cy="0"/>
        </a:xfrm>
      </p:grpSpPr>
      <p:sp>
        <p:nvSpPr>
          <p:cNvPr id="823298" name="Rectangle 2">
            <a:extLst>
              <a:ext uri="{FF2B5EF4-FFF2-40B4-BE49-F238E27FC236}">
                <a16:creationId xmlns:a16="http://schemas.microsoft.com/office/drawing/2014/main" id="{F193487C-2AE7-EB6A-47F8-FB78D8C7AD4A}"/>
              </a:ext>
            </a:extLst>
          </p:cNvPr>
          <p:cNvSpPr>
            <a:spLocks noGrp="1" noChangeArrowheads="1"/>
          </p:cNvSpPr>
          <p:nvPr>
            <p:ph type="title" idx="4294967295"/>
          </p:nvPr>
        </p:nvSpPr>
        <p:spPr>
          <a:xfrm>
            <a:off x="12576" y="88281"/>
            <a:ext cx="8435975" cy="1133475"/>
          </a:xfrm>
        </p:spPr>
        <p:txBody>
          <a:bodyPr/>
          <a:lstStyle/>
          <a:p>
            <a:pPr algn="l">
              <a:defRPr/>
            </a:pPr>
            <a:r>
              <a:rPr lang="ja-JP" altLang="en-US" dirty="0">
                <a:solidFill>
                  <a:schemeClr val="bg1">
                    <a:lumMod val="50000"/>
                  </a:schemeClr>
                </a:solidFill>
                <a:ea typeface="HGP創英角ｺﾞｼｯｸUB" panose="020B0900000000000000" pitchFamily="50" charset="-128"/>
              </a:rPr>
              <a:t>世界は複雑系</a:t>
            </a:r>
          </a:p>
        </p:txBody>
      </p:sp>
      <p:sp>
        <p:nvSpPr>
          <p:cNvPr id="48131" name="Rectangle 3">
            <a:extLst>
              <a:ext uri="{FF2B5EF4-FFF2-40B4-BE49-F238E27FC236}">
                <a16:creationId xmlns:a16="http://schemas.microsoft.com/office/drawing/2014/main" id="{4086B568-8324-5C06-8631-B47FB84ADBAD}"/>
              </a:ext>
            </a:extLst>
          </p:cNvPr>
          <p:cNvSpPr>
            <a:spLocks noGrp="1" noChangeArrowheads="1"/>
          </p:cNvSpPr>
          <p:nvPr>
            <p:ph type="body" idx="4294967295"/>
          </p:nvPr>
        </p:nvSpPr>
        <p:spPr>
          <a:xfrm>
            <a:off x="251520" y="1052736"/>
            <a:ext cx="6336704" cy="3712896"/>
          </a:xfrm>
        </p:spPr>
        <p:txBody>
          <a:bodyPr/>
          <a:lstStyle/>
          <a:p>
            <a:r>
              <a:rPr lang="ja-JP" altLang="en-US" sz="2200" dirty="0"/>
              <a:t>この部分の総和が全体に一致するという話も、放置しておけば自動的に回復するという考えも、天体力学由来→デカルト流の分析主義の強固な根拠</a:t>
            </a:r>
          </a:p>
          <a:p>
            <a:r>
              <a:rPr lang="ja-JP" altLang="en-US" sz="2200" dirty="0"/>
              <a:t>微積分は時間での変化を抑えるのが得意→三体問題は解けない</a:t>
            </a:r>
            <a:endParaRPr lang="en-US" altLang="ja-JP" sz="2200" dirty="0"/>
          </a:p>
          <a:p>
            <a:r>
              <a:rPr lang="ja-JP" altLang="en-US" sz="2200" dirty="0"/>
              <a:t>行列は関係性を捉えるのが得意→時間的変化は抑えられない</a:t>
            </a:r>
            <a:endParaRPr lang="en-US" altLang="ja-JP" sz="2200" dirty="0"/>
          </a:p>
          <a:p>
            <a:r>
              <a:rPr lang="ja-JP" altLang="en-US" sz="2200" dirty="0"/>
              <a:t>インドラの網→インドラ神の宮殿には各所に宝石が取り付けられた蜘蛛の巣があり、それぞれの宝石は他のすべての宝石を映し出している→万物が互いに依存し、互いに影響し合っている</a:t>
            </a:r>
            <a:endParaRPr lang="en-US" altLang="ja-JP" sz="2200" dirty="0"/>
          </a:p>
          <a:p>
            <a:r>
              <a:rPr lang="ja-JP" altLang="en-US" sz="2200" dirty="0"/>
              <a:t>非線形の世界は人間はわからない</a:t>
            </a:r>
            <a:endParaRPr lang="en-US" altLang="ja-JP" sz="2200" dirty="0"/>
          </a:p>
          <a:p>
            <a:pPr marL="0" indent="0">
              <a:buNone/>
            </a:pPr>
            <a:endParaRPr lang="en-US" altLang="ja-JP" sz="2200" dirty="0"/>
          </a:p>
        </p:txBody>
      </p:sp>
      <p:sp>
        <p:nvSpPr>
          <p:cNvPr id="2" name="テキスト ボックス 1">
            <a:extLst>
              <a:ext uri="{FF2B5EF4-FFF2-40B4-BE49-F238E27FC236}">
                <a16:creationId xmlns:a16="http://schemas.microsoft.com/office/drawing/2014/main" id="{E02F3A69-DE11-925F-28C8-9C09FECD9113}"/>
              </a:ext>
            </a:extLst>
          </p:cNvPr>
          <p:cNvSpPr txBox="1"/>
          <p:nvPr/>
        </p:nvSpPr>
        <p:spPr>
          <a:xfrm>
            <a:off x="7236296" y="1588"/>
            <a:ext cx="1920404"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世界観</a:t>
            </a:r>
          </a:p>
        </p:txBody>
      </p:sp>
      <p:pic>
        <p:nvPicPr>
          <p:cNvPr id="4" name="図 3">
            <a:extLst>
              <a:ext uri="{FF2B5EF4-FFF2-40B4-BE49-F238E27FC236}">
                <a16:creationId xmlns:a16="http://schemas.microsoft.com/office/drawing/2014/main" id="{F842C8E6-4E35-BAE7-E288-ED14FB588B28}"/>
              </a:ext>
            </a:extLst>
          </p:cNvPr>
          <p:cNvPicPr>
            <a:picLocks noChangeAspect="1"/>
          </p:cNvPicPr>
          <p:nvPr/>
        </p:nvPicPr>
        <p:blipFill>
          <a:blip r:embed="rId2"/>
          <a:stretch>
            <a:fillRect/>
          </a:stretch>
        </p:blipFill>
        <p:spPr>
          <a:xfrm>
            <a:off x="7164289" y="905840"/>
            <a:ext cx="2010537" cy="2951979"/>
          </a:xfrm>
          <a:prstGeom prst="rect">
            <a:avLst/>
          </a:prstGeom>
        </p:spPr>
      </p:pic>
      <p:pic>
        <p:nvPicPr>
          <p:cNvPr id="7" name="図 6">
            <a:extLst>
              <a:ext uri="{FF2B5EF4-FFF2-40B4-BE49-F238E27FC236}">
                <a16:creationId xmlns:a16="http://schemas.microsoft.com/office/drawing/2014/main" id="{C328AEA3-3164-0F22-4E42-699F14F0E408}"/>
              </a:ext>
            </a:extLst>
          </p:cNvPr>
          <p:cNvPicPr>
            <a:picLocks noChangeAspect="1"/>
          </p:cNvPicPr>
          <p:nvPr/>
        </p:nvPicPr>
        <p:blipFill>
          <a:blip r:embed="rId3"/>
          <a:stretch>
            <a:fillRect/>
          </a:stretch>
        </p:blipFill>
        <p:spPr>
          <a:xfrm>
            <a:off x="7164289" y="3824197"/>
            <a:ext cx="1967136" cy="3032215"/>
          </a:xfrm>
          <a:prstGeom prst="rect">
            <a:avLst/>
          </a:prstGeom>
        </p:spPr>
      </p:pic>
      <p:pic>
        <p:nvPicPr>
          <p:cNvPr id="1026" name="Picture 2" descr="現代経済学の直観的方法 | 長沼 伸一郎 |本 | 通販 | Amazon">
            <a:extLst>
              <a:ext uri="{FF2B5EF4-FFF2-40B4-BE49-F238E27FC236}">
                <a16:creationId xmlns:a16="http://schemas.microsoft.com/office/drawing/2014/main" id="{D44A369B-9DCA-034A-6C70-A127363806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0888" y="930607"/>
            <a:ext cx="2010536" cy="2855388"/>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98398F2F-3EB1-F341-1B18-C3BB370BDEF3}"/>
              </a:ext>
            </a:extLst>
          </p:cNvPr>
          <p:cNvSpPr txBox="1"/>
          <p:nvPr/>
        </p:nvSpPr>
        <p:spPr>
          <a:xfrm>
            <a:off x="528082" y="1580890"/>
            <a:ext cx="5812596" cy="5262979"/>
          </a:xfrm>
          <a:prstGeom prst="rect">
            <a:avLst/>
          </a:prstGeom>
          <a:solidFill>
            <a:schemeClr val="accent4">
              <a:lumMod val="20000"/>
              <a:lumOff val="80000"/>
            </a:schemeClr>
          </a:solidFill>
        </p:spPr>
        <p:txBody>
          <a:bodyPr wrap="square">
            <a:spAutoFit/>
          </a:bodyPr>
          <a:lstStyle/>
          <a:p>
            <a:pPr marL="342900" indent="-342900">
              <a:buFont typeface="Wingdings" panose="05000000000000000000" pitchFamily="2" charset="2"/>
              <a:buChar char="l"/>
            </a:pPr>
            <a:r>
              <a:rPr lang="ja-JP" altLang="en-US" dirty="0"/>
              <a:t>ラプラスの悪魔→フランスの数学者ピエール＝シモン・ラプラスによって提唱された仮想の存在→もし、ある時点におけるすべての粒子の位置と運動量を完全に把握できれば、物理法則に従って未来を完全に予測できる→古典力学的な決定論の世界観を象徴する概念</a:t>
            </a:r>
            <a:endParaRPr lang="en-US" altLang="ja-JP" dirty="0"/>
          </a:p>
          <a:p>
            <a:pPr marL="342900" indent="-342900">
              <a:buFont typeface="Wingdings" panose="05000000000000000000" pitchFamily="2" charset="2"/>
              <a:buChar char="l"/>
            </a:pPr>
            <a:r>
              <a:rPr lang="ja-JP" altLang="en-US" dirty="0"/>
              <a:t>現代</a:t>
            </a:r>
            <a:r>
              <a:rPr lang="ja-JP" altLang="en-US" sz="2400" dirty="0"/>
              <a:t>科学ではどのアミノ酸がどのような順序でつながったのかはわかる</a:t>
            </a:r>
            <a:endParaRPr lang="en-US" altLang="ja-JP" sz="2400" dirty="0"/>
          </a:p>
          <a:p>
            <a:pPr marL="342900" indent="-342900">
              <a:buFont typeface="Wingdings" panose="05000000000000000000" pitchFamily="2" charset="2"/>
              <a:buChar char="l"/>
            </a:pPr>
            <a:r>
              <a:rPr lang="ja-JP" altLang="en-US" dirty="0"/>
              <a:t>タンパク質内部の微妙な分子内の力関係はスーパコンピューターを使っても計算し切れない</a:t>
            </a:r>
            <a:endParaRPr lang="en-US" altLang="ja-JP" dirty="0"/>
          </a:p>
          <a:p>
            <a:pPr marL="342900" indent="-342900">
              <a:buFont typeface="Wingdings" panose="05000000000000000000" pitchFamily="2" charset="2"/>
              <a:buChar char="l"/>
            </a:pPr>
            <a:r>
              <a:rPr lang="ja-JP" altLang="en-US" sz="2400" dirty="0"/>
              <a:t>アミノ酸の配列がわかったも、そのタンパク質のカタチや機能はわからない</a:t>
            </a:r>
            <a:r>
              <a:rPr lang="en-US" altLang="ja-JP" sz="1400" dirty="0"/>
              <a:t>[p166]</a:t>
            </a:r>
            <a:endParaRPr lang="ja-JP" altLang="en-US" sz="1400" dirty="0"/>
          </a:p>
        </p:txBody>
      </p:sp>
    </p:spTree>
    <p:extLst>
      <p:ext uri="{BB962C8B-B14F-4D97-AF65-F5344CB8AC3E}">
        <p14:creationId xmlns:p14="http://schemas.microsoft.com/office/powerpoint/2010/main" val="5679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AEC97701-D58C-580E-29EC-4473FFFD70E3}"/>
              </a:ext>
            </a:extLst>
          </p:cNvPr>
          <p:cNvPicPr>
            <a:picLocks noChangeAspect="1"/>
          </p:cNvPicPr>
          <p:nvPr/>
        </p:nvPicPr>
        <p:blipFill>
          <a:blip r:embed="rId2"/>
          <a:stretch>
            <a:fillRect/>
          </a:stretch>
        </p:blipFill>
        <p:spPr>
          <a:xfrm>
            <a:off x="0" y="0"/>
            <a:ext cx="9144000" cy="6858000"/>
          </a:xfrm>
          <a:prstGeom prst="rect">
            <a:avLst/>
          </a:prstGeom>
        </p:spPr>
      </p:pic>
      <p:pic>
        <p:nvPicPr>
          <p:cNvPr id="6" name="図 5">
            <a:extLst>
              <a:ext uri="{FF2B5EF4-FFF2-40B4-BE49-F238E27FC236}">
                <a16:creationId xmlns:a16="http://schemas.microsoft.com/office/drawing/2014/main" id="{799F9DEB-5F4D-616A-6286-2F0835C28F2D}"/>
              </a:ext>
            </a:extLst>
          </p:cNvPr>
          <p:cNvPicPr>
            <a:picLocks noChangeAspect="1"/>
          </p:cNvPicPr>
          <p:nvPr/>
        </p:nvPicPr>
        <p:blipFill>
          <a:blip r:embed="rId3"/>
          <a:stretch>
            <a:fillRect/>
          </a:stretch>
        </p:blipFill>
        <p:spPr>
          <a:xfrm>
            <a:off x="-21704" y="0"/>
            <a:ext cx="4669155" cy="6858000"/>
          </a:xfrm>
          <a:prstGeom prst="rect">
            <a:avLst/>
          </a:prstGeom>
        </p:spPr>
      </p:pic>
      <p:pic>
        <p:nvPicPr>
          <p:cNvPr id="8" name="図 7">
            <a:extLst>
              <a:ext uri="{FF2B5EF4-FFF2-40B4-BE49-F238E27FC236}">
                <a16:creationId xmlns:a16="http://schemas.microsoft.com/office/drawing/2014/main" id="{B67F6FFB-46DC-1E83-E3EB-35ED96B57279}"/>
              </a:ext>
            </a:extLst>
          </p:cNvPr>
          <p:cNvPicPr>
            <a:picLocks noChangeAspect="1"/>
          </p:cNvPicPr>
          <p:nvPr/>
        </p:nvPicPr>
        <p:blipFill>
          <a:blip r:embed="rId4"/>
          <a:stretch>
            <a:fillRect/>
          </a:stretch>
        </p:blipFill>
        <p:spPr>
          <a:xfrm>
            <a:off x="4500446" y="0"/>
            <a:ext cx="4743450" cy="6858000"/>
          </a:xfrm>
          <a:prstGeom prst="rect">
            <a:avLst/>
          </a:prstGeom>
        </p:spPr>
      </p:pic>
    </p:spTree>
    <p:extLst>
      <p:ext uri="{BB962C8B-B14F-4D97-AF65-F5344CB8AC3E}">
        <p14:creationId xmlns:p14="http://schemas.microsoft.com/office/powerpoint/2010/main" val="234893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20"/>
            <a:ext cx="8229600" cy="1143000"/>
          </a:xfrm>
        </p:spPr>
        <p:txBody>
          <a:bodyPr/>
          <a:lstStyle/>
          <a:p>
            <a:pPr algn="l">
              <a:defRPr/>
            </a:pPr>
            <a:r>
              <a:rPr lang="ja-JP" altLang="en-US" dirty="0">
                <a:solidFill>
                  <a:schemeClr val="bg1">
                    <a:lumMod val="50000"/>
                  </a:schemeClr>
                </a:solidFill>
                <a:latin typeface="+mj-ea"/>
                <a:ea typeface="+mj-ea"/>
              </a:rPr>
              <a:t>生命への畏敬～コケの秘密</a:t>
            </a:r>
          </a:p>
        </p:txBody>
      </p:sp>
      <p:pic>
        <p:nvPicPr>
          <p:cNvPr id="2050" name="Picture 2">
            <a:extLst>
              <a:ext uri="{FF2B5EF4-FFF2-40B4-BE49-F238E27FC236}">
                <a16:creationId xmlns:a16="http://schemas.microsoft.com/office/drawing/2014/main" id="{B9C103E3-876C-045D-069F-D3A1C1303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8745" y="1783224"/>
            <a:ext cx="3319495" cy="508518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図 2" descr="Robin-with-MossS-thumbnail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3378" y="1196706"/>
            <a:ext cx="2235200" cy="3048000"/>
          </a:xfrm>
          <a:prstGeom prst="rect">
            <a:avLst/>
          </a:prstGeom>
        </p:spPr>
      </p:pic>
      <p:sp>
        <p:nvSpPr>
          <p:cNvPr id="8" name="テキスト ボックス 7">
            <a:extLst>
              <a:ext uri="{FF2B5EF4-FFF2-40B4-BE49-F238E27FC236}">
                <a16:creationId xmlns:a16="http://schemas.microsoft.com/office/drawing/2014/main" id="{058893EA-6991-D6FF-E2FB-A641F0A7A85B}"/>
              </a:ext>
            </a:extLst>
          </p:cNvPr>
          <p:cNvSpPr txBox="1"/>
          <p:nvPr/>
        </p:nvSpPr>
        <p:spPr>
          <a:xfrm>
            <a:off x="5796136" y="6211669"/>
            <a:ext cx="3707904" cy="646331"/>
          </a:xfrm>
          <a:prstGeom prst="rect">
            <a:avLst/>
          </a:prstGeom>
          <a:noFill/>
        </p:spPr>
        <p:txBody>
          <a:bodyPr wrap="square">
            <a:spAutoFit/>
          </a:bodyPr>
          <a:lstStyle/>
          <a:p>
            <a:r>
              <a:rPr lang="ja-JP" altLang="en-US" sz="1800" dirty="0">
                <a:solidFill>
                  <a:srgbClr val="F3ECE6"/>
                </a:solidFill>
                <a:latin typeface="+mj-lt"/>
              </a:rPr>
              <a:t>ロビン・ウォール・キマラー</a:t>
            </a:r>
            <a:r>
              <a:rPr lang="en-US" altLang="ja-JP" sz="1800" dirty="0">
                <a:solidFill>
                  <a:srgbClr val="F3ECE6"/>
                </a:solidFill>
                <a:latin typeface="+mj-lt"/>
              </a:rPr>
              <a:t>(Robin Wall Kimmerer,1953</a:t>
            </a:r>
            <a:r>
              <a:rPr lang="ja-JP" altLang="en-US" sz="1800" dirty="0">
                <a:solidFill>
                  <a:srgbClr val="F3ECE6"/>
                </a:solidFill>
                <a:latin typeface="+mj-lt"/>
              </a:rPr>
              <a:t>年～</a:t>
            </a:r>
            <a:r>
              <a:rPr lang="en-US" altLang="ja-JP" sz="1800" dirty="0">
                <a:solidFill>
                  <a:srgbClr val="F3ECE6"/>
                </a:solidFill>
                <a:latin typeface="+mj-lt"/>
              </a:rPr>
              <a:t>)</a:t>
            </a:r>
            <a:r>
              <a:rPr lang="ja-JP" altLang="en-US" sz="1800" dirty="0">
                <a:solidFill>
                  <a:srgbClr val="F3ECE6"/>
                </a:solidFill>
                <a:latin typeface="+mj-lt"/>
              </a:rPr>
              <a:t>博士</a:t>
            </a:r>
          </a:p>
        </p:txBody>
      </p:sp>
      <p:sp>
        <p:nvSpPr>
          <p:cNvPr id="5" name="角丸四角形 4"/>
          <p:cNvSpPr/>
          <p:nvPr/>
        </p:nvSpPr>
        <p:spPr bwMode="auto">
          <a:xfrm>
            <a:off x="203887" y="962446"/>
            <a:ext cx="4536504" cy="4104456"/>
          </a:xfrm>
          <a:prstGeom prst="roundRect">
            <a:avLst>
              <a:gd name="adj" fmla="val 3795"/>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eaLnBrk="1" hangingPunct="1"/>
            <a:r>
              <a:rPr lang="ja-JP" altLang="en-US" sz="1800" dirty="0">
                <a:latin typeface="メイリオ" panose="020B0604030504040204" pitchFamily="50" charset="-128"/>
                <a:ea typeface="メイリオ" panose="020B0604030504040204" pitchFamily="50" charset="-128"/>
              </a:rPr>
              <a:t>水分が蒸発すれば葉は縮んで曲がりカサカサに乾く。クマムシも乾燥すれば最高</a:t>
            </a:r>
            <a:r>
              <a:rPr lang="en-US" altLang="ja-JP" sz="1800" dirty="0">
                <a:latin typeface="メイリオ" panose="020B0604030504040204" pitchFamily="50" charset="-128"/>
                <a:ea typeface="メイリオ" panose="020B0604030504040204" pitchFamily="50" charset="-128"/>
              </a:rPr>
              <a:t>8</a:t>
            </a:r>
            <a:r>
              <a:rPr lang="ja-JP" altLang="en-US" sz="1800" dirty="0">
                <a:latin typeface="メイリオ" panose="020B0604030504040204" pitchFamily="50" charset="-128"/>
                <a:ea typeface="メイリオ" panose="020B0604030504040204" pitchFamily="50" charset="-128"/>
              </a:rPr>
              <a:t>分の</a:t>
            </a:r>
            <a:r>
              <a:rPr lang="en-US" altLang="ja-JP" sz="1800" dirty="0">
                <a:latin typeface="メイリオ" panose="020B0604030504040204" pitchFamily="50" charset="-128"/>
                <a:ea typeface="メイリオ" panose="020B0604030504040204" pitchFamily="50" charset="-128"/>
              </a:rPr>
              <a:t>1</a:t>
            </a:r>
            <a:r>
              <a:rPr lang="ja-JP" altLang="en-US" sz="1800" dirty="0">
                <a:latin typeface="メイリオ" panose="020B0604030504040204" pitchFamily="50" charset="-128"/>
                <a:ea typeface="メイリオ" panose="020B0604030504040204" pitchFamily="50" charset="-128"/>
              </a:rPr>
              <a:t>の大きさにまで縮み代謝がゼロに近くなり、この状態で何年も生存できる。そして、露やお待ちかねの雨が降って新鮮な水が手に入るやいなや、コケとクマムシは平常のサイズとカタチに戻る。</a:t>
            </a:r>
            <a:r>
              <a:rPr lang="en-US" altLang="ja-JP" sz="1800" dirty="0">
                <a:latin typeface="メイリオ" panose="020B0604030504040204" pitchFamily="50" charset="-128"/>
                <a:ea typeface="メイリオ" panose="020B0604030504040204" pitchFamily="50" charset="-128"/>
              </a:rPr>
              <a:t>20</a:t>
            </a:r>
            <a:r>
              <a:rPr lang="ja-JP" altLang="en-US" sz="1800" dirty="0">
                <a:latin typeface="メイリオ" panose="020B0604030504040204" pitchFamily="50" charset="-128"/>
                <a:ea typeface="メイリオ" panose="020B0604030504040204" pitchFamily="50" charset="-128"/>
              </a:rPr>
              <a:t>分も経てばいつも通りの活動に戻れる</a:t>
            </a:r>
            <a:r>
              <a:rPr lang="en-US" altLang="ja-JP" sz="1200" dirty="0">
                <a:latin typeface="メイリオ" panose="020B0604030504040204" pitchFamily="50" charset="-128"/>
                <a:ea typeface="メイリオ" panose="020B0604030504040204" pitchFamily="50" charset="-128"/>
              </a:rPr>
              <a:t>[p97]</a:t>
            </a:r>
            <a:r>
              <a:rPr lang="ja-JP" altLang="en-US" sz="1200" dirty="0">
                <a:latin typeface="メイリオ" panose="020B0604030504040204" pitchFamily="50" charset="-128"/>
                <a:ea typeface="メイリオ" panose="020B0604030504040204" pitchFamily="50" charset="-128"/>
              </a:rPr>
              <a:t> </a:t>
            </a:r>
            <a:r>
              <a:rPr lang="ja-JP" altLang="en-US" sz="1800" dirty="0">
                <a:latin typeface="メイリオ" panose="020B0604030504040204" pitchFamily="50" charset="-128"/>
                <a:ea typeface="メイリオ" panose="020B0604030504040204" pitchFamily="50" charset="-128"/>
              </a:rPr>
              <a:t>、仮死状態に入って、ほとんど認知できないほどの極微量の代謝活動だけを続ける。どうすれば、生と死の境界線を漂っていられるのか。いまだに大きな謎だ。畏敬の念を抱くという以外の言葉が見つからない</a:t>
            </a:r>
            <a:r>
              <a:rPr lang="en-US" altLang="ja-JP" sz="1200" dirty="0">
                <a:latin typeface="メイリオ" panose="020B0604030504040204" pitchFamily="50" charset="-128"/>
                <a:ea typeface="メイリオ" panose="020B0604030504040204" pitchFamily="50" charset="-128"/>
              </a:rPr>
              <a:t>[p98]</a:t>
            </a:r>
            <a:r>
              <a:rPr lang="ja-JP" altLang="en-US" sz="1800" dirty="0">
                <a:latin typeface="メイリオ" panose="020B0604030504040204" pitchFamily="50" charset="-128"/>
                <a:ea typeface="メイリオ" panose="020B0604030504040204" pitchFamily="50" charset="-128"/>
              </a:rPr>
              <a:t>。</a:t>
            </a:r>
          </a:p>
          <a:p>
            <a:pPr eaLnBrk="1" hangingPunct="1"/>
            <a:endParaRPr kumimoji="1" lang="ja-JP" altLang="en-US" sz="1800" b="0" i="0" u="none" strike="noStrike" cap="none" normalizeH="0" baseline="0" dirty="0">
              <a:ln>
                <a:noFill/>
              </a:ln>
              <a:solidFill>
                <a:schemeClr val="tx1"/>
              </a:solidFill>
              <a:effectLst/>
              <a:latin typeface="Times New Roman" pitchFamily="18" charset="0"/>
              <a:ea typeface="ＭＳ Ｐゴシック" charset="-128"/>
            </a:endParaRPr>
          </a:p>
        </p:txBody>
      </p:sp>
      <p:sp>
        <p:nvSpPr>
          <p:cNvPr id="4" name="テキスト ボックス 3">
            <a:extLst>
              <a:ext uri="{FF2B5EF4-FFF2-40B4-BE49-F238E27FC236}">
                <a16:creationId xmlns:a16="http://schemas.microsoft.com/office/drawing/2014/main" id="{238AAA4C-9427-5491-811B-EFACDE0017B3}"/>
              </a:ext>
            </a:extLst>
          </p:cNvPr>
          <p:cNvSpPr txBox="1"/>
          <p:nvPr/>
        </p:nvSpPr>
        <p:spPr>
          <a:xfrm>
            <a:off x="6523806" y="0"/>
            <a:ext cx="2627784"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地球科学から</a:t>
            </a:r>
            <a:endParaRPr lang="en-US" altLang="ja-JP"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6" name="テキスト ボックス 5">
            <a:extLst>
              <a:ext uri="{FF2B5EF4-FFF2-40B4-BE49-F238E27FC236}">
                <a16:creationId xmlns:a16="http://schemas.microsoft.com/office/drawing/2014/main" id="{4A86F251-C465-183B-D02C-BD5454589004}"/>
              </a:ext>
            </a:extLst>
          </p:cNvPr>
          <p:cNvSpPr txBox="1"/>
          <p:nvPr/>
        </p:nvSpPr>
        <p:spPr>
          <a:xfrm>
            <a:off x="-16460" y="4198257"/>
            <a:ext cx="5812596" cy="2677656"/>
          </a:xfrm>
          <a:prstGeom prst="rect">
            <a:avLst/>
          </a:prstGeom>
          <a:solidFill>
            <a:schemeClr val="accent4">
              <a:lumMod val="20000"/>
              <a:lumOff val="80000"/>
            </a:schemeClr>
          </a:solidFill>
        </p:spPr>
        <p:txBody>
          <a:bodyPr wrap="square">
            <a:spAutoFit/>
          </a:bodyPr>
          <a:lstStyle/>
          <a:p>
            <a:r>
              <a:rPr lang="ja-JP" altLang="en-US" dirty="0"/>
              <a:t>人間は生きるために自然から奪わなければならないが、それが正当な収穫であることを確かめなければならない。世界は物惜しみせず創造性に富んでいるが、時にはノーと答えることもある。科学はその限度を理解するための強力な道具になる。感謝の気持ちを忘れず、わけあたえ、お返しをしなさい</a:t>
            </a:r>
            <a:endParaRPr lang="ja-JP" altLang="en-US" sz="1400" dirty="0"/>
          </a:p>
        </p:txBody>
      </p:sp>
    </p:spTree>
    <p:extLst>
      <p:ext uri="{BB962C8B-B14F-4D97-AF65-F5344CB8AC3E}">
        <p14:creationId xmlns:p14="http://schemas.microsoft.com/office/powerpoint/2010/main" val="100994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6B1ED1-FEDE-E544-B3AE-CAC8B5C1DC67}"/>
              </a:ext>
            </a:extLst>
          </p:cNvPr>
          <p:cNvSpPr>
            <a:spLocks noGrp="1"/>
          </p:cNvSpPr>
          <p:nvPr>
            <p:ph type="title"/>
          </p:nvPr>
        </p:nvSpPr>
        <p:spPr>
          <a:xfrm>
            <a:off x="179388" y="188913"/>
            <a:ext cx="8785225" cy="869950"/>
          </a:xfrm>
        </p:spPr>
        <p:txBody>
          <a:bodyPr/>
          <a:lstStyle/>
          <a:p>
            <a:pPr>
              <a:defRPr/>
            </a:pPr>
            <a:r>
              <a:rPr lang="ja-JP" altLang="en-US" dirty="0">
                <a:solidFill>
                  <a:srgbClr val="0090E5"/>
                </a:solidFill>
                <a:ea typeface="HGP創英角ｺﾞｼｯｸUB" panose="020B0900000000000000" pitchFamily="50" charset="-128"/>
              </a:rPr>
              <a:t>国連食料システムサミットの矛盾</a:t>
            </a:r>
          </a:p>
        </p:txBody>
      </p:sp>
      <p:sp>
        <p:nvSpPr>
          <p:cNvPr id="78851" name="コンテンツ プレースホルダー 2">
            <a:extLst>
              <a:ext uri="{FF2B5EF4-FFF2-40B4-BE49-F238E27FC236}">
                <a16:creationId xmlns:a16="http://schemas.microsoft.com/office/drawing/2014/main" id="{A5C96C26-A04A-6003-4BEB-6DC2CBE4EC5E}"/>
              </a:ext>
            </a:extLst>
          </p:cNvPr>
          <p:cNvSpPr>
            <a:spLocks noGrp="1" noChangeArrowheads="1"/>
          </p:cNvSpPr>
          <p:nvPr>
            <p:ph idx="1"/>
          </p:nvPr>
        </p:nvSpPr>
        <p:spPr>
          <a:xfrm>
            <a:off x="179388" y="1268413"/>
            <a:ext cx="5545137" cy="5400675"/>
          </a:xfrm>
        </p:spPr>
        <p:txBody>
          <a:bodyPr/>
          <a:lstStyle/>
          <a:p>
            <a:r>
              <a:rPr lang="ja-JP" altLang="en-US" sz="2000">
                <a:latin typeface="メイリオ" panose="020B0604030504040204" pitchFamily="50" charset="-128"/>
                <a:ea typeface="メイリオ" panose="020B0604030504040204" pitchFamily="50" charset="-128"/>
              </a:rPr>
              <a:t>国連食料システムサミットでトム・ビルサック農務長官→増加する世界人口を養うには生産増→ゲノム編集、精密農業、</a:t>
            </a:r>
            <a:r>
              <a:rPr lang="en-US" altLang="ja-JP" sz="2000">
                <a:latin typeface="メイリオ" panose="020B0604030504040204" pitchFamily="50" charset="-128"/>
                <a:ea typeface="メイリオ" panose="020B0604030504040204" pitchFamily="50" charset="-128"/>
              </a:rPr>
              <a:t>AI</a:t>
            </a:r>
            <a:r>
              <a:rPr lang="ja-JP" altLang="en-US" sz="2000">
                <a:latin typeface="メイリオ" panose="020B0604030504040204" pitchFamily="50" charset="-128"/>
                <a:ea typeface="メイリオ" panose="020B0604030504040204" pitchFamily="50" charset="-128"/>
              </a:rPr>
              <a:t>等</a:t>
            </a:r>
            <a:endParaRPr lang="en-US" altLang="ja-JP" sz="200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市民社会団体が批判、国連人権理事会の特別報告者（</a:t>
            </a:r>
            <a:r>
              <a:rPr lang="en-US" altLang="ja-JP" sz="2000">
                <a:latin typeface="メイリオ" panose="020B0604030504040204" pitchFamily="50" charset="-128"/>
                <a:ea typeface="メイリオ" panose="020B0604030504040204" pitchFamily="50" charset="-128"/>
              </a:rPr>
              <a:t>special rapporteur </a:t>
            </a:r>
            <a:r>
              <a:rPr lang="ja-JP" altLang="en-US" sz="2000">
                <a:latin typeface="メイリオ" panose="020B0604030504040204" pitchFamily="50" charset="-128"/>
                <a:ea typeface="メイリオ" panose="020B0604030504040204" pitchFamily="50" charset="-128"/>
              </a:rPr>
              <a:t>）も批判→食料主権、人権</a:t>
            </a:r>
          </a:p>
          <a:p>
            <a:r>
              <a:rPr lang="en-US" altLang="ja-JP" sz="2000">
                <a:latin typeface="メイリオ" panose="020B0604030504040204" pitchFamily="50" charset="-128"/>
                <a:ea typeface="メイリオ" panose="020B0604030504040204" pitchFamily="50" charset="-128"/>
              </a:rPr>
              <a:t>79</a:t>
            </a:r>
            <a:r>
              <a:rPr lang="ja-JP" altLang="en-US" sz="2000">
                <a:latin typeface="メイリオ" panose="020B0604030504040204" pitchFamily="50" charset="-128"/>
                <a:ea typeface="メイリオ" panose="020B0604030504040204" pitchFamily="50" charset="-128"/>
              </a:rPr>
              <a:t>億人のうち</a:t>
            </a:r>
            <a:r>
              <a:rPr lang="en-US" altLang="ja-JP" sz="2000">
                <a:latin typeface="メイリオ" panose="020B0604030504040204" pitchFamily="50" charset="-128"/>
                <a:ea typeface="メイリオ" panose="020B0604030504040204" pitchFamily="50" charset="-128"/>
              </a:rPr>
              <a:t>30</a:t>
            </a:r>
            <a:r>
              <a:rPr lang="ja-JP" altLang="en-US" sz="2000">
                <a:latin typeface="メイリオ" panose="020B0604030504040204" pitchFamily="50" charset="-128"/>
                <a:ea typeface="メイリオ" panose="020B0604030504040204" pitchFamily="50" charset="-128"/>
              </a:rPr>
              <a:t>億人が健全な食を取れず、</a:t>
            </a:r>
            <a:r>
              <a:rPr lang="en-US" altLang="ja-JP" sz="2000">
                <a:latin typeface="メイリオ" panose="020B0604030504040204" pitchFamily="50" charset="-128"/>
                <a:ea typeface="メイリオ" panose="020B0604030504040204" pitchFamily="50" charset="-128"/>
              </a:rPr>
              <a:t>3</a:t>
            </a:r>
            <a:r>
              <a:rPr lang="ja-JP" altLang="en-US" sz="2000">
                <a:latin typeface="メイリオ" panose="020B0604030504040204" pitchFamily="50" charset="-128"/>
                <a:ea typeface="メイリオ" panose="020B0604030504040204" pitchFamily="50" charset="-128"/>
              </a:rPr>
              <a:t>分の</a:t>
            </a:r>
            <a:r>
              <a:rPr lang="en-US" altLang="ja-JP" sz="2000">
                <a:latin typeface="メイリオ" panose="020B0604030504040204" pitchFamily="50" charset="-128"/>
                <a:ea typeface="メイリオ" panose="020B0604030504040204" pitchFamily="50" charset="-128"/>
              </a:rPr>
              <a:t>1</a:t>
            </a:r>
            <a:r>
              <a:rPr lang="ja-JP" altLang="en-US" sz="2000">
                <a:latin typeface="メイリオ" panose="020B0604030504040204" pitchFamily="50" charset="-128"/>
                <a:ea typeface="メイリオ" panose="020B0604030504040204" pitchFamily="50" charset="-128"/>
              </a:rPr>
              <a:t>が廃棄、食料システムは温室効果ガスの</a:t>
            </a:r>
            <a:r>
              <a:rPr lang="en-US" altLang="ja-JP" sz="2000">
                <a:latin typeface="メイリオ" panose="020B0604030504040204" pitchFamily="50" charset="-128"/>
                <a:ea typeface="メイリオ" panose="020B0604030504040204" pitchFamily="50" charset="-128"/>
              </a:rPr>
              <a:t>3</a:t>
            </a:r>
            <a:r>
              <a:rPr lang="ja-JP" altLang="en-US" sz="2000">
                <a:latin typeface="メイリオ" panose="020B0604030504040204" pitchFamily="50" charset="-128"/>
                <a:ea typeface="メイリオ" panose="020B0604030504040204" pitchFamily="50" charset="-128"/>
              </a:rPr>
              <a:t>分の</a:t>
            </a:r>
            <a:r>
              <a:rPr lang="en-US" altLang="ja-JP" sz="2000">
                <a:latin typeface="メイリオ" panose="020B0604030504040204" pitchFamily="50" charset="-128"/>
                <a:ea typeface="メイリオ" panose="020B0604030504040204" pitchFamily="50" charset="-128"/>
              </a:rPr>
              <a:t>1</a:t>
            </a:r>
            <a:r>
              <a:rPr lang="ja-JP" altLang="en-US" sz="2000">
                <a:latin typeface="メイリオ" panose="020B0604030504040204" pitchFamily="50" charset="-128"/>
                <a:ea typeface="メイリオ" panose="020B0604030504040204" pitchFamily="50" charset="-128"/>
              </a:rPr>
              <a:t>・生物多様性の</a:t>
            </a:r>
            <a:r>
              <a:rPr lang="en-US" altLang="ja-JP" sz="2000">
                <a:latin typeface="メイリオ" panose="020B0604030504040204" pitchFamily="50" charset="-128"/>
                <a:ea typeface="メイリオ" panose="020B0604030504040204" pitchFamily="50" charset="-128"/>
              </a:rPr>
              <a:t>8</a:t>
            </a:r>
            <a:r>
              <a:rPr lang="ja-JP" altLang="en-US" sz="2000">
                <a:latin typeface="メイリオ" panose="020B0604030504040204" pitchFamily="50" charset="-128"/>
                <a:ea typeface="メイリオ" panose="020B0604030504040204" pitchFamily="50" charset="-128"/>
              </a:rPr>
              <a:t>割→システムの転換が必要</a:t>
            </a:r>
          </a:p>
          <a:p>
            <a:r>
              <a:rPr lang="ja-JP" altLang="en-US" sz="2000">
                <a:latin typeface="メイリオ" panose="020B0604030504040204" pitchFamily="50" charset="-128"/>
                <a:ea typeface="メイリオ" panose="020B0604030504040204" pitchFamily="50" charset="-128"/>
              </a:rPr>
              <a:t>フードシステムの専門家→世界の栄養安全保障</a:t>
            </a:r>
            <a:r>
              <a:rPr lang="en-US" altLang="ja-JP" sz="2000">
                <a:latin typeface="メイリオ" panose="020B0604030504040204" pitchFamily="50" charset="-128"/>
                <a:ea typeface="メイリオ" panose="020B0604030504040204" pitchFamily="50" charset="-128"/>
              </a:rPr>
              <a:t>=</a:t>
            </a:r>
            <a:r>
              <a:rPr lang="ja-JP" altLang="en-US" sz="2000">
                <a:latin typeface="メイリオ" panose="020B0604030504040204" pitchFamily="50" charset="-128"/>
                <a:ea typeface="メイリオ" panose="020B0604030504040204" pitchFamily="50" charset="-128"/>
              </a:rPr>
              <a:t>女性のエンパワーメント、腐敗の排除、食品廃棄物への対処、生物多様性の保護、有機農業、</a:t>
            </a:r>
            <a:r>
              <a:rPr lang="ja-JP" altLang="en-US" sz="2000">
                <a:solidFill>
                  <a:srgbClr val="FF0000"/>
                </a:solidFill>
                <a:latin typeface="メイリオ" panose="020B0604030504040204" pitchFamily="50" charset="-128"/>
                <a:ea typeface="メイリオ" panose="020B0604030504040204" pitchFamily="50" charset="-128"/>
              </a:rPr>
              <a:t>アグロエコロジー</a:t>
            </a:r>
            <a:endParaRPr lang="en-US" altLang="ja-JP" sz="2000">
              <a:latin typeface="メイリオ" panose="020B0604030504040204" pitchFamily="50" charset="-128"/>
              <a:ea typeface="メイリオ" panose="020B0604030504040204" pitchFamily="50" charset="-128"/>
            </a:endParaRPr>
          </a:p>
          <a:p>
            <a:r>
              <a:rPr lang="ja-JP" altLang="en-US" sz="2000">
                <a:latin typeface="メイリオ" panose="020B0604030504040204" pitchFamily="50" charset="-128"/>
                <a:ea typeface="メイリオ" panose="020B0604030504040204" pitchFamily="50" charset="-128"/>
              </a:rPr>
              <a:t>シンジェンタ、バイエル、コルテバ等の多国籍企業とロビー活動</a:t>
            </a:r>
            <a:endParaRPr lang="en-US" altLang="ja-JP" sz="2000">
              <a:solidFill>
                <a:srgbClr val="FF0000"/>
              </a:solidFill>
              <a:latin typeface="メイリオ" panose="020B0604030504040204" pitchFamily="50" charset="-128"/>
              <a:ea typeface="メイリオ" panose="020B0604030504040204" pitchFamily="50" charset="-128"/>
            </a:endParaRPr>
          </a:p>
        </p:txBody>
      </p:sp>
      <p:sp>
        <p:nvSpPr>
          <p:cNvPr id="78852" name="テキスト ボックス 3">
            <a:extLst>
              <a:ext uri="{FF2B5EF4-FFF2-40B4-BE49-F238E27FC236}">
                <a16:creationId xmlns:a16="http://schemas.microsoft.com/office/drawing/2014/main" id="{0B5D7192-AB35-6419-8EA0-4C03F4740EE8}"/>
              </a:ext>
            </a:extLst>
          </p:cNvPr>
          <p:cNvSpPr txBox="1">
            <a:spLocks noChangeArrowheads="1"/>
          </p:cNvSpPr>
          <p:nvPr/>
        </p:nvSpPr>
        <p:spPr bwMode="auto">
          <a:xfrm>
            <a:off x="5786438" y="5592763"/>
            <a:ext cx="31781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Font typeface="Wingdings" panose="05000000000000000000" pitchFamily="2" charset="2"/>
              <a:buChar char="l"/>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1"/>
              </a:buClr>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ClrTx/>
              <a:buFontTx/>
              <a:buNone/>
            </a:pPr>
            <a:r>
              <a:rPr lang="ja-JP" altLang="en-US" sz="2000"/>
              <a:t>キャスリーン・メリガン</a:t>
            </a:r>
            <a:r>
              <a:rPr lang="en-US" altLang="ja-JP" sz="2000"/>
              <a:t>(Kathleen Merrigan1959</a:t>
            </a:r>
            <a:r>
              <a:rPr lang="ja-JP" altLang="en-US" sz="2000"/>
              <a:t>年～</a:t>
            </a:r>
            <a:r>
              <a:rPr lang="en-US" altLang="ja-JP" sz="2000"/>
              <a:t>)</a:t>
            </a:r>
            <a:r>
              <a:rPr lang="ja-JP" altLang="en-US" sz="2000"/>
              <a:t>、</a:t>
            </a:r>
            <a:r>
              <a:rPr lang="en-US" altLang="ja-JP" sz="2000"/>
              <a:t>2009</a:t>
            </a:r>
            <a:r>
              <a:rPr lang="ja-JP" altLang="en-US" sz="2000"/>
              <a:t>～</a:t>
            </a:r>
            <a:r>
              <a:rPr lang="en-US" altLang="ja-JP" sz="2000"/>
              <a:t>2013</a:t>
            </a:r>
            <a:r>
              <a:rPr lang="ja-JP" altLang="en-US" sz="2000"/>
              <a:t>年まで農務省の副長官</a:t>
            </a:r>
          </a:p>
        </p:txBody>
      </p:sp>
      <p:pic>
        <p:nvPicPr>
          <p:cNvPr id="78853" name="Picture 2">
            <a:extLst>
              <a:ext uri="{FF2B5EF4-FFF2-40B4-BE49-F238E27FC236}">
                <a16:creationId xmlns:a16="http://schemas.microsoft.com/office/drawing/2014/main" id="{061ECABB-464C-9605-91FB-5B126E914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3068638"/>
            <a:ext cx="2095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四角形: 角を丸くする 2">
            <a:extLst>
              <a:ext uri="{FF2B5EF4-FFF2-40B4-BE49-F238E27FC236}">
                <a16:creationId xmlns:a16="http://schemas.microsoft.com/office/drawing/2014/main" id="{7B05B802-154B-381F-3F78-C8608432DF5D}"/>
              </a:ext>
            </a:extLst>
          </p:cNvPr>
          <p:cNvSpPr>
            <a:spLocks noChangeArrowheads="1"/>
          </p:cNvSpPr>
          <p:nvPr/>
        </p:nvSpPr>
        <p:spPr bwMode="auto">
          <a:xfrm>
            <a:off x="5651500" y="1274763"/>
            <a:ext cx="3313113" cy="1722437"/>
          </a:xfrm>
          <a:prstGeom prst="roundRect">
            <a:avLst>
              <a:gd name="adj" fmla="val 16667"/>
            </a:avLst>
          </a:prstGeom>
          <a:solidFill>
            <a:schemeClr val="accent1"/>
          </a:solidFill>
          <a:ln>
            <a:noFill/>
          </a:ln>
          <a:effectLst>
            <a:outerShdw blurRad="50800" dist="38100" dir="2700000" algn="tl" rotWithShape="0">
              <a:srgbClr val="808080">
                <a:alpha val="39998"/>
              </a:srgbClr>
            </a:outerShdw>
          </a:effectLst>
        </p:spPr>
        <p:txBody>
          <a:bodyP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defRPr/>
            </a:pPr>
            <a:r>
              <a:rPr lang="ja-JP" altLang="en-US" sz="1400"/>
              <a:t>クロップライフインターナショナルは、</a:t>
            </a:r>
            <a:r>
              <a:rPr lang="en-US" altLang="ja-JP" sz="1400"/>
              <a:t>2001</a:t>
            </a:r>
            <a:r>
              <a:rPr lang="ja-JP" altLang="en-US" sz="1400"/>
              <a:t>年に設立された農薬企業の国際貿易協会</a:t>
            </a:r>
            <a:endParaRPr lang="en-US" altLang="ja-JP" sz="1400"/>
          </a:p>
          <a:p>
            <a:pPr eaLnBrk="1" hangingPunct="1">
              <a:defRPr/>
            </a:pPr>
            <a:r>
              <a:rPr lang="en-US" altLang="ja-JP" sz="1400"/>
              <a:t>BASF</a:t>
            </a:r>
            <a:r>
              <a:rPr lang="ja-JP" altLang="en-US" sz="1400"/>
              <a:t>、バイエルクロップサイエンス、コルテバ、</a:t>
            </a:r>
            <a:r>
              <a:rPr lang="en-US" altLang="ja-JP" sz="1400"/>
              <a:t>FMC</a:t>
            </a:r>
            <a:r>
              <a:rPr lang="ja-JP" altLang="en-US" sz="1400"/>
              <a:t>社、住友とシンジェンタを含む世界最大の農業バイオテクノロジーと農業農薬業界からなる</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8A1451C-7C09-22AF-55A8-B90A1BEE5710}"/>
              </a:ext>
            </a:extLst>
          </p:cNvPr>
          <p:cNvSpPr>
            <a:spLocks noGrp="1"/>
          </p:cNvSpPr>
          <p:nvPr>
            <p:ph type="title"/>
          </p:nvPr>
        </p:nvSpPr>
        <p:spPr>
          <a:xfrm>
            <a:off x="457200" y="115888"/>
            <a:ext cx="8229600" cy="1143000"/>
          </a:xfrm>
        </p:spPr>
        <p:txBody>
          <a:bodyPr/>
          <a:lstStyle/>
          <a:p>
            <a:pPr>
              <a:defRPr/>
            </a:pPr>
            <a:r>
              <a:rPr lang="en-US" altLang="ja-JP" dirty="0">
                <a:solidFill>
                  <a:schemeClr val="bg1">
                    <a:lumMod val="50000"/>
                  </a:schemeClr>
                </a:solidFill>
                <a:latin typeface="+mj-ea"/>
                <a:ea typeface="+mj-ea"/>
              </a:rPr>
              <a:t>WTO</a:t>
            </a:r>
            <a:r>
              <a:rPr lang="ja-JP" altLang="en-US" dirty="0">
                <a:solidFill>
                  <a:schemeClr val="bg1">
                    <a:lumMod val="50000"/>
                  </a:schemeClr>
                </a:solidFill>
                <a:latin typeface="+mj-ea"/>
                <a:ea typeface="+mj-ea"/>
              </a:rPr>
              <a:t>廃止連帯経済と脱経済成長</a:t>
            </a:r>
          </a:p>
        </p:txBody>
      </p:sp>
      <p:sp>
        <p:nvSpPr>
          <p:cNvPr id="77827" name="テキスト ボックス 4">
            <a:extLst>
              <a:ext uri="{FF2B5EF4-FFF2-40B4-BE49-F238E27FC236}">
                <a16:creationId xmlns:a16="http://schemas.microsoft.com/office/drawing/2014/main" id="{5A7B8887-CC96-3C33-BFC1-8C70AD6326EA}"/>
              </a:ext>
            </a:extLst>
          </p:cNvPr>
          <p:cNvSpPr txBox="1">
            <a:spLocks noChangeArrowheads="1"/>
          </p:cNvSpPr>
          <p:nvPr/>
        </p:nvSpPr>
        <p:spPr bwMode="auto">
          <a:xfrm>
            <a:off x="6030913" y="5576888"/>
            <a:ext cx="2857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1"/>
              </a:buClr>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Font typeface="Wingdings" panose="05000000000000000000" pitchFamily="2" charset="2"/>
              <a:buChar char="l"/>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1"/>
              </a:buClr>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9pPr>
          </a:lstStyle>
          <a:p>
            <a:pPr>
              <a:spcBef>
                <a:spcPct val="0"/>
              </a:spcBef>
              <a:buClrTx/>
              <a:buFontTx/>
              <a:buNone/>
            </a:pPr>
            <a:r>
              <a:rPr lang="ja-JP" altLang="en-US" sz="1800">
                <a:latin typeface="メイリオ" panose="020B0604030504040204" pitchFamily="50" charset="-128"/>
                <a:ea typeface="メイリオ" panose="020B0604030504040204" pitchFamily="50" charset="-128"/>
              </a:rPr>
              <a:t>マイケル・ファクリ </a:t>
            </a:r>
            <a:r>
              <a:rPr lang="en-US" altLang="ja-JP" sz="1800">
                <a:latin typeface="メイリオ" panose="020B0604030504040204" pitchFamily="50" charset="-128"/>
                <a:ea typeface="メイリオ" panose="020B0604030504040204" pitchFamily="50" charset="-128"/>
              </a:rPr>
              <a:t>(Michael Fakhri)</a:t>
            </a:r>
            <a:r>
              <a:rPr lang="ja-JP" altLang="en-US" sz="1800">
                <a:solidFill>
                  <a:srgbClr val="101010"/>
                </a:solidFill>
                <a:latin typeface="メイリオ" panose="020B0604030504040204" pitchFamily="50" charset="-128"/>
                <a:ea typeface="メイリオ" panose="020B0604030504040204" pitchFamily="50" charset="-128"/>
              </a:rPr>
              <a:t>オレゴン大学法科大学院教授</a:t>
            </a:r>
            <a:r>
              <a:rPr lang="en-US" altLang="ja-JP" sz="1800">
                <a:solidFill>
                  <a:srgbClr val="101010"/>
                </a:solidFill>
                <a:latin typeface="メイリオ" panose="020B0604030504040204" pitchFamily="50" charset="-128"/>
                <a:ea typeface="メイリオ" panose="020B0604030504040204" pitchFamily="50" charset="-128"/>
              </a:rPr>
              <a:t>(2020</a:t>
            </a:r>
            <a:r>
              <a:rPr lang="ja-JP" altLang="en-US" sz="1800">
                <a:solidFill>
                  <a:srgbClr val="101010"/>
                </a:solidFill>
                <a:latin typeface="メイリオ" panose="020B0604030504040204" pitchFamily="50" charset="-128"/>
                <a:ea typeface="メイリオ" panose="020B0604030504040204" pitchFamily="50" charset="-128"/>
              </a:rPr>
              <a:t>年～</a:t>
            </a:r>
            <a:r>
              <a:rPr lang="en-US" altLang="ja-JP" sz="1800">
                <a:solidFill>
                  <a:srgbClr val="101010"/>
                </a:solidFill>
                <a:latin typeface="メイリオ" panose="020B0604030504040204" pitchFamily="50" charset="-128"/>
                <a:ea typeface="メイリオ" panose="020B0604030504040204" pitchFamily="50" charset="-128"/>
              </a:rPr>
              <a:t>)</a:t>
            </a:r>
            <a:r>
              <a:rPr lang="ja-JP" altLang="en-US" sz="1800">
                <a:solidFill>
                  <a:srgbClr val="101010"/>
                </a:solidFill>
                <a:latin typeface="メイリオ" panose="020B0604030504040204" pitchFamily="50" charset="-128"/>
                <a:ea typeface="メイリオ" panose="020B0604030504040204" pitchFamily="50" charset="-128"/>
              </a:rPr>
              <a:t>報告官</a:t>
            </a:r>
            <a:endParaRPr lang="ja-JP" altLang="en-US" sz="1800">
              <a:latin typeface="メイリオ" panose="020B0604030504040204" pitchFamily="50" charset="-128"/>
              <a:ea typeface="メイリオ" panose="020B0604030504040204" pitchFamily="50" charset="-128"/>
            </a:endParaRPr>
          </a:p>
        </p:txBody>
      </p:sp>
      <p:sp>
        <p:nvSpPr>
          <p:cNvPr id="77828" name="正方形/長方形 6">
            <a:extLst>
              <a:ext uri="{FF2B5EF4-FFF2-40B4-BE49-F238E27FC236}">
                <a16:creationId xmlns:a16="http://schemas.microsoft.com/office/drawing/2014/main" id="{F8BB10FF-9203-FF8C-979D-167FC1B82A55}"/>
              </a:ext>
            </a:extLst>
          </p:cNvPr>
          <p:cNvSpPr>
            <a:spLocks noChangeArrowheads="1"/>
          </p:cNvSpPr>
          <p:nvPr/>
        </p:nvSpPr>
        <p:spPr bwMode="auto">
          <a:xfrm>
            <a:off x="250825" y="1438275"/>
            <a:ext cx="5554663"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tx1"/>
              </a:buClr>
              <a:buFont typeface="Wingdings" panose="05000000000000000000" pitchFamily="2" charset="2"/>
              <a:buChar char="l"/>
              <a:defRPr kumimoji="1" sz="3200">
                <a:solidFill>
                  <a:schemeClr val="tx1"/>
                </a:solidFill>
                <a:latin typeface="Times New Roman" panose="02020603050405020304" pitchFamily="18" charset="0"/>
                <a:ea typeface="ＭＳ Ｐゴシック" panose="020B0600070205080204" pitchFamily="50" charset="-128"/>
              </a:defRPr>
            </a:lvl1pPr>
            <a:lvl2pPr marL="742950" indent="-285750">
              <a:spcBef>
                <a:spcPct val="20000"/>
              </a:spcBef>
              <a:buClr>
                <a:schemeClr val="tx1"/>
              </a:buClr>
              <a:buFont typeface="Wingdings" panose="05000000000000000000" pitchFamily="2" charset="2"/>
              <a:buChar char="l"/>
              <a:defRPr kumimoji="1" sz="2800">
                <a:solidFill>
                  <a:schemeClr val="tx1"/>
                </a:solidFill>
                <a:latin typeface="Times New Roman" panose="02020603050405020304" pitchFamily="18" charset="0"/>
                <a:ea typeface="ＭＳ Ｐゴシック" panose="020B0600070205080204" pitchFamily="50" charset="-128"/>
              </a:defRPr>
            </a:lvl2pPr>
            <a:lvl3pPr marL="1143000" indent="-228600">
              <a:spcBef>
                <a:spcPct val="20000"/>
              </a:spcBef>
              <a:buClr>
                <a:schemeClr val="tx1"/>
              </a:buClr>
              <a:buFont typeface="Wingdings" panose="05000000000000000000" pitchFamily="2" charset="2"/>
              <a:buChar char="l"/>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4pPr>
            <a:lvl5pPr marL="2057400" indent="-228600">
              <a:spcBef>
                <a:spcPct val="20000"/>
              </a:spcBef>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20000"/>
              </a:spcBef>
              <a:spcAft>
                <a:spcPct val="0"/>
              </a:spcAft>
              <a:buClr>
                <a:schemeClr val="tx1"/>
              </a:buClr>
              <a:buFont typeface="Wingdings" panose="05000000000000000000" pitchFamily="2" charset="2"/>
              <a:buChar char="l"/>
              <a:defRPr kumimoji="1" sz="2000">
                <a:solidFill>
                  <a:schemeClr val="tx1"/>
                </a:solidFill>
                <a:latin typeface="Times New Roman" panose="02020603050405020304" pitchFamily="18" charset="0"/>
                <a:ea typeface="ＭＳ Ｐゴシック" panose="020B0600070205080204" pitchFamily="50" charset="-128"/>
              </a:defRPr>
            </a:lvl9pPr>
          </a:lstStyle>
          <a:p>
            <a:pPr>
              <a:buClr>
                <a:srgbClr val="57472B"/>
              </a:buClr>
            </a:pPr>
            <a:r>
              <a:rPr lang="en-US" altLang="ja-JP" sz="2000">
                <a:latin typeface="メイリオ" panose="020B0604030504040204" pitchFamily="50" charset="-128"/>
                <a:ea typeface="メイリオ" panose="020B0604030504040204" pitchFamily="50" charset="-128"/>
              </a:rPr>
              <a:t>2020</a:t>
            </a:r>
            <a:r>
              <a:rPr lang="ja-JP" altLang="en-US" sz="2000">
                <a:latin typeface="メイリオ" panose="020B0604030504040204" pitchFamily="50" charset="-128"/>
                <a:ea typeface="メイリオ" panose="020B0604030504040204" pitchFamily="50" charset="-128"/>
              </a:rPr>
              <a:t>年</a:t>
            </a:r>
            <a:r>
              <a:rPr lang="en-US" altLang="ja-JP" sz="2000">
                <a:latin typeface="メイリオ" panose="020B0604030504040204" pitchFamily="50" charset="-128"/>
                <a:ea typeface="メイリオ" panose="020B0604030504040204" pitchFamily="50" charset="-128"/>
              </a:rPr>
              <a:t>5</a:t>
            </a:r>
            <a:r>
              <a:rPr lang="ja-JP" altLang="en-US" sz="2000">
                <a:latin typeface="メイリオ" panose="020B0604030504040204" pitchFamily="50" charset="-128"/>
                <a:ea typeface="メイリオ" panose="020B0604030504040204" pitchFamily="50" charset="-128"/>
              </a:rPr>
              <a:t>月に就任、</a:t>
            </a:r>
            <a:r>
              <a:rPr lang="en-US" altLang="ja-JP" sz="2000">
                <a:latin typeface="メイリオ" panose="020B0604030504040204" pitchFamily="50" charset="-128"/>
                <a:ea typeface="メイリオ" panose="020B0604030504040204" pitchFamily="50" charset="-128"/>
              </a:rPr>
              <a:t>7</a:t>
            </a:r>
            <a:r>
              <a:rPr lang="ja-JP" altLang="en-US" sz="2000">
                <a:latin typeface="メイリオ" panose="020B0604030504040204" pitchFamily="50" charset="-128"/>
                <a:ea typeface="メイリオ" panose="020B0604030504040204" pitchFamily="50" charset="-128"/>
              </a:rPr>
              <a:t>月のリポートで、ＷＴＯ農業協定の廃止と尊厳・自給・連帯に基づく新たな食料協定の締結を提唱</a:t>
            </a:r>
            <a:endParaRPr lang="en-US" altLang="ja-JP" sz="2000">
              <a:latin typeface="メイリオ" panose="020B0604030504040204" pitchFamily="50" charset="-128"/>
              <a:ea typeface="メイリオ" panose="020B0604030504040204" pitchFamily="50" charset="-128"/>
            </a:endParaRPr>
          </a:p>
          <a:p>
            <a:pPr>
              <a:buClr>
                <a:srgbClr val="57472B"/>
              </a:buClr>
            </a:pPr>
            <a:r>
              <a:rPr lang="ja-JP" altLang="en-US" sz="2000">
                <a:latin typeface="メイリオ" panose="020B0604030504040204" pitchFamily="50" charset="-128"/>
                <a:ea typeface="メイリオ" panose="020B0604030504040204" pitchFamily="50" charset="-128"/>
              </a:rPr>
              <a:t>強国と企業を守る一方で、旧植民地国、先住民、農業労働者、小農が不当に軽んじられる→全ての人が文化・栄養・社会・環境的に適切な食料を入手する権利である「食料への権利」を実現するうえで「障害」</a:t>
            </a:r>
            <a:endParaRPr lang="en-US" altLang="ja-JP" sz="2000">
              <a:latin typeface="メイリオ" panose="020B0604030504040204" pitchFamily="50" charset="-128"/>
              <a:ea typeface="メイリオ" panose="020B0604030504040204" pitchFamily="50" charset="-128"/>
            </a:endParaRPr>
          </a:p>
          <a:p>
            <a:pPr>
              <a:buClr>
                <a:srgbClr val="57472B"/>
              </a:buClr>
            </a:pPr>
            <a:r>
              <a:rPr lang="ja-JP" altLang="en-US" sz="2000">
                <a:latin typeface="メイリオ" panose="020B0604030504040204" pitchFamily="50" charset="-128"/>
                <a:ea typeface="メイリオ" panose="020B0604030504040204" pitchFamily="50" charset="-128"/>
              </a:rPr>
              <a:t>ＴＰＰ（環太平洋連携協定）やＲＣＥＰ（東アジア地域包括的経済連携）を含む地域貿易協定→途上国の生活を改善する有効な道とはならなかった</a:t>
            </a:r>
            <a:endParaRPr lang="en-US" altLang="ja-JP" sz="2000">
              <a:latin typeface="メイリオ" panose="020B0604030504040204" pitchFamily="50" charset="-128"/>
              <a:ea typeface="メイリオ" panose="020B0604030504040204" pitchFamily="50" charset="-128"/>
            </a:endParaRPr>
          </a:p>
          <a:p>
            <a:pPr>
              <a:buClr>
                <a:srgbClr val="57472B"/>
              </a:buClr>
            </a:pPr>
            <a:r>
              <a:rPr lang="ja-JP" altLang="en-US" sz="2000">
                <a:latin typeface="メイリオ" panose="020B0604030504040204" pitchFamily="50" charset="-128"/>
                <a:ea typeface="メイリオ" panose="020B0604030504040204" pitchFamily="50" charset="-128"/>
              </a:rPr>
              <a:t>大企業中心ではなく、小規模農民をはじめとする多様な生産者、地域市場、協同組合など非営利の連帯組織を重視→経済成長中心の目標から転換を</a:t>
            </a:r>
          </a:p>
        </p:txBody>
      </p:sp>
      <p:pic>
        <p:nvPicPr>
          <p:cNvPr id="77829" name="Picture 2" descr="Mr. Michael Fakhri - Special Rapporteur on Right to Food">
            <a:extLst>
              <a:ext uri="{FF2B5EF4-FFF2-40B4-BE49-F238E27FC236}">
                <a16:creationId xmlns:a16="http://schemas.microsoft.com/office/drawing/2014/main" id="{E72849FB-9539-291E-99C1-42952F0C2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900" y="3435350"/>
            <a:ext cx="30861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688"/>
            <a:ext cx="8229600" cy="1143000"/>
          </a:xfrm>
        </p:spPr>
        <p:txBody>
          <a:bodyPr/>
          <a:lstStyle/>
          <a:p>
            <a:pPr algn="l">
              <a:defRPr/>
            </a:pPr>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食と農から世界を変える</a:t>
            </a:r>
          </a:p>
        </p:txBody>
      </p:sp>
      <p:sp>
        <p:nvSpPr>
          <p:cNvPr id="67586" name="コンテンツ プレースホルダー 3"/>
          <p:cNvSpPr>
            <a:spLocks noGrp="1"/>
          </p:cNvSpPr>
          <p:nvPr>
            <p:ph sz="half" idx="2"/>
          </p:nvPr>
        </p:nvSpPr>
        <p:spPr>
          <a:xfrm>
            <a:off x="44563" y="1176963"/>
            <a:ext cx="6141732" cy="5036950"/>
          </a:xfrm>
        </p:spPr>
        <p:txBody>
          <a:bodyPr/>
          <a:lstStyle/>
          <a:p>
            <a:r>
              <a:rPr lang="ja-JP" altLang="en-US" sz="2400" dirty="0">
                <a:latin typeface="メイリオ" panose="020B0604030504040204" pitchFamily="50" charset="-128"/>
                <a:ea typeface="メイリオ" panose="020B0604030504040204" pitchFamily="50" charset="-128"/>
              </a:rPr>
              <a:t>多くの食の活動家たちは、どうしたわけか、それが埋め込まれるより大きな政治経済システムから切り離して、フードシステムをどうにか変えられると想定</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フードシステムを変えるためにすべてを変えることは極端に大きい仕事に思える</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フードシステムは、全システム変化のためのレバー→農と食の正義が実現→経済、健康と環境に大きな影響</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いまのフードシステムは壊れやすい</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地域によってやり方は違うが原則はおなじ</a:t>
            </a:r>
            <a:endParaRPr lang="en-US" altLang="ja-JP" sz="2400" dirty="0">
              <a:latin typeface="メイリオ" panose="020B0604030504040204" pitchFamily="50" charset="-128"/>
              <a:ea typeface="メイリオ" panose="020B0604030504040204" pitchFamily="50" charset="-128"/>
            </a:endParaRPr>
          </a:p>
          <a:p>
            <a:pPr marL="0" indent="0">
              <a:buNone/>
            </a:pPr>
            <a:endParaRPr lang="en-US" altLang="ja-JP" sz="2400" dirty="0">
              <a:latin typeface="メイリオ" panose="020B0604030504040204" pitchFamily="50" charset="-128"/>
              <a:ea typeface="メイリオ" panose="020B0604030504040204" pitchFamily="50" charset="-128"/>
            </a:endParaRPr>
          </a:p>
        </p:txBody>
      </p:sp>
      <p:pic>
        <p:nvPicPr>
          <p:cNvPr id="8194" name="Picture 2" descr="「エリク・ホルト・ヒメネス」の画像検索結果"/>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643043" y="820173"/>
            <a:ext cx="2500957" cy="295679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テキスト ボックス 2">
            <a:extLst>
              <a:ext uri="{FF2B5EF4-FFF2-40B4-BE49-F238E27FC236}">
                <a16:creationId xmlns:a16="http://schemas.microsoft.com/office/drawing/2014/main" id="{7BC7D3FC-6F19-A39A-072F-639D26F0BE7F}"/>
              </a:ext>
            </a:extLst>
          </p:cNvPr>
          <p:cNvSpPr txBox="1"/>
          <p:nvPr/>
        </p:nvSpPr>
        <p:spPr>
          <a:xfrm>
            <a:off x="6701979" y="7413"/>
            <a:ext cx="2442021"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鍵は食に</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67588" name="テキスト ボックス 4"/>
          <p:cNvSpPr txBox="1">
            <a:spLocks noChangeArrowheads="1"/>
          </p:cNvSpPr>
          <p:nvPr/>
        </p:nvSpPr>
        <p:spPr bwMode="auto">
          <a:xfrm>
            <a:off x="6718845" y="3105834"/>
            <a:ext cx="26638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ja-JP" altLang="en-US" sz="1800" dirty="0">
                <a:solidFill>
                  <a:schemeClr val="accent6">
                    <a:lumMod val="20000"/>
                    <a:lumOff val="80000"/>
                  </a:schemeClr>
                </a:solidFill>
                <a:latin typeface="+mj-ea"/>
                <a:ea typeface="+mj-ea"/>
              </a:rPr>
              <a:t>エリク・ホルト・ヒメネス</a:t>
            </a:r>
            <a:endParaRPr lang="en-US" altLang="ja-JP" sz="1800" dirty="0">
              <a:solidFill>
                <a:schemeClr val="accent6">
                  <a:lumMod val="20000"/>
                  <a:lumOff val="80000"/>
                </a:schemeClr>
              </a:solidFill>
              <a:latin typeface="+mj-ea"/>
              <a:ea typeface="+mj-ea"/>
            </a:endParaRPr>
          </a:p>
          <a:p>
            <a:pPr eaLnBrk="1" hangingPunct="1"/>
            <a:r>
              <a:rPr lang="en-US" altLang="ja-JP" sz="1800" dirty="0">
                <a:solidFill>
                  <a:schemeClr val="accent6">
                    <a:lumMod val="20000"/>
                    <a:lumOff val="80000"/>
                  </a:schemeClr>
                </a:solidFill>
                <a:latin typeface="+mj-ea"/>
                <a:ea typeface="+mj-ea"/>
              </a:rPr>
              <a:t>(Eric Holt </a:t>
            </a:r>
            <a:r>
              <a:rPr lang="en-US" altLang="ja-JP" sz="1800" dirty="0" err="1">
                <a:solidFill>
                  <a:schemeClr val="accent6">
                    <a:lumMod val="20000"/>
                    <a:lumOff val="80000"/>
                  </a:schemeClr>
                </a:solidFill>
                <a:latin typeface="+mj-ea"/>
                <a:ea typeface="+mj-ea"/>
              </a:rPr>
              <a:t>Giménez</a:t>
            </a:r>
            <a:r>
              <a:rPr lang="en-US" altLang="ja-JP" sz="1800" dirty="0">
                <a:solidFill>
                  <a:schemeClr val="accent6">
                    <a:lumMod val="20000"/>
                    <a:lumOff val="80000"/>
                  </a:schemeClr>
                </a:solidFill>
                <a:latin typeface="+mj-ea"/>
                <a:ea typeface="+mj-ea"/>
              </a:rPr>
              <a:t>)</a:t>
            </a:r>
            <a:endParaRPr lang="ja-JP" altLang="en-US" sz="1800" dirty="0">
              <a:solidFill>
                <a:schemeClr val="accent6">
                  <a:lumMod val="20000"/>
                  <a:lumOff val="80000"/>
                </a:schemeClr>
              </a:solidFill>
              <a:latin typeface="+mj-ea"/>
              <a:ea typeface="+mj-ea"/>
            </a:endParaRPr>
          </a:p>
        </p:txBody>
      </p:sp>
      <p:pic>
        <p:nvPicPr>
          <p:cNvPr id="5" name="図 4">
            <a:extLst>
              <a:ext uri="{FF2B5EF4-FFF2-40B4-BE49-F238E27FC236}">
                <a16:creationId xmlns:a16="http://schemas.microsoft.com/office/drawing/2014/main" id="{14F616B5-6A36-7215-DE13-6B2072213008}"/>
              </a:ext>
            </a:extLst>
          </p:cNvPr>
          <p:cNvPicPr>
            <a:picLocks noChangeAspect="1"/>
          </p:cNvPicPr>
          <p:nvPr/>
        </p:nvPicPr>
        <p:blipFill>
          <a:blip r:embed="rId3"/>
          <a:stretch>
            <a:fillRect/>
          </a:stretch>
        </p:blipFill>
        <p:spPr>
          <a:xfrm>
            <a:off x="6667595" y="3776971"/>
            <a:ext cx="2476405" cy="3731117"/>
          </a:xfrm>
          <a:prstGeom prst="rect">
            <a:avLst/>
          </a:prstGeom>
        </p:spPr>
      </p:pic>
      <p:sp>
        <p:nvSpPr>
          <p:cNvPr id="10" name="テキスト ボックス 4">
            <a:extLst>
              <a:ext uri="{FF2B5EF4-FFF2-40B4-BE49-F238E27FC236}">
                <a16:creationId xmlns:a16="http://schemas.microsoft.com/office/drawing/2014/main" id="{76C309C3-E1C2-E82F-48F7-4818335DE415}"/>
              </a:ext>
            </a:extLst>
          </p:cNvPr>
          <p:cNvSpPr txBox="1">
            <a:spLocks noChangeArrowheads="1"/>
          </p:cNvSpPr>
          <p:nvPr/>
        </p:nvSpPr>
        <p:spPr bwMode="auto">
          <a:xfrm>
            <a:off x="6643043" y="6365448"/>
            <a:ext cx="266382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ja-JP" altLang="en-US" sz="1800" dirty="0">
                <a:solidFill>
                  <a:schemeClr val="accent6">
                    <a:lumMod val="20000"/>
                    <a:lumOff val="80000"/>
                  </a:schemeClr>
                </a:solidFill>
                <a:latin typeface="+mj-ea"/>
                <a:ea typeface="+mj-ea"/>
              </a:rPr>
              <a:t>ラジ・パテル</a:t>
            </a:r>
            <a:r>
              <a:rPr lang="en-US" altLang="ja-JP" sz="1800" dirty="0">
                <a:solidFill>
                  <a:schemeClr val="accent6">
                    <a:lumMod val="20000"/>
                    <a:lumOff val="80000"/>
                  </a:schemeClr>
                </a:solidFill>
                <a:latin typeface="+mj-ea"/>
                <a:ea typeface="+mj-ea"/>
              </a:rPr>
              <a:t>(Raji</a:t>
            </a:r>
            <a:r>
              <a:rPr lang="ja-JP" altLang="en-US" sz="1800" dirty="0">
                <a:solidFill>
                  <a:schemeClr val="accent6">
                    <a:lumMod val="20000"/>
                    <a:lumOff val="80000"/>
                  </a:schemeClr>
                </a:solidFill>
                <a:latin typeface="+mj-ea"/>
                <a:ea typeface="+mj-ea"/>
              </a:rPr>
              <a:t>　</a:t>
            </a:r>
            <a:r>
              <a:rPr lang="en-US" altLang="ja-JP" sz="1800" dirty="0">
                <a:solidFill>
                  <a:schemeClr val="accent6">
                    <a:lumMod val="20000"/>
                    <a:lumOff val="80000"/>
                  </a:schemeClr>
                </a:solidFill>
                <a:latin typeface="+mj-ea"/>
                <a:ea typeface="+mj-ea"/>
              </a:rPr>
              <a:t>Patel)</a:t>
            </a:r>
            <a:endParaRPr lang="ja-JP" altLang="en-US" sz="1800" dirty="0">
              <a:solidFill>
                <a:schemeClr val="accent6">
                  <a:lumMod val="20000"/>
                  <a:lumOff val="80000"/>
                </a:schemeClr>
              </a:solidFill>
              <a:latin typeface="+mj-ea"/>
              <a:ea typeface="+mj-ea"/>
            </a:endParaRPr>
          </a:p>
        </p:txBody>
      </p:sp>
      <p:sp>
        <p:nvSpPr>
          <p:cNvPr id="11" name="四角形: 角を丸くする 10">
            <a:extLst>
              <a:ext uri="{FF2B5EF4-FFF2-40B4-BE49-F238E27FC236}">
                <a16:creationId xmlns:a16="http://schemas.microsoft.com/office/drawing/2014/main" id="{0B2C7A70-7E11-276C-2C1D-71D2CBA5314E}"/>
              </a:ext>
            </a:extLst>
          </p:cNvPr>
          <p:cNvSpPr/>
          <p:nvPr/>
        </p:nvSpPr>
        <p:spPr>
          <a:xfrm>
            <a:off x="53975" y="1985962"/>
            <a:ext cx="6589068" cy="4748818"/>
          </a:xfrm>
          <a:prstGeom prst="roundRect">
            <a:avLst>
              <a:gd name="adj" fmla="val 5638"/>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442913" indent="-442913"/>
            <a:r>
              <a:rPr lang="ja-JP" altLang="en-US" sz="3200" dirty="0">
                <a:solidFill>
                  <a:srgbClr val="FFFFFF"/>
                </a:solidFill>
                <a:latin typeface="Calibri" panose="020F0502020204030204" pitchFamily="34" charset="0"/>
              </a:rPr>
              <a:t>❶味覚を健全にする</a:t>
            </a:r>
            <a:endParaRPr lang="en-US" altLang="ja-JP" sz="3200" dirty="0">
              <a:solidFill>
                <a:srgbClr val="FFFFFF"/>
              </a:solidFill>
              <a:latin typeface="Calibri" panose="020F0502020204030204" pitchFamily="34" charset="0"/>
            </a:endParaRPr>
          </a:p>
          <a:p>
            <a:pPr marL="442913" indent="-442913"/>
            <a:r>
              <a:rPr lang="ja-JP" altLang="en-US" sz="3200" dirty="0">
                <a:solidFill>
                  <a:srgbClr val="FFFFFF"/>
                </a:solidFill>
                <a:latin typeface="Calibri" panose="020F0502020204030204" pitchFamily="34" charset="0"/>
              </a:rPr>
              <a:t>　→美味しいものを食べたい</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❷地産地消と旬産旬消</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　→食べ物を意識する</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❸農業生態系を保全する食べ方</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❹地元の人の事業を応援</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　→スーパーよりは八百屋</a:t>
            </a:r>
            <a:endParaRPr lang="en-US" altLang="ja-JP" sz="3200" dirty="0">
              <a:solidFill>
                <a:srgbClr val="FFFFFF"/>
              </a:solidFill>
              <a:latin typeface="Calibri" panose="020F0502020204030204" pitchFamily="34" charset="0"/>
            </a:endParaRPr>
          </a:p>
          <a:p>
            <a:r>
              <a:rPr lang="ja-JP" altLang="en-US" sz="3200" dirty="0">
                <a:solidFill>
                  <a:srgbClr val="FFFFFF"/>
                </a:solidFill>
                <a:latin typeface="Calibri" panose="020F0502020204030204" pitchFamily="34" charset="0"/>
              </a:rPr>
              <a:t>❺すべての人に生活賃金を保証</a:t>
            </a:r>
            <a:endParaRPr lang="en-US" altLang="ja-JP" sz="32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6362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86CB-C605-DD12-172D-620FD82471D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632B710-5AD4-05F7-6B11-E4A376467E6F}"/>
              </a:ext>
            </a:extLst>
          </p:cNvPr>
          <p:cNvSpPr>
            <a:spLocks noGrp="1"/>
          </p:cNvSpPr>
          <p:nvPr>
            <p:ph type="title"/>
          </p:nvPr>
        </p:nvSpPr>
        <p:spPr>
          <a:xfrm>
            <a:off x="0" y="20688"/>
            <a:ext cx="8229600" cy="1143000"/>
          </a:xfrm>
        </p:spPr>
        <p:txBody>
          <a:bodyPr/>
          <a:lstStyle/>
          <a:p>
            <a:pPr algn="l">
              <a:defRPr/>
            </a:pPr>
            <a:r>
              <a:rPr lang="ja-JP" altLang="en-US" dirty="0">
                <a:solidFill>
                  <a:schemeClr val="bg1">
                    <a:lumMod val="50000"/>
                  </a:schemeClr>
                </a:solidFill>
                <a:latin typeface="HGP創英角ｺﾞｼｯｸUB" panose="020B0900000000000000" pitchFamily="50" charset="-128"/>
                <a:ea typeface="HGP創英角ｺﾞｼｯｸUB" panose="020B0900000000000000" pitchFamily="50" charset="-128"/>
              </a:rPr>
              <a:t>食と農から世界を変える</a:t>
            </a:r>
          </a:p>
        </p:txBody>
      </p:sp>
      <p:sp>
        <p:nvSpPr>
          <p:cNvPr id="3" name="テキスト ボックス 2">
            <a:extLst>
              <a:ext uri="{FF2B5EF4-FFF2-40B4-BE49-F238E27FC236}">
                <a16:creationId xmlns:a16="http://schemas.microsoft.com/office/drawing/2014/main" id="{00BAE173-BABE-A562-1150-4E528F6CCCDB}"/>
              </a:ext>
            </a:extLst>
          </p:cNvPr>
          <p:cNvSpPr txBox="1"/>
          <p:nvPr/>
        </p:nvSpPr>
        <p:spPr>
          <a:xfrm>
            <a:off x="6701979" y="7413"/>
            <a:ext cx="2442021" cy="584775"/>
          </a:xfrm>
          <a:prstGeom prst="rect">
            <a:avLst/>
          </a:prstGeom>
          <a:solidFill>
            <a:schemeClr val="bg1">
              <a:lumMod val="50000"/>
            </a:schemeClr>
          </a:solidFill>
        </p:spPr>
        <p:txBody>
          <a:bodyPr wrap="square" rtlCol="0">
            <a:spAutoFit/>
          </a:bodyPr>
          <a:lstStyle/>
          <a:p>
            <a:pPr algn="ctr"/>
            <a:r>
              <a:rPr lang="ja-JP" altLang="en-US" sz="3200" dirty="0">
                <a:solidFill>
                  <a:schemeClr val="bg1"/>
                </a:solidFill>
                <a:latin typeface="HGS創英角ｺﾞｼｯｸUB" panose="020B0900000000000000" pitchFamily="50" charset="-128"/>
                <a:ea typeface="HGS創英角ｺﾞｼｯｸUB" panose="020B0900000000000000" pitchFamily="50" charset="-128"/>
              </a:rPr>
              <a:t>鍵は食に</a:t>
            </a:r>
            <a:endParaRPr kumimoji="1" lang="ja-JP" altLang="en-US" sz="3200" dirty="0">
              <a:solidFill>
                <a:schemeClr val="bg1"/>
              </a:solidFill>
              <a:latin typeface="HGS創英角ｺﾞｼｯｸUB" panose="020B0900000000000000" pitchFamily="50" charset="-128"/>
              <a:ea typeface="HGS創英角ｺﾞｼｯｸUB" panose="020B0900000000000000" pitchFamily="50" charset="-128"/>
            </a:endParaRPr>
          </a:p>
        </p:txBody>
      </p:sp>
      <p:sp>
        <p:nvSpPr>
          <p:cNvPr id="67588" name="テキスト ボックス 4">
            <a:extLst>
              <a:ext uri="{FF2B5EF4-FFF2-40B4-BE49-F238E27FC236}">
                <a16:creationId xmlns:a16="http://schemas.microsoft.com/office/drawing/2014/main" id="{D9BD2C70-392C-271A-A722-C36F40248B76}"/>
              </a:ext>
            </a:extLst>
          </p:cNvPr>
          <p:cNvSpPr txBox="1">
            <a:spLocks noChangeArrowheads="1"/>
          </p:cNvSpPr>
          <p:nvPr/>
        </p:nvSpPr>
        <p:spPr bwMode="auto">
          <a:xfrm>
            <a:off x="6718845" y="3105834"/>
            <a:ext cx="266382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2400">
                <a:solidFill>
                  <a:schemeClr val="tx1"/>
                </a:solidFill>
                <a:latin typeface="Times New Roman" charset="0"/>
                <a:ea typeface="ＭＳ Ｐゴシック" charset="0"/>
              </a:defRPr>
            </a:lvl9pPr>
          </a:lstStyle>
          <a:p>
            <a:pPr eaLnBrk="1" hangingPunct="1"/>
            <a:r>
              <a:rPr lang="ja-JP" altLang="en-US" sz="1800" dirty="0">
                <a:solidFill>
                  <a:schemeClr val="accent6">
                    <a:lumMod val="20000"/>
                    <a:lumOff val="80000"/>
                  </a:schemeClr>
                </a:solidFill>
                <a:latin typeface="+mj-ea"/>
                <a:ea typeface="+mj-ea"/>
              </a:rPr>
              <a:t>エリク・ホルト・ヒメネス</a:t>
            </a:r>
            <a:endParaRPr lang="en-US" altLang="ja-JP" sz="1800" dirty="0">
              <a:solidFill>
                <a:schemeClr val="accent6">
                  <a:lumMod val="20000"/>
                  <a:lumOff val="80000"/>
                </a:schemeClr>
              </a:solidFill>
              <a:latin typeface="+mj-ea"/>
              <a:ea typeface="+mj-ea"/>
            </a:endParaRPr>
          </a:p>
          <a:p>
            <a:pPr eaLnBrk="1" hangingPunct="1"/>
            <a:r>
              <a:rPr lang="en-US" altLang="ja-JP" sz="1800" dirty="0">
                <a:solidFill>
                  <a:schemeClr val="accent6">
                    <a:lumMod val="20000"/>
                    <a:lumOff val="80000"/>
                  </a:schemeClr>
                </a:solidFill>
                <a:latin typeface="+mj-ea"/>
                <a:ea typeface="+mj-ea"/>
              </a:rPr>
              <a:t>(Eric Holt </a:t>
            </a:r>
            <a:r>
              <a:rPr lang="en-US" altLang="ja-JP" sz="1800" dirty="0" err="1">
                <a:solidFill>
                  <a:schemeClr val="accent6">
                    <a:lumMod val="20000"/>
                    <a:lumOff val="80000"/>
                  </a:schemeClr>
                </a:solidFill>
                <a:latin typeface="+mj-ea"/>
                <a:ea typeface="+mj-ea"/>
              </a:rPr>
              <a:t>Giménez</a:t>
            </a:r>
            <a:r>
              <a:rPr lang="en-US" altLang="ja-JP" sz="1800" dirty="0">
                <a:solidFill>
                  <a:schemeClr val="accent6">
                    <a:lumMod val="20000"/>
                    <a:lumOff val="80000"/>
                  </a:schemeClr>
                </a:solidFill>
                <a:latin typeface="+mj-ea"/>
                <a:ea typeface="+mj-ea"/>
              </a:rPr>
              <a:t>)</a:t>
            </a:r>
            <a:endParaRPr lang="ja-JP" altLang="en-US" sz="1800" dirty="0">
              <a:solidFill>
                <a:schemeClr val="accent6">
                  <a:lumMod val="20000"/>
                  <a:lumOff val="80000"/>
                </a:schemeClr>
              </a:solidFill>
              <a:latin typeface="+mj-ea"/>
              <a:ea typeface="+mj-ea"/>
            </a:endParaRPr>
          </a:p>
        </p:txBody>
      </p:sp>
      <p:pic>
        <p:nvPicPr>
          <p:cNvPr id="7" name="図 6">
            <a:extLst>
              <a:ext uri="{FF2B5EF4-FFF2-40B4-BE49-F238E27FC236}">
                <a16:creationId xmlns:a16="http://schemas.microsoft.com/office/drawing/2014/main" id="{26EF49DF-43D9-4625-5BC3-49A4A3DBA71F}"/>
              </a:ext>
            </a:extLst>
          </p:cNvPr>
          <p:cNvPicPr>
            <a:picLocks noChangeAspect="1"/>
          </p:cNvPicPr>
          <p:nvPr/>
        </p:nvPicPr>
        <p:blipFill>
          <a:blip r:embed="rId2"/>
          <a:stretch>
            <a:fillRect/>
          </a:stretch>
        </p:blipFill>
        <p:spPr>
          <a:xfrm>
            <a:off x="-11178" y="1700808"/>
            <a:ext cx="9144000" cy="5257517"/>
          </a:xfrm>
          <a:prstGeom prst="rect">
            <a:avLst/>
          </a:prstGeom>
        </p:spPr>
      </p:pic>
    </p:spTree>
    <p:extLst>
      <p:ext uri="{BB962C8B-B14F-4D97-AF65-F5344CB8AC3E}">
        <p14:creationId xmlns:p14="http://schemas.microsoft.com/office/powerpoint/2010/main" val="1001501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ED527-5FCA-4564-403E-9FBDF81A61D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1616956-FBAC-E665-3293-E33D30787071}"/>
              </a:ext>
            </a:extLst>
          </p:cNvPr>
          <p:cNvSpPr>
            <a:spLocks noGrp="1"/>
          </p:cNvSpPr>
          <p:nvPr>
            <p:ph type="title"/>
          </p:nvPr>
        </p:nvSpPr>
        <p:spPr>
          <a:xfrm>
            <a:off x="30849" y="0"/>
            <a:ext cx="8357575" cy="1052736"/>
          </a:xfrm>
        </p:spPr>
        <p:txBody>
          <a:bodyPr/>
          <a:lstStyle/>
          <a:p>
            <a:pPr>
              <a:defRPr/>
            </a:pPr>
            <a:r>
              <a:rPr lang="ja-JP" altLang="en-US" dirty="0">
                <a:solidFill>
                  <a:schemeClr val="bg1">
                    <a:lumMod val="50000"/>
                  </a:schemeClr>
                </a:solidFill>
                <a:latin typeface="HG創英角ｺﾞｼｯｸUB" pitchFamily="49" charset="-128"/>
                <a:ea typeface="HG創英角ｺﾞｼｯｸUB" pitchFamily="49" charset="-128"/>
              </a:rPr>
              <a:t>有機給食は価値がないのか？</a:t>
            </a:r>
          </a:p>
        </p:txBody>
      </p:sp>
      <p:pic>
        <p:nvPicPr>
          <p:cNvPr id="10" name="図 9">
            <a:extLst>
              <a:ext uri="{FF2B5EF4-FFF2-40B4-BE49-F238E27FC236}">
                <a16:creationId xmlns:a16="http://schemas.microsoft.com/office/drawing/2014/main" id="{2A72B925-0009-BFE4-74C7-D3B4C415209D}"/>
              </a:ext>
            </a:extLst>
          </p:cNvPr>
          <p:cNvPicPr>
            <a:picLocks noChangeAspect="1"/>
          </p:cNvPicPr>
          <p:nvPr/>
        </p:nvPicPr>
        <p:blipFill>
          <a:blip r:embed="rId2"/>
          <a:stretch>
            <a:fillRect/>
          </a:stretch>
        </p:blipFill>
        <p:spPr>
          <a:xfrm>
            <a:off x="-22592" y="1052736"/>
            <a:ext cx="2681225" cy="2681225"/>
          </a:xfrm>
          <a:prstGeom prst="rect">
            <a:avLst/>
          </a:prstGeom>
        </p:spPr>
      </p:pic>
      <p:pic>
        <p:nvPicPr>
          <p:cNvPr id="12" name="図 11">
            <a:extLst>
              <a:ext uri="{FF2B5EF4-FFF2-40B4-BE49-F238E27FC236}">
                <a16:creationId xmlns:a16="http://schemas.microsoft.com/office/drawing/2014/main" id="{A329557B-5BF3-284A-3610-553930507E2F}"/>
              </a:ext>
            </a:extLst>
          </p:cNvPr>
          <p:cNvPicPr>
            <a:picLocks noChangeAspect="1"/>
          </p:cNvPicPr>
          <p:nvPr/>
        </p:nvPicPr>
        <p:blipFill>
          <a:blip r:embed="rId3"/>
          <a:stretch>
            <a:fillRect/>
          </a:stretch>
        </p:blipFill>
        <p:spPr>
          <a:xfrm>
            <a:off x="4567237" y="3424237"/>
            <a:ext cx="9525" cy="9525"/>
          </a:xfrm>
          <a:prstGeom prst="rect">
            <a:avLst/>
          </a:prstGeom>
        </p:spPr>
      </p:pic>
      <p:pic>
        <p:nvPicPr>
          <p:cNvPr id="14" name="図 13">
            <a:extLst>
              <a:ext uri="{FF2B5EF4-FFF2-40B4-BE49-F238E27FC236}">
                <a16:creationId xmlns:a16="http://schemas.microsoft.com/office/drawing/2014/main" id="{8810B4CC-6A6A-C09E-A2CF-A5EE718059CB}"/>
              </a:ext>
            </a:extLst>
          </p:cNvPr>
          <p:cNvPicPr>
            <a:picLocks noChangeAspect="1"/>
          </p:cNvPicPr>
          <p:nvPr/>
        </p:nvPicPr>
        <p:blipFill>
          <a:blip r:embed="rId4"/>
          <a:stretch>
            <a:fillRect/>
          </a:stretch>
        </p:blipFill>
        <p:spPr>
          <a:xfrm>
            <a:off x="-9939" y="3707895"/>
            <a:ext cx="3456384" cy="3124039"/>
          </a:xfrm>
          <a:prstGeom prst="rect">
            <a:avLst/>
          </a:prstGeom>
        </p:spPr>
      </p:pic>
      <p:pic>
        <p:nvPicPr>
          <p:cNvPr id="16" name="図 15">
            <a:extLst>
              <a:ext uri="{FF2B5EF4-FFF2-40B4-BE49-F238E27FC236}">
                <a16:creationId xmlns:a16="http://schemas.microsoft.com/office/drawing/2014/main" id="{31D57024-279B-E157-9DDB-676626CDDFF7}"/>
              </a:ext>
            </a:extLst>
          </p:cNvPr>
          <p:cNvPicPr>
            <a:picLocks noChangeAspect="1"/>
          </p:cNvPicPr>
          <p:nvPr/>
        </p:nvPicPr>
        <p:blipFill>
          <a:blip r:embed="rId5"/>
          <a:stretch>
            <a:fillRect/>
          </a:stretch>
        </p:blipFill>
        <p:spPr>
          <a:xfrm>
            <a:off x="3318737" y="976754"/>
            <a:ext cx="5825263" cy="4572118"/>
          </a:xfrm>
          <a:prstGeom prst="rect">
            <a:avLst/>
          </a:prstGeom>
        </p:spPr>
      </p:pic>
      <p:pic>
        <p:nvPicPr>
          <p:cNvPr id="18" name="図 17">
            <a:extLst>
              <a:ext uri="{FF2B5EF4-FFF2-40B4-BE49-F238E27FC236}">
                <a16:creationId xmlns:a16="http://schemas.microsoft.com/office/drawing/2014/main" id="{02746EA5-98FA-63E9-5764-82D409663ED0}"/>
              </a:ext>
            </a:extLst>
          </p:cNvPr>
          <p:cNvPicPr>
            <a:picLocks noChangeAspect="1"/>
          </p:cNvPicPr>
          <p:nvPr/>
        </p:nvPicPr>
        <p:blipFill>
          <a:blip r:embed="rId6"/>
          <a:stretch>
            <a:fillRect/>
          </a:stretch>
        </p:blipFill>
        <p:spPr>
          <a:xfrm>
            <a:off x="6660232" y="4239743"/>
            <a:ext cx="2484579" cy="2618258"/>
          </a:xfrm>
          <a:prstGeom prst="rect">
            <a:avLst/>
          </a:prstGeom>
        </p:spPr>
      </p:pic>
      <p:sp>
        <p:nvSpPr>
          <p:cNvPr id="20" name="テキスト ボックス 19">
            <a:extLst>
              <a:ext uri="{FF2B5EF4-FFF2-40B4-BE49-F238E27FC236}">
                <a16:creationId xmlns:a16="http://schemas.microsoft.com/office/drawing/2014/main" id="{84B88AEF-D865-56AC-5573-E26E842D45BA}"/>
              </a:ext>
            </a:extLst>
          </p:cNvPr>
          <p:cNvSpPr txBox="1"/>
          <p:nvPr/>
        </p:nvSpPr>
        <p:spPr>
          <a:xfrm>
            <a:off x="6737036" y="6011890"/>
            <a:ext cx="2562889" cy="830997"/>
          </a:xfrm>
          <a:prstGeom prst="rect">
            <a:avLst/>
          </a:prstGeom>
          <a:noFill/>
        </p:spPr>
        <p:txBody>
          <a:bodyPr wrap="square" rtlCol="0">
            <a:spAutoFit/>
          </a:bodyPr>
          <a:lstStyle/>
          <a:p>
            <a:r>
              <a:rPr kumimoji="1" lang="ja-JP" altLang="en-US" dirty="0">
                <a:solidFill>
                  <a:schemeClr val="bg2">
                    <a:lumMod val="20000"/>
                    <a:lumOff val="80000"/>
                  </a:schemeClr>
                </a:solidFill>
                <a:latin typeface="+mj-ea"/>
                <a:ea typeface="+mj-ea"/>
              </a:rPr>
              <a:t>渕上桂樹・農家</a:t>
            </a:r>
            <a:r>
              <a:rPr kumimoji="1" lang="en-US" altLang="ja-JP" dirty="0">
                <a:solidFill>
                  <a:schemeClr val="bg2">
                    <a:lumMod val="20000"/>
                    <a:lumOff val="80000"/>
                  </a:schemeClr>
                </a:solidFill>
                <a:latin typeface="+mj-ea"/>
                <a:ea typeface="+mj-ea"/>
              </a:rPr>
              <a:t>BAR </a:t>
            </a:r>
            <a:r>
              <a:rPr kumimoji="1" lang="en-US" altLang="ja-JP" dirty="0" err="1">
                <a:solidFill>
                  <a:schemeClr val="bg2">
                    <a:lumMod val="20000"/>
                    <a:lumOff val="80000"/>
                  </a:schemeClr>
                </a:solidFill>
                <a:latin typeface="+mj-ea"/>
                <a:ea typeface="+mj-ea"/>
              </a:rPr>
              <a:t>NaYa</a:t>
            </a:r>
            <a:endParaRPr kumimoji="1" lang="ja-JP" altLang="en-US" dirty="0">
              <a:solidFill>
                <a:schemeClr val="bg2">
                  <a:lumMod val="20000"/>
                  <a:lumOff val="80000"/>
                </a:schemeClr>
              </a:solidFill>
              <a:latin typeface="+mj-ea"/>
              <a:ea typeface="+mj-ea"/>
            </a:endParaRPr>
          </a:p>
        </p:txBody>
      </p:sp>
      <p:sp>
        <p:nvSpPr>
          <p:cNvPr id="21" name="思考の吹き出し: 雲形 20">
            <a:extLst>
              <a:ext uri="{FF2B5EF4-FFF2-40B4-BE49-F238E27FC236}">
                <a16:creationId xmlns:a16="http://schemas.microsoft.com/office/drawing/2014/main" id="{59EA1163-918B-C3EA-5E68-AB7D2ED3ECCE}"/>
              </a:ext>
            </a:extLst>
          </p:cNvPr>
          <p:cNvSpPr/>
          <p:nvPr/>
        </p:nvSpPr>
        <p:spPr bwMode="auto">
          <a:xfrm>
            <a:off x="2245705" y="4540760"/>
            <a:ext cx="2774186" cy="2016224"/>
          </a:xfrm>
          <a:prstGeom prst="cloudCallout">
            <a:avLst>
              <a:gd name="adj1" fmla="val -76988"/>
              <a:gd name="adj2" fmla="val 8523"/>
            </a:avLst>
          </a:prstGeom>
          <a:solidFill>
            <a:schemeClr val="accent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a:ln>
                  <a:noFill/>
                </a:ln>
                <a:solidFill>
                  <a:schemeClr val="accent2">
                    <a:lumMod val="50000"/>
                  </a:schemeClr>
                </a:solidFill>
                <a:effectLst/>
                <a:latin typeface="HG創英角ｺﾞｼｯｸUB" panose="020B0909000000000000" pitchFamily="49" charset="-128"/>
                <a:ea typeface="HG創英角ｺﾞｼｯｸUB" panose="020B0909000000000000" pitchFamily="49" charset="-128"/>
              </a:rPr>
              <a:t>クソだな。税金の無駄遣い。品川区民は怒ったほうがいいよ」</a:t>
            </a:r>
          </a:p>
        </p:txBody>
      </p:sp>
      <p:pic>
        <p:nvPicPr>
          <p:cNvPr id="23" name="図 22">
            <a:extLst>
              <a:ext uri="{FF2B5EF4-FFF2-40B4-BE49-F238E27FC236}">
                <a16:creationId xmlns:a16="http://schemas.microsoft.com/office/drawing/2014/main" id="{06AFC02D-5E3C-E40D-09E0-C85505C1C3D7}"/>
              </a:ext>
            </a:extLst>
          </p:cNvPr>
          <p:cNvPicPr>
            <a:picLocks noChangeAspect="1"/>
          </p:cNvPicPr>
          <p:nvPr/>
        </p:nvPicPr>
        <p:blipFill>
          <a:blip r:embed="rId7"/>
          <a:stretch>
            <a:fillRect/>
          </a:stretch>
        </p:blipFill>
        <p:spPr>
          <a:xfrm>
            <a:off x="5205860" y="4239743"/>
            <a:ext cx="1456482" cy="2592191"/>
          </a:xfrm>
          <a:prstGeom prst="rect">
            <a:avLst/>
          </a:prstGeom>
        </p:spPr>
      </p:pic>
    </p:spTree>
    <p:extLst>
      <p:ext uri="{BB962C8B-B14F-4D97-AF65-F5344CB8AC3E}">
        <p14:creationId xmlns:p14="http://schemas.microsoft.com/office/powerpoint/2010/main" val="29160604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272BCE-CC6C-ABDC-F342-06911B46E3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4778237" cy="6876000"/>
          </a:xfrm>
          <a:prstGeom prst="rect">
            <a:avLst/>
          </a:prstGeom>
        </p:spPr>
      </p:pic>
      <p:pic>
        <p:nvPicPr>
          <p:cNvPr id="5" name="図 4" descr="1631.jpg">
            <a:extLst>
              <a:ext uri="{FF2B5EF4-FFF2-40B4-BE49-F238E27FC236}">
                <a16:creationId xmlns:a16="http://schemas.microsoft.com/office/drawing/2014/main" id="{39BB2DB7-DD07-DC20-6C99-E4C720CF5EE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78237" y="0"/>
            <a:ext cx="4375531" cy="6425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図 1" descr="Kohei-Saito.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88024" y="3936291"/>
            <a:ext cx="4377092" cy="2921709"/>
          </a:xfrm>
          <a:prstGeom prst="rect">
            <a:avLst/>
          </a:prstGeom>
        </p:spPr>
      </p:pic>
    </p:spTree>
    <p:extLst>
      <p:ext uri="{BB962C8B-B14F-4D97-AF65-F5344CB8AC3E}">
        <p14:creationId xmlns:p14="http://schemas.microsoft.com/office/powerpoint/2010/main" val="3136590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094CC-D45E-1927-453A-3DB4D08CFF29}"/>
            </a:ext>
          </a:extLst>
        </p:cNvPr>
        <p:cNvGrpSpPr/>
        <p:nvPr/>
      </p:nvGrpSpPr>
      <p:grpSpPr>
        <a:xfrm>
          <a:off x="0" y="0"/>
          <a:ext cx="0" cy="0"/>
          <a:chOff x="0" y="0"/>
          <a:chExt cx="0" cy="0"/>
        </a:xfrm>
      </p:grpSpPr>
      <p:grpSp>
        <p:nvGrpSpPr>
          <p:cNvPr id="8194" name="グループ化 189">
            <a:extLst>
              <a:ext uri="{FF2B5EF4-FFF2-40B4-BE49-F238E27FC236}">
                <a16:creationId xmlns:a16="http://schemas.microsoft.com/office/drawing/2014/main" id="{88BF2CDE-27F5-36C0-B701-B2FFABE7CD15}"/>
              </a:ext>
            </a:extLst>
          </p:cNvPr>
          <p:cNvGrpSpPr>
            <a:grpSpLocks/>
          </p:cNvGrpSpPr>
          <p:nvPr/>
        </p:nvGrpSpPr>
        <p:grpSpPr bwMode="auto">
          <a:xfrm>
            <a:off x="755650" y="1635125"/>
            <a:ext cx="7343775" cy="5222875"/>
            <a:chOff x="214313" y="2428875"/>
            <a:chExt cx="6743701" cy="4214813"/>
          </a:xfrm>
        </p:grpSpPr>
        <p:sp>
          <p:nvSpPr>
            <p:cNvPr id="8261" name="AutoShape 139">
              <a:extLst>
                <a:ext uri="{FF2B5EF4-FFF2-40B4-BE49-F238E27FC236}">
                  <a16:creationId xmlns:a16="http://schemas.microsoft.com/office/drawing/2014/main" id="{B0B5F195-D292-BF6F-C0AB-D7694AF64E83}"/>
                </a:ext>
              </a:extLst>
            </p:cNvPr>
            <p:cNvSpPr>
              <a:spLocks noChangeAspect="1" noChangeArrowheads="1" noTextEdit="1"/>
            </p:cNvSpPr>
            <p:nvPr/>
          </p:nvSpPr>
          <p:spPr bwMode="auto">
            <a:xfrm>
              <a:off x="214313" y="2428875"/>
              <a:ext cx="6743700" cy="4214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8262" name="Rectangle 141">
              <a:extLst>
                <a:ext uri="{FF2B5EF4-FFF2-40B4-BE49-F238E27FC236}">
                  <a16:creationId xmlns:a16="http://schemas.microsoft.com/office/drawing/2014/main" id="{0B6C78B8-5184-9A5C-9968-79AE2843443B}"/>
                </a:ext>
              </a:extLst>
            </p:cNvPr>
            <p:cNvSpPr>
              <a:spLocks noChangeArrowheads="1"/>
            </p:cNvSpPr>
            <p:nvPr/>
          </p:nvSpPr>
          <p:spPr bwMode="auto">
            <a:xfrm>
              <a:off x="541338" y="2433638"/>
              <a:ext cx="6242050" cy="3243263"/>
            </a:xfrm>
            <a:prstGeom prst="rect">
              <a:avLst/>
            </a:prstGeom>
            <a:solidFill>
              <a:srgbClr val="00894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8263" name="Rectangle 142">
              <a:extLst>
                <a:ext uri="{FF2B5EF4-FFF2-40B4-BE49-F238E27FC236}">
                  <a16:creationId xmlns:a16="http://schemas.microsoft.com/office/drawing/2014/main" id="{85327E9F-9FB3-3AA1-102D-B92AF22F4AF8}"/>
                </a:ext>
              </a:extLst>
            </p:cNvPr>
            <p:cNvSpPr>
              <a:spLocks noChangeArrowheads="1"/>
            </p:cNvSpPr>
            <p:nvPr/>
          </p:nvSpPr>
          <p:spPr bwMode="auto">
            <a:xfrm>
              <a:off x="525463" y="2446338"/>
              <a:ext cx="6243638" cy="3243263"/>
            </a:xfrm>
            <a:prstGeom prst="rect">
              <a:avLst/>
            </a:prstGeom>
            <a:solidFill>
              <a:srgbClr val="00904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8264" name="Freeform 143">
              <a:extLst>
                <a:ext uri="{FF2B5EF4-FFF2-40B4-BE49-F238E27FC236}">
                  <a16:creationId xmlns:a16="http://schemas.microsoft.com/office/drawing/2014/main" id="{ACA8F0A9-3269-2494-A613-8157024AF1A4}"/>
                </a:ext>
              </a:extLst>
            </p:cNvPr>
            <p:cNvSpPr>
              <a:spLocks/>
            </p:cNvSpPr>
            <p:nvPr/>
          </p:nvSpPr>
          <p:spPr bwMode="auto">
            <a:xfrm>
              <a:off x="522288" y="2884488"/>
              <a:ext cx="6246813" cy="2787650"/>
            </a:xfrm>
            <a:custGeom>
              <a:avLst/>
              <a:gdLst>
                <a:gd name="T0" fmla="*/ 2147483646 w 3935"/>
                <a:gd name="T1" fmla="*/ 2147483646 h 1756"/>
                <a:gd name="T2" fmla="*/ 2147483646 w 3935"/>
                <a:gd name="T3" fmla="*/ 2147483646 h 1756"/>
                <a:gd name="T4" fmla="*/ 0 w 3935"/>
                <a:gd name="T5" fmla="*/ 2147483646 h 1756"/>
                <a:gd name="T6" fmla="*/ 2147483646 w 3935"/>
                <a:gd name="T7" fmla="*/ 2147483646 h 1756"/>
                <a:gd name="T8" fmla="*/ 2147483646 w 3935"/>
                <a:gd name="T9" fmla="*/ 2147483646 h 1756"/>
                <a:gd name="T10" fmla="*/ 2147483646 w 3935"/>
                <a:gd name="T11" fmla="*/ 2147483646 h 1756"/>
                <a:gd name="T12" fmla="*/ 2147483646 w 3935"/>
                <a:gd name="T13" fmla="*/ 2147483646 h 1756"/>
                <a:gd name="T14" fmla="*/ 2147483646 w 3935"/>
                <a:gd name="T15" fmla="*/ 2147483646 h 1756"/>
                <a:gd name="T16" fmla="*/ 2147483646 w 3935"/>
                <a:gd name="T17" fmla="*/ 2147483646 h 1756"/>
                <a:gd name="T18" fmla="*/ 2147483646 w 3935"/>
                <a:gd name="T19" fmla="*/ 2147483646 h 1756"/>
                <a:gd name="T20" fmla="*/ 2147483646 w 3935"/>
                <a:gd name="T21" fmla="*/ 2147483646 h 1756"/>
                <a:gd name="T22" fmla="*/ 2147483646 w 3935"/>
                <a:gd name="T23" fmla="*/ 2147483646 h 1756"/>
                <a:gd name="T24" fmla="*/ 2147483646 w 3935"/>
                <a:gd name="T25" fmla="*/ 2147483646 h 1756"/>
                <a:gd name="T26" fmla="*/ 2147483646 w 3935"/>
                <a:gd name="T27" fmla="*/ 2147483646 h 1756"/>
                <a:gd name="T28" fmla="*/ 2147483646 w 3935"/>
                <a:gd name="T29" fmla="*/ 2147483646 h 1756"/>
                <a:gd name="T30" fmla="*/ 2147483646 w 3935"/>
                <a:gd name="T31" fmla="*/ 2147483646 h 1756"/>
                <a:gd name="T32" fmla="*/ 2147483646 w 3935"/>
                <a:gd name="T33" fmla="*/ 2147483646 h 1756"/>
                <a:gd name="T34" fmla="*/ 2147483646 w 3935"/>
                <a:gd name="T35" fmla="*/ 2147483646 h 1756"/>
                <a:gd name="T36" fmla="*/ 2147483646 w 3935"/>
                <a:gd name="T37" fmla="*/ 2147483646 h 1756"/>
                <a:gd name="T38" fmla="*/ 2147483646 w 3935"/>
                <a:gd name="T39" fmla="*/ 2147483646 h 1756"/>
                <a:gd name="T40" fmla="*/ 2147483646 w 3935"/>
                <a:gd name="T41" fmla="*/ 2147483646 h 1756"/>
                <a:gd name="T42" fmla="*/ 2147483646 w 3935"/>
                <a:gd name="T43" fmla="*/ 2147483646 h 1756"/>
                <a:gd name="T44" fmla="*/ 2147483646 w 3935"/>
                <a:gd name="T45" fmla="*/ 2147483646 h 1756"/>
                <a:gd name="T46" fmla="*/ 2147483646 w 3935"/>
                <a:gd name="T47" fmla="*/ 2147483646 h 1756"/>
                <a:gd name="T48" fmla="*/ 2147483646 w 3935"/>
                <a:gd name="T49" fmla="*/ 2147483646 h 1756"/>
                <a:gd name="T50" fmla="*/ 2147483646 w 3935"/>
                <a:gd name="T51" fmla="*/ 2147483646 h 1756"/>
                <a:gd name="T52" fmla="*/ 2147483646 w 3935"/>
                <a:gd name="T53" fmla="*/ 2147483646 h 1756"/>
                <a:gd name="T54" fmla="*/ 2147483646 w 3935"/>
                <a:gd name="T55" fmla="*/ 2147483646 h 1756"/>
                <a:gd name="T56" fmla="*/ 2147483646 w 3935"/>
                <a:gd name="T57" fmla="*/ 2147483646 h 1756"/>
                <a:gd name="T58" fmla="*/ 2147483646 w 3935"/>
                <a:gd name="T59" fmla="*/ 2147483646 h 1756"/>
                <a:gd name="T60" fmla="*/ 2147483646 w 3935"/>
                <a:gd name="T61" fmla="*/ 2147483646 h 1756"/>
                <a:gd name="T62" fmla="*/ 2147483646 w 3935"/>
                <a:gd name="T63" fmla="*/ 2147483646 h 1756"/>
                <a:gd name="T64" fmla="*/ 2147483646 w 3935"/>
                <a:gd name="T65" fmla="*/ 2147483646 h 1756"/>
                <a:gd name="T66" fmla="*/ 2147483646 w 3935"/>
                <a:gd name="T67" fmla="*/ 2147483646 h 1756"/>
                <a:gd name="T68" fmla="*/ 2147483646 w 3935"/>
                <a:gd name="T69" fmla="*/ 2147483646 h 1756"/>
                <a:gd name="T70" fmla="*/ 2147483646 w 3935"/>
                <a:gd name="T71" fmla="*/ 2147483646 h 1756"/>
                <a:gd name="T72" fmla="*/ 2147483646 w 3935"/>
                <a:gd name="T73" fmla="*/ 2147483646 h 1756"/>
                <a:gd name="T74" fmla="*/ 2147483646 w 3935"/>
                <a:gd name="T75" fmla="*/ 2147483646 h 1756"/>
                <a:gd name="T76" fmla="*/ 2147483646 w 3935"/>
                <a:gd name="T77" fmla="*/ 2147483646 h 1756"/>
                <a:gd name="T78" fmla="*/ 2147483646 w 3935"/>
                <a:gd name="T79" fmla="*/ 2147483646 h 1756"/>
                <a:gd name="T80" fmla="*/ 2147483646 w 3935"/>
                <a:gd name="T81" fmla="*/ 2147483646 h 1756"/>
                <a:gd name="T82" fmla="*/ 2147483646 w 3935"/>
                <a:gd name="T83" fmla="*/ 2147483646 h 1756"/>
                <a:gd name="T84" fmla="*/ 2147483646 w 3935"/>
                <a:gd name="T85" fmla="*/ 2147483646 h 1756"/>
                <a:gd name="T86" fmla="*/ 2147483646 w 3935"/>
                <a:gd name="T87" fmla="*/ 2147483646 h 1756"/>
                <a:gd name="T88" fmla="*/ 2147483646 w 3935"/>
                <a:gd name="T89" fmla="*/ 2147483646 h 1756"/>
                <a:gd name="T90" fmla="*/ 2147483646 w 3935"/>
                <a:gd name="T91" fmla="*/ 2147483646 h 1756"/>
                <a:gd name="T92" fmla="*/ 2147483646 w 3935"/>
                <a:gd name="T93" fmla="*/ 2147483646 h 1756"/>
                <a:gd name="T94" fmla="*/ 2147483646 w 3935"/>
                <a:gd name="T95" fmla="*/ 2147483646 h 1756"/>
                <a:gd name="T96" fmla="*/ 2147483646 w 3935"/>
                <a:gd name="T97" fmla="*/ 2147483646 h 1756"/>
                <a:gd name="T98" fmla="*/ 2147483646 w 3935"/>
                <a:gd name="T99" fmla="*/ 2147483646 h 1756"/>
                <a:gd name="T100" fmla="*/ 2147483646 w 3935"/>
                <a:gd name="T101" fmla="*/ 2147483646 h 1756"/>
                <a:gd name="T102" fmla="*/ 2147483646 w 3935"/>
                <a:gd name="T103" fmla="*/ 2147483646 h 1756"/>
                <a:gd name="T104" fmla="*/ 2147483646 w 3935"/>
                <a:gd name="T105" fmla="*/ 2147483646 h 1756"/>
                <a:gd name="T106" fmla="*/ 2147483646 w 3935"/>
                <a:gd name="T107" fmla="*/ 2147483646 h 1756"/>
                <a:gd name="T108" fmla="*/ 2147483646 w 3935"/>
                <a:gd name="T109" fmla="*/ 2147483646 h 1756"/>
                <a:gd name="T110" fmla="*/ 2147483646 w 3935"/>
                <a:gd name="T111" fmla="*/ 2147483646 h 1756"/>
                <a:gd name="T112" fmla="*/ 2147483646 w 3935"/>
                <a:gd name="T113" fmla="*/ 2147483646 h 1756"/>
                <a:gd name="T114" fmla="*/ 2147483646 w 3935"/>
                <a:gd name="T115" fmla="*/ 2147483646 h 1756"/>
                <a:gd name="T116" fmla="*/ 2147483646 w 3935"/>
                <a:gd name="T117" fmla="*/ 2147483646 h 1756"/>
                <a:gd name="T118" fmla="*/ 2147483646 w 3935"/>
                <a:gd name="T119" fmla="*/ 2147483646 h 1756"/>
                <a:gd name="T120" fmla="*/ 2147483646 w 3935"/>
                <a:gd name="T121" fmla="*/ 2147483646 h 175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35"/>
                <a:gd name="T184" fmla="*/ 0 h 1756"/>
                <a:gd name="T185" fmla="*/ 3935 w 3935"/>
                <a:gd name="T186" fmla="*/ 1756 h 175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35" h="1756">
                  <a:moveTo>
                    <a:pt x="3935" y="1756"/>
                  </a:moveTo>
                  <a:lnTo>
                    <a:pt x="3890" y="1756"/>
                  </a:lnTo>
                  <a:lnTo>
                    <a:pt x="3766" y="1756"/>
                  </a:lnTo>
                  <a:lnTo>
                    <a:pt x="3572" y="1756"/>
                  </a:lnTo>
                  <a:lnTo>
                    <a:pt x="3320" y="1756"/>
                  </a:lnTo>
                  <a:lnTo>
                    <a:pt x="3022" y="1756"/>
                  </a:lnTo>
                  <a:lnTo>
                    <a:pt x="2690" y="1756"/>
                  </a:lnTo>
                  <a:lnTo>
                    <a:pt x="2335" y="1756"/>
                  </a:lnTo>
                  <a:lnTo>
                    <a:pt x="1968" y="1756"/>
                  </a:lnTo>
                  <a:lnTo>
                    <a:pt x="1602" y="1756"/>
                  </a:lnTo>
                  <a:lnTo>
                    <a:pt x="1246" y="1756"/>
                  </a:lnTo>
                  <a:lnTo>
                    <a:pt x="914" y="1756"/>
                  </a:lnTo>
                  <a:lnTo>
                    <a:pt x="617" y="1756"/>
                  </a:lnTo>
                  <a:lnTo>
                    <a:pt x="365" y="1756"/>
                  </a:lnTo>
                  <a:lnTo>
                    <a:pt x="171" y="1756"/>
                  </a:lnTo>
                  <a:lnTo>
                    <a:pt x="46" y="1756"/>
                  </a:lnTo>
                  <a:lnTo>
                    <a:pt x="2" y="1756"/>
                  </a:lnTo>
                  <a:lnTo>
                    <a:pt x="1" y="1754"/>
                  </a:lnTo>
                  <a:lnTo>
                    <a:pt x="1" y="1749"/>
                  </a:lnTo>
                  <a:lnTo>
                    <a:pt x="0" y="1741"/>
                  </a:lnTo>
                  <a:lnTo>
                    <a:pt x="0" y="1729"/>
                  </a:lnTo>
                  <a:lnTo>
                    <a:pt x="0" y="1699"/>
                  </a:lnTo>
                  <a:lnTo>
                    <a:pt x="0" y="1659"/>
                  </a:lnTo>
                  <a:lnTo>
                    <a:pt x="0" y="1612"/>
                  </a:lnTo>
                  <a:lnTo>
                    <a:pt x="1" y="1560"/>
                  </a:lnTo>
                  <a:lnTo>
                    <a:pt x="2" y="1503"/>
                  </a:lnTo>
                  <a:lnTo>
                    <a:pt x="4" y="1444"/>
                  </a:lnTo>
                  <a:lnTo>
                    <a:pt x="5" y="1385"/>
                  </a:lnTo>
                  <a:lnTo>
                    <a:pt x="7" y="1327"/>
                  </a:lnTo>
                  <a:lnTo>
                    <a:pt x="9" y="1273"/>
                  </a:lnTo>
                  <a:lnTo>
                    <a:pt x="10" y="1222"/>
                  </a:lnTo>
                  <a:lnTo>
                    <a:pt x="12" y="1179"/>
                  </a:lnTo>
                  <a:lnTo>
                    <a:pt x="13" y="1143"/>
                  </a:lnTo>
                  <a:lnTo>
                    <a:pt x="14" y="1118"/>
                  </a:lnTo>
                  <a:lnTo>
                    <a:pt x="15" y="1105"/>
                  </a:lnTo>
                  <a:lnTo>
                    <a:pt x="20" y="1109"/>
                  </a:lnTo>
                  <a:lnTo>
                    <a:pt x="25" y="1113"/>
                  </a:lnTo>
                  <a:lnTo>
                    <a:pt x="29" y="1118"/>
                  </a:lnTo>
                  <a:lnTo>
                    <a:pt x="33" y="1123"/>
                  </a:lnTo>
                  <a:lnTo>
                    <a:pt x="37" y="1128"/>
                  </a:lnTo>
                  <a:lnTo>
                    <a:pt x="40" y="1133"/>
                  </a:lnTo>
                  <a:lnTo>
                    <a:pt x="44" y="1139"/>
                  </a:lnTo>
                  <a:lnTo>
                    <a:pt x="48" y="1145"/>
                  </a:lnTo>
                  <a:lnTo>
                    <a:pt x="51" y="1151"/>
                  </a:lnTo>
                  <a:lnTo>
                    <a:pt x="54" y="1157"/>
                  </a:lnTo>
                  <a:lnTo>
                    <a:pt x="57" y="1163"/>
                  </a:lnTo>
                  <a:lnTo>
                    <a:pt x="60" y="1170"/>
                  </a:lnTo>
                  <a:lnTo>
                    <a:pt x="66" y="1183"/>
                  </a:lnTo>
                  <a:lnTo>
                    <a:pt x="72" y="1197"/>
                  </a:lnTo>
                  <a:lnTo>
                    <a:pt x="77" y="1210"/>
                  </a:lnTo>
                  <a:lnTo>
                    <a:pt x="83" y="1224"/>
                  </a:lnTo>
                  <a:lnTo>
                    <a:pt x="89" y="1238"/>
                  </a:lnTo>
                  <a:lnTo>
                    <a:pt x="95" y="1251"/>
                  </a:lnTo>
                  <a:lnTo>
                    <a:pt x="98" y="1258"/>
                  </a:lnTo>
                  <a:lnTo>
                    <a:pt x="101" y="1264"/>
                  </a:lnTo>
                  <a:lnTo>
                    <a:pt x="105" y="1270"/>
                  </a:lnTo>
                  <a:lnTo>
                    <a:pt x="108" y="1276"/>
                  </a:lnTo>
                  <a:lnTo>
                    <a:pt x="112" y="1282"/>
                  </a:lnTo>
                  <a:lnTo>
                    <a:pt x="116" y="1288"/>
                  </a:lnTo>
                  <a:lnTo>
                    <a:pt x="120" y="1293"/>
                  </a:lnTo>
                  <a:lnTo>
                    <a:pt x="124" y="1299"/>
                  </a:lnTo>
                  <a:lnTo>
                    <a:pt x="135" y="1312"/>
                  </a:lnTo>
                  <a:lnTo>
                    <a:pt x="147" y="1325"/>
                  </a:lnTo>
                  <a:lnTo>
                    <a:pt x="160" y="1337"/>
                  </a:lnTo>
                  <a:lnTo>
                    <a:pt x="174" y="1348"/>
                  </a:lnTo>
                  <a:lnTo>
                    <a:pt x="188" y="1360"/>
                  </a:lnTo>
                  <a:lnTo>
                    <a:pt x="203" y="1370"/>
                  </a:lnTo>
                  <a:lnTo>
                    <a:pt x="219" y="1381"/>
                  </a:lnTo>
                  <a:lnTo>
                    <a:pt x="235" y="1390"/>
                  </a:lnTo>
                  <a:lnTo>
                    <a:pt x="252" y="1400"/>
                  </a:lnTo>
                  <a:lnTo>
                    <a:pt x="269" y="1408"/>
                  </a:lnTo>
                  <a:lnTo>
                    <a:pt x="287" y="1417"/>
                  </a:lnTo>
                  <a:lnTo>
                    <a:pt x="305" y="1425"/>
                  </a:lnTo>
                  <a:lnTo>
                    <a:pt x="324" y="1432"/>
                  </a:lnTo>
                  <a:lnTo>
                    <a:pt x="343" y="1439"/>
                  </a:lnTo>
                  <a:lnTo>
                    <a:pt x="362" y="1446"/>
                  </a:lnTo>
                  <a:lnTo>
                    <a:pt x="382" y="1452"/>
                  </a:lnTo>
                  <a:lnTo>
                    <a:pt x="402" y="1458"/>
                  </a:lnTo>
                  <a:lnTo>
                    <a:pt x="422" y="1464"/>
                  </a:lnTo>
                  <a:lnTo>
                    <a:pt x="442" y="1469"/>
                  </a:lnTo>
                  <a:lnTo>
                    <a:pt x="463" y="1473"/>
                  </a:lnTo>
                  <a:lnTo>
                    <a:pt x="484" y="1478"/>
                  </a:lnTo>
                  <a:lnTo>
                    <a:pt x="505" y="1482"/>
                  </a:lnTo>
                  <a:lnTo>
                    <a:pt x="525" y="1485"/>
                  </a:lnTo>
                  <a:lnTo>
                    <a:pt x="546" y="1488"/>
                  </a:lnTo>
                  <a:lnTo>
                    <a:pt x="567" y="1491"/>
                  </a:lnTo>
                  <a:lnTo>
                    <a:pt x="588" y="1494"/>
                  </a:lnTo>
                  <a:lnTo>
                    <a:pt x="609" y="1496"/>
                  </a:lnTo>
                  <a:lnTo>
                    <a:pt x="629" y="1498"/>
                  </a:lnTo>
                  <a:lnTo>
                    <a:pt x="650" y="1500"/>
                  </a:lnTo>
                  <a:lnTo>
                    <a:pt x="670" y="1501"/>
                  </a:lnTo>
                  <a:lnTo>
                    <a:pt x="690" y="1502"/>
                  </a:lnTo>
                  <a:lnTo>
                    <a:pt x="710" y="1503"/>
                  </a:lnTo>
                  <a:lnTo>
                    <a:pt x="760" y="1505"/>
                  </a:lnTo>
                  <a:lnTo>
                    <a:pt x="810" y="1507"/>
                  </a:lnTo>
                  <a:lnTo>
                    <a:pt x="859" y="1508"/>
                  </a:lnTo>
                  <a:lnTo>
                    <a:pt x="909" y="1510"/>
                  </a:lnTo>
                  <a:lnTo>
                    <a:pt x="958" y="1512"/>
                  </a:lnTo>
                  <a:lnTo>
                    <a:pt x="1008" y="1513"/>
                  </a:lnTo>
                  <a:lnTo>
                    <a:pt x="1057" y="1515"/>
                  </a:lnTo>
                  <a:lnTo>
                    <a:pt x="1107" y="1516"/>
                  </a:lnTo>
                  <a:lnTo>
                    <a:pt x="1156" y="1517"/>
                  </a:lnTo>
                  <a:lnTo>
                    <a:pt x="1205" y="1519"/>
                  </a:lnTo>
                  <a:lnTo>
                    <a:pt x="1255" y="1520"/>
                  </a:lnTo>
                  <a:lnTo>
                    <a:pt x="1304" y="1521"/>
                  </a:lnTo>
                  <a:lnTo>
                    <a:pt x="1354" y="1522"/>
                  </a:lnTo>
                  <a:lnTo>
                    <a:pt x="1404" y="1523"/>
                  </a:lnTo>
                  <a:lnTo>
                    <a:pt x="1453" y="1524"/>
                  </a:lnTo>
                  <a:lnTo>
                    <a:pt x="1503" y="1524"/>
                  </a:lnTo>
                  <a:lnTo>
                    <a:pt x="1528" y="1525"/>
                  </a:lnTo>
                  <a:lnTo>
                    <a:pt x="1553" y="1525"/>
                  </a:lnTo>
                  <a:lnTo>
                    <a:pt x="1578" y="1526"/>
                  </a:lnTo>
                  <a:lnTo>
                    <a:pt x="1604" y="1526"/>
                  </a:lnTo>
                  <a:lnTo>
                    <a:pt x="1629" y="1527"/>
                  </a:lnTo>
                  <a:lnTo>
                    <a:pt x="1654" y="1527"/>
                  </a:lnTo>
                  <a:lnTo>
                    <a:pt x="1680" y="1528"/>
                  </a:lnTo>
                  <a:lnTo>
                    <a:pt x="1705" y="1529"/>
                  </a:lnTo>
                  <a:lnTo>
                    <a:pt x="1730" y="1530"/>
                  </a:lnTo>
                  <a:lnTo>
                    <a:pt x="1756" y="1531"/>
                  </a:lnTo>
                  <a:lnTo>
                    <a:pt x="1781" y="1532"/>
                  </a:lnTo>
                  <a:lnTo>
                    <a:pt x="1806" y="1532"/>
                  </a:lnTo>
                  <a:lnTo>
                    <a:pt x="1831" y="1533"/>
                  </a:lnTo>
                  <a:lnTo>
                    <a:pt x="1856" y="1534"/>
                  </a:lnTo>
                  <a:lnTo>
                    <a:pt x="1882" y="1535"/>
                  </a:lnTo>
                  <a:lnTo>
                    <a:pt x="1907" y="1536"/>
                  </a:lnTo>
                  <a:lnTo>
                    <a:pt x="1951" y="1537"/>
                  </a:lnTo>
                  <a:lnTo>
                    <a:pt x="1996" y="1537"/>
                  </a:lnTo>
                  <a:lnTo>
                    <a:pt x="2040" y="1538"/>
                  </a:lnTo>
                  <a:lnTo>
                    <a:pt x="2084" y="1538"/>
                  </a:lnTo>
                  <a:lnTo>
                    <a:pt x="2129" y="1538"/>
                  </a:lnTo>
                  <a:lnTo>
                    <a:pt x="2173" y="1537"/>
                  </a:lnTo>
                  <a:lnTo>
                    <a:pt x="2218" y="1537"/>
                  </a:lnTo>
                  <a:lnTo>
                    <a:pt x="2262" y="1536"/>
                  </a:lnTo>
                  <a:lnTo>
                    <a:pt x="2306" y="1535"/>
                  </a:lnTo>
                  <a:lnTo>
                    <a:pt x="2351" y="1534"/>
                  </a:lnTo>
                  <a:lnTo>
                    <a:pt x="2395" y="1532"/>
                  </a:lnTo>
                  <a:lnTo>
                    <a:pt x="2439" y="1531"/>
                  </a:lnTo>
                  <a:lnTo>
                    <a:pt x="2484" y="1529"/>
                  </a:lnTo>
                  <a:lnTo>
                    <a:pt x="2528" y="1528"/>
                  </a:lnTo>
                  <a:lnTo>
                    <a:pt x="2572" y="1526"/>
                  </a:lnTo>
                  <a:lnTo>
                    <a:pt x="2616" y="1525"/>
                  </a:lnTo>
                  <a:lnTo>
                    <a:pt x="2634" y="1524"/>
                  </a:lnTo>
                  <a:lnTo>
                    <a:pt x="2652" y="1523"/>
                  </a:lnTo>
                  <a:lnTo>
                    <a:pt x="2671" y="1522"/>
                  </a:lnTo>
                  <a:lnTo>
                    <a:pt x="2690" y="1521"/>
                  </a:lnTo>
                  <a:lnTo>
                    <a:pt x="2708" y="1519"/>
                  </a:lnTo>
                  <a:lnTo>
                    <a:pt x="2727" y="1518"/>
                  </a:lnTo>
                  <a:lnTo>
                    <a:pt x="2746" y="1516"/>
                  </a:lnTo>
                  <a:lnTo>
                    <a:pt x="2765" y="1514"/>
                  </a:lnTo>
                  <a:lnTo>
                    <a:pt x="2785" y="1512"/>
                  </a:lnTo>
                  <a:lnTo>
                    <a:pt x="2804" y="1510"/>
                  </a:lnTo>
                  <a:lnTo>
                    <a:pt x="2823" y="1508"/>
                  </a:lnTo>
                  <a:lnTo>
                    <a:pt x="2843" y="1505"/>
                  </a:lnTo>
                  <a:lnTo>
                    <a:pt x="2862" y="1502"/>
                  </a:lnTo>
                  <a:lnTo>
                    <a:pt x="2881" y="1499"/>
                  </a:lnTo>
                  <a:lnTo>
                    <a:pt x="2901" y="1496"/>
                  </a:lnTo>
                  <a:lnTo>
                    <a:pt x="2920" y="1492"/>
                  </a:lnTo>
                  <a:lnTo>
                    <a:pt x="2939" y="1488"/>
                  </a:lnTo>
                  <a:lnTo>
                    <a:pt x="2958" y="1485"/>
                  </a:lnTo>
                  <a:lnTo>
                    <a:pt x="2977" y="1481"/>
                  </a:lnTo>
                  <a:lnTo>
                    <a:pt x="2996" y="1476"/>
                  </a:lnTo>
                  <a:lnTo>
                    <a:pt x="3014" y="1471"/>
                  </a:lnTo>
                  <a:lnTo>
                    <a:pt x="3033" y="1467"/>
                  </a:lnTo>
                  <a:lnTo>
                    <a:pt x="3051" y="1461"/>
                  </a:lnTo>
                  <a:lnTo>
                    <a:pt x="3069" y="1456"/>
                  </a:lnTo>
                  <a:lnTo>
                    <a:pt x="3087" y="1451"/>
                  </a:lnTo>
                  <a:lnTo>
                    <a:pt x="3104" y="1445"/>
                  </a:lnTo>
                  <a:lnTo>
                    <a:pt x="3121" y="1439"/>
                  </a:lnTo>
                  <a:lnTo>
                    <a:pt x="3138" y="1432"/>
                  </a:lnTo>
                  <a:lnTo>
                    <a:pt x="3155" y="1425"/>
                  </a:lnTo>
                  <a:lnTo>
                    <a:pt x="3171" y="1418"/>
                  </a:lnTo>
                  <a:lnTo>
                    <a:pt x="3187" y="1411"/>
                  </a:lnTo>
                  <a:lnTo>
                    <a:pt x="3202" y="1404"/>
                  </a:lnTo>
                  <a:lnTo>
                    <a:pt x="3215" y="1397"/>
                  </a:lnTo>
                  <a:lnTo>
                    <a:pt x="3228" y="1389"/>
                  </a:lnTo>
                  <a:lnTo>
                    <a:pt x="3240" y="1381"/>
                  </a:lnTo>
                  <a:lnTo>
                    <a:pt x="3252" y="1372"/>
                  </a:lnTo>
                  <a:lnTo>
                    <a:pt x="3264" y="1363"/>
                  </a:lnTo>
                  <a:lnTo>
                    <a:pt x="3275" y="1354"/>
                  </a:lnTo>
                  <a:lnTo>
                    <a:pt x="3286" y="1344"/>
                  </a:lnTo>
                  <a:lnTo>
                    <a:pt x="3297" y="1334"/>
                  </a:lnTo>
                  <a:lnTo>
                    <a:pt x="3307" y="1323"/>
                  </a:lnTo>
                  <a:lnTo>
                    <a:pt x="3318" y="1312"/>
                  </a:lnTo>
                  <a:lnTo>
                    <a:pt x="3328" y="1301"/>
                  </a:lnTo>
                  <a:lnTo>
                    <a:pt x="3337" y="1289"/>
                  </a:lnTo>
                  <a:lnTo>
                    <a:pt x="3346" y="1277"/>
                  </a:lnTo>
                  <a:lnTo>
                    <a:pt x="3356" y="1265"/>
                  </a:lnTo>
                  <a:lnTo>
                    <a:pt x="3364" y="1253"/>
                  </a:lnTo>
                  <a:lnTo>
                    <a:pt x="3373" y="1241"/>
                  </a:lnTo>
                  <a:lnTo>
                    <a:pt x="3381" y="1228"/>
                  </a:lnTo>
                  <a:lnTo>
                    <a:pt x="3389" y="1216"/>
                  </a:lnTo>
                  <a:lnTo>
                    <a:pt x="3397" y="1203"/>
                  </a:lnTo>
                  <a:lnTo>
                    <a:pt x="3405" y="1190"/>
                  </a:lnTo>
                  <a:lnTo>
                    <a:pt x="3412" y="1177"/>
                  </a:lnTo>
                  <a:lnTo>
                    <a:pt x="3419" y="1165"/>
                  </a:lnTo>
                  <a:lnTo>
                    <a:pt x="3426" y="1152"/>
                  </a:lnTo>
                  <a:lnTo>
                    <a:pt x="3433" y="1139"/>
                  </a:lnTo>
                  <a:lnTo>
                    <a:pt x="3446" y="1114"/>
                  </a:lnTo>
                  <a:lnTo>
                    <a:pt x="3458" y="1090"/>
                  </a:lnTo>
                  <a:lnTo>
                    <a:pt x="3469" y="1066"/>
                  </a:lnTo>
                  <a:lnTo>
                    <a:pt x="3480" y="1044"/>
                  </a:lnTo>
                  <a:lnTo>
                    <a:pt x="3487" y="1029"/>
                  </a:lnTo>
                  <a:lnTo>
                    <a:pt x="3494" y="1013"/>
                  </a:lnTo>
                  <a:lnTo>
                    <a:pt x="3501" y="996"/>
                  </a:lnTo>
                  <a:lnTo>
                    <a:pt x="3508" y="978"/>
                  </a:lnTo>
                  <a:lnTo>
                    <a:pt x="3511" y="969"/>
                  </a:lnTo>
                  <a:lnTo>
                    <a:pt x="3514" y="959"/>
                  </a:lnTo>
                  <a:lnTo>
                    <a:pt x="3517" y="950"/>
                  </a:lnTo>
                  <a:lnTo>
                    <a:pt x="3520" y="941"/>
                  </a:lnTo>
                  <a:lnTo>
                    <a:pt x="3523" y="931"/>
                  </a:lnTo>
                  <a:lnTo>
                    <a:pt x="3526" y="921"/>
                  </a:lnTo>
                  <a:lnTo>
                    <a:pt x="3528" y="912"/>
                  </a:lnTo>
                  <a:lnTo>
                    <a:pt x="3531" y="902"/>
                  </a:lnTo>
                  <a:lnTo>
                    <a:pt x="3533" y="892"/>
                  </a:lnTo>
                  <a:lnTo>
                    <a:pt x="3535" y="883"/>
                  </a:lnTo>
                  <a:lnTo>
                    <a:pt x="3536" y="873"/>
                  </a:lnTo>
                  <a:lnTo>
                    <a:pt x="3537" y="863"/>
                  </a:lnTo>
                  <a:lnTo>
                    <a:pt x="3538" y="854"/>
                  </a:lnTo>
                  <a:lnTo>
                    <a:pt x="3539" y="844"/>
                  </a:lnTo>
                  <a:lnTo>
                    <a:pt x="3539" y="835"/>
                  </a:lnTo>
                  <a:lnTo>
                    <a:pt x="3539" y="825"/>
                  </a:lnTo>
                  <a:lnTo>
                    <a:pt x="3539" y="816"/>
                  </a:lnTo>
                  <a:lnTo>
                    <a:pt x="3538" y="807"/>
                  </a:lnTo>
                  <a:lnTo>
                    <a:pt x="3537" y="798"/>
                  </a:lnTo>
                  <a:lnTo>
                    <a:pt x="3535" y="790"/>
                  </a:lnTo>
                  <a:lnTo>
                    <a:pt x="3533" y="781"/>
                  </a:lnTo>
                  <a:lnTo>
                    <a:pt x="3531" y="773"/>
                  </a:lnTo>
                  <a:lnTo>
                    <a:pt x="3528" y="765"/>
                  </a:lnTo>
                  <a:lnTo>
                    <a:pt x="3524" y="757"/>
                  </a:lnTo>
                  <a:lnTo>
                    <a:pt x="3516" y="759"/>
                  </a:lnTo>
                  <a:lnTo>
                    <a:pt x="3506" y="760"/>
                  </a:lnTo>
                  <a:lnTo>
                    <a:pt x="3496" y="761"/>
                  </a:lnTo>
                  <a:lnTo>
                    <a:pt x="3485" y="761"/>
                  </a:lnTo>
                  <a:lnTo>
                    <a:pt x="3474" y="760"/>
                  </a:lnTo>
                  <a:lnTo>
                    <a:pt x="3462" y="759"/>
                  </a:lnTo>
                  <a:lnTo>
                    <a:pt x="3449" y="758"/>
                  </a:lnTo>
                  <a:lnTo>
                    <a:pt x="3436" y="755"/>
                  </a:lnTo>
                  <a:lnTo>
                    <a:pt x="3422" y="753"/>
                  </a:lnTo>
                  <a:lnTo>
                    <a:pt x="3408" y="750"/>
                  </a:lnTo>
                  <a:lnTo>
                    <a:pt x="3394" y="747"/>
                  </a:lnTo>
                  <a:lnTo>
                    <a:pt x="3379" y="744"/>
                  </a:lnTo>
                  <a:lnTo>
                    <a:pt x="3364" y="740"/>
                  </a:lnTo>
                  <a:lnTo>
                    <a:pt x="3350" y="735"/>
                  </a:lnTo>
                  <a:lnTo>
                    <a:pt x="3335" y="731"/>
                  </a:lnTo>
                  <a:lnTo>
                    <a:pt x="3320" y="726"/>
                  </a:lnTo>
                  <a:lnTo>
                    <a:pt x="3305" y="722"/>
                  </a:lnTo>
                  <a:lnTo>
                    <a:pt x="3290" y="717"/>
                  </a:lnTo>
                  <a:lnTo>
                    <a:pt x="3275" y="712"/>
                  </a:lnTo>
                  <a:lnTo>
                    <a:pt x="3261" y="707"/>
                  </a:lnTo>
                  <a:lnTo>
                    <a:pt x="3246" y="701"/>
                  </a:lnTo>
                  <a:lnTo>
                    <a:pt x="3232" y="696"/>
                  </a:lnTo>
                  <a:lnTo>
                    <a:pt x="3219" y="691"/>
                  </a:lnTo>
                  <a:lnTo>
                    <a:pt x="3206" y="686"/>
                  </a:lnTo>
                  <a:lnTo>
                    <a:pt x="3193" y="681"/>
                  </a:lnTo>
                  <a:lnTo>
                    <a:pt x="3181" y="676"/>
                  </a:lnTo>
                  <a:lnTo>
                    <a:pt x="3169" y="671"/>
                  </a:lnTo>
                  <a:lnTo>
                    <a:pt x="3159" y="666"/>
                  </a:lnTo>
                  <a:lnTo>
                    <a:pt x="3148" y="661"/>
                  </a:lnTo>
                  <a:lnTo>
                    <a:pt x="3139" y="657"/>
                  </a:lnTo>
                  <a:lnTo>
                    <a:pt x="3131" y="653"/>
                  </a:lnTo>
                  <a:lnTo>
                    <a:pt x="3123" y="649"/>
                  </a:lnTo>
                  <a:lnTo>
                    <a:pt x="3126" y="644"/>
                  </a:lnTo>
                  <a:lnTo>
                    <a:pt x="3130" y="640"/>
                  </a:lnTo>
                  <a:lnTo>
                    <a:pt x="3134" y="636"/>
                  </a:lnTo>
                  <a:lnTo>
                    <a:pt x="3138" y="632"/>
                  </a:lnTo>
                  <a:lnTo>
                    <a:pt x="3142" y="628"/>
                  </a:lnTo>
                  <a:lnTo>
                    <a:pt x="3147" y="624"/>
                  </a:lnTo>
                  <a:lnTo>
                    <a:pt x="3152" y="620"/>
                  </a:lnTo>
                  <a:lnTo>
                    <a:pt x="3156" y="617"/>
                  </a:lnTo>
                  <a:lnTo>
                    <a:pt x="3162" y="613"/>
                  </a:lnTo>
                  <a:lnTo>
                    <a:pt x="3167" y="610"/>
                  </a:lnTo>
                  <a:lnTo>
                    <a:pt x="3173" y="607"/>
                  </a:lnTo>
                  <a:lnTo>
                    <a:pt x="3178" y="604"/>
                  </a:lnTo>
                  <a:lnTo>
                    <a:pt x="3190" y="598"/>
                  </a:lnTo>
                  <a:lnTo>
                    <a:pt x="3202" y="592"/>
                  </a:lnTo>
                  <a:lnTo>
                    <a:pt x="3226" y="581"/>
                  </a:lnTo>
                  <a:lnTo>
                    <a:pt x="3251" y="571"/>
                  </a:lnTo>
                  <a:lnTo>
                    <a:pt x="3263" y="565"/>
                  </a:lnTo>
                  <a:lnTo>
                    <a:pt x="3275" y="560"/>
                  </a:lnTo>
                  <a:lnTo>
                    <a:pt x="3281" y="557"/>
                  </a:lnTo>
                  <a:lnTo>
                    <a:pt x="3286" y="554"/>
                  </a:lnTo>
                  <a:lnTo>
                    <a:pt x="3292" y="551"/>
                  </a:lnTo>
                  <a:lnTo>
                    <a:pt x="3297" y="548"/>
                  </a:lnTo>
                  <a:lnTo>
                    <a:pt x="3312" y="539"/>
                  </a:lnTo>
                  <a:lnTo>
                    <a:pt x="3327" y="530"/>
                  </a:lnTo>
                  <a:lnTo>
                    <a:pt x="3341" y="520"/>
                  </a:lnTo>
                  <a:lnTo>
                    <a:pt x="3356" y="510"/>
                  </a:lnTo>
                  <a:lnTo>
                    <a:pt x="3370" y="499"/>
                  </a:lnTo>
                  <a:lnTo>
                    <a:pt x="3384" y="488"/>
                  </a:lnTo>
                  <a:lnTo>
                    <a:pt x="3398" y="476"/>
                  </a:lnTo>
                  <a:lnTo>
                    <a:pt x="3412" y="465"/>
                  </a:lnTo>
                  <a:lnTo>
                    <a:pt x="3425" y="453"/>
                  </a:lnTo>
                  <a:lnTo>
                    <a:pt x="3438" y="441"/>
                  </a:lnTo>
                  <a:lnTo>
                    <a:pt x="3451" y="429"/>
                  </a:lnTo>
                  <a:lnTo>
                    <a:pt x="3462" y="417"/>
                  </a:lnTo>
                  <a:lnTo>
                    <a:pt x="3474" y="405"/>
                  </a:lnTo>
                  <a:lnTo>
                    <a:pt x="3485" y="393"/>
                  </a:lnTo>
                  <a:lnTo>
                    <a:pt x="3490" y="387"/>
                  </a:lnTo>
                  <a:lnTo>
                    <a:pt x="3495" y="381"/>
                  </a:lnTo>
                  <a:lnTo>
                    <a:pt x="3499" y="375"/>
                  </a:lnTo>
                  <a:lnTo>
                    <a:pt x="3504" y="369"/>
                  </a:lnTo>
                  <a:lnTo>
                    <a:pt x="3511" y="360"/>
                  </a:lnTo>
                  <a:lnTo>
                    <a:pt x="3517" y="351"/>
                  </a:lnTo>
                  <a:lnTo>
                    <a:pt x="3524" y="343"/>
                  </a:lnTo>
                  <a:lnTo>
                    <a:pt x="3531" y="334"/>
                  </a:lnTo>
                  <a:lnTo>
                    <a:pt x="3545" y="317"/>
                  </a:lnTo>
                  <a:lnTo>
                    <a:pt x="3559" y="301"/>
                  </a:lnTo>
                  <a:lnTo>
                    <a:pt x="3574" y="284"/>
                  </a:lnTo>
                  <a:lnTo>
                    <a:pt x="3588" y="268"/>
                  </a:lnTo>
                  <a:lnTo>
                    <a:pt x="3603" y="252"/>
                  </a:lnTo>
                  <a:lnTo>
                    <a:pt x="3617" y="236"/>
                  </a:lnTo>
                  <a:lnTo>
                    <a:pt x="3631" y="220"/>
                  </a:lnTo>
                  <a:lnTo>
                    <a:pt x="3646" y="204"/>
                  </a:lnTo>
                  <a:lnTo>
                    <a:pt x="3659" y="188"/>
                  </a:lnTo>
                  <a:lnTo>
                    <a:pt x="3673" y="171"/>
                  </a:lnTo>
                  <a:lnTo>
                    <a:pt x="3680" y="163"/>
                  </a:lnTo>
                  <a:lnTo>
                    <a:pt x="3686" y="154"/>
                  </a:lnTo>
                  <a:lnTo>
                    <a:pt x="3693" y="146"/>
                  </a:lnTo>
                  <a:lnTo>
                    <a:pt x="3699" y="137"/>
                  </a:lnTo>
                  <a:lnTo>
                    <a:pt x="3705" y="128"/>
                  </a:lnTo>
                  <a:lnTo>
                    <a:pt x="3712" y="119"/>
                  </a:lnTo>
                  <a:lnTo>
                    <a:pt x="3718" y="110"/>
                  </a:lnTo>
                  <a:lnTo>
                    <a:pt x="3723" y="101"/>
                  </a:lnTo>
                  <a:lnTo>
                    <a:pt x="3730" y="91"/>
                  </a:lnTo>
                  <a:lnTo>
                    <a:pt x="3737" y="80"/>
                  </a:lnTo>
                  <a:lnTo>
                    <a:pt x="3741" y="74"/>
                  </a:lnTo>
                  <a:lnTo>
                    <a:pt x="3745" y="69"/>
                  </a:lnTo>
                  <a:lnTo>
                    <a:pt x="3749" y="63"/>
                  </a:lnTo>
                  <a:lnTo>
                    <a:pt x="3753" y="57"/>
                  </a:lnTo>
                  <a:lnTo>
                    <a:pt x="3758" y="51"/>
                  </a:lnTo>
                  <a:lnTo>
                    <a:pt x="3763" y="46"/>
                  </a:lnTo>
                  <a:lnTo>
                    <a:pt x="3768" y="41"/>
                  </a:lnTo>
                  <a:lnTo>
                    <a:pt x="3773" y="35"/>
                  </a:lnTo>
                  <a:lnTo>
                    <a:pt x="3778" y="30"/>
                  </a:lnTo>
                  <a:lnTo>
                    <a:pt x="3783" y="25"/>
                  </a:lnTo>
                  <a:lnTo>
                    <a:pt x="3789" y="21"/>
                  </a:lnTo>
                  <a:lnTo>
                    <a:pt x="3794" y="17"/>
                  </a:lnTo>
                  <a:lnTo>
                    <a:pt x="3800" y="13"/>
                  </a:lnTo>
                  <a:lnTo>
                    <a:pt x="3806" y="9"/>
                  </a:lnTo>
                  <a:lnTo>
                    <a:pt x="3812" y="6"/>
                  </a:lnTo>
                  <a:lnTo>
                    <a:pt x="3818" y="4"/>
                  </a:lnTo>
                  <a:lnTo>
                    <a:pt x="3824" y="2"/>
                  </a:lnTo>
                  <a:lnTo>
                    <a:pt x="3830" y="1"/>
                  </a:lnTo>
                  <a:lnTo>
                    <a:pt x="3837" y="0"/>
                  </a:lnTo>
                  <a:lnTo>
                    <a:pt x="3843" y="0"/>
                  </a:lnTo>
                  <a:lnTo>
                    <a:pt x="3850" y="1"/>
                  </a:lnTo>
                  <a:lnTo>
                    <a:pt x="3856" y="2"/>
                  </a:lnTo>
                  <a:lnTo>
                    <a:pt x="3863" y="5"/>
                  </a:lnTo>
                  <a:lnTo>
                    <a:pt x="3870" y="8"/>
                  </a:lnTo>
                  <a:lnTo>
                    <a:pt x="3877" y="12"/>
                  </a:lnTo>
                  <a:lnTo>
                    <a:pt x="3884" y="17"/>
                  </a:lnTo>
                  <a:lnTo>
                    <a:pt x="3891" y="22"/>
                  </a:lnTo>
                  <a:lnTo>
                    <a:pt x="3898" y="29"/>
                  </a:lnTo>
                  <a:lnTo>
                    <a:pt x="3902" y="34"/>
                  </a:lnTo>
                  <a:lnTo>
                    <a:pt x="3906" y="40"/>
                  </a:lnTo>
                  <a:lnTo>
                    <a:pt x="3910" y="45"/>
                  </a:lnTo>
                  <a:lnTo>
                    <a:pt x="3914" y="51"/>
                  </a:lnTo>
                  <a:lnTo>
                    <a:pt x="3917" y="57"/>
                  </a:lnTo>
                  <a:lnTo>
                    <a:pt x="3919" y="63"/>
                  </a:lnTo>
                  <a:lnTo>
                    <a:pt x="3922" y="70"/>
                  </a:lnTo>
                  <a:lnTo>
                    <a:pt x="3924" y="76"/>
                  </a:lnTo>
                  <a:lnTo>
                    <a:pt x="3926" y="83"/>
                  </a:lnTo>
                  <a:lnTo>
                    <a:pt x="3928" y="89"/>
                  </a:lnTo>
                  <a:lnTo>
                    <a:pt x="3929" y="96"/>
                  </a:lnTo>
                  <a:lnTo>
                    <a:pt x="3931" y="103"/>
                  </a:lnTo>
                  <a:lnTo>
                    <a:pt x="3932" y="111"/>
                  </a:lnTo>
                  <a:lnTo>
                    <a:pt x="3932" y="118"/>
                  </a:lnTo>
                  <a:lnTo>
                    <a:pt x="3933" y="125"/>
                  </a:lnTo>
                  <a:lnTo>
                    <a:pt x="3934" y="132"/>
                  </a:lnTo>
                  <a:lnTo>
                    <a:pt x="3934" y="147"/>
                  </a:lnTo>
                  <a:lnTo>
                    <a:pt x="3935" y="161"/>
                  </a:lnTo>
                  <a:lnTo>
                    <a:pt x="3934" y="176"/>
                  </a:lnTo>
                  <a:lnTo>
                    <a:pt x="3934" y="190"/>
                  </a:lnTo>
                  <a:lnTo>
                    <a:pt x="3934" y="203"/>
                  </a:lnTo>
                  <a:lnTo>
                    <a:pt x="3933" y="217"/>
                  </a:lnTo>
                  <a:lnTo>
                    <a:pt x="3933" y="229"/>
                  </a:lnTo>
                  <a:lnTo>
                    <a:pt x="3934" y="241"/>
                  </a:lnTo>
                  <a:lnTo>
                    <a:pt x="3934" y="257"/>
                  </a:lnTo>
                  <a:lnTo>
                    <a:pt x="3935" y="272"/>
                  </a:lnTo>
                  <a:lnTo>
                    <a:pt x="3935" y="287"/>
                  </a:lnTo>
                  <a:lnTo>
                    <a:pt x="3935" y="303"/>
                  </a:lnTo>
                  <a:lnTo>
                    <a:pt x="3935" y="318"/>
                  </a:lnTo>
                  <a:lnTo>
                    <a:pt x="3935" y="333"/>
                  </a:lnTo>
                  <a:lnTo>
                    <a:pt x="3935" y="349"/>
                  </a:lnTo>
                  <a:lnTo>
                    <a:pt x="3935" y="364"/>
                  </a:lnTo>
                  <a:lnTo>
                    <a:pt x="3935" y="379"/>
                  </a:lnTo>
                  <a:lnTo>
                    <a:pt x="3935" y="395"/>
                  </a:lnTo>
                  <a:lnTo>
                    <a:pt x="3935" y="410"/>
                  </a:lnTo>
                  <a:lnTo>
                    <a:pt x="3935" y="425"/>
                  </a:lnTo>
                  <a:lnTo>
                    <a:pt x="3935" y="441"/>
                  </a:lnTo>
                  <a:lnTo>
                    <a:pt x="3935" y="456"/>
                  </a:lnTo>
                  <a:lnTo>
                    <a:pt x="3935" y="471"/>
                  </a:lnTo>
                  <a:lnTo>
                    <a:pt x="3935" y="487"/>
                  </a:lnTo>
                  <a:lnTo>
                    <a:pt x="3935" y="519"/>
                  </a:lnTo>
                  <a:lnTo>
                    <a:pt x="3935" y="552"/>
                  </a:lnTo>
                  <a:lnTo>
                    <a:pt x="3935" y="584"/>
                  </a:lnTo>
                  <a:lnTo>
                    <a:pt x="3935" y="617"/>
                  </a:lnTo>
                  <a:lnTo>
                    <a:pt x="3935" y="650"/>
                  </a:lnTo>
                  <a:lnTo>
                    <a:pt x="3935" y="682"/>
                  </a:lnTo>
                  <a:lnTo>
                    <a:pt x="3935" y="715"/>
                  </a:lnTo>
                  <a:lnTo>
                    <a:pt x="3935" y="748"/>
                  </a:lnTo>
                  <a:lnTo>
                    <a:pt x="3935" y="780"/>
                  </a:lnTo>
                  <a:lnTo>
                    <a:pt x="3935" y="813"/>
                  </a:lnTo>
                  <a:lnTo>
                    <a:pt x="3935" y="845"/>
                  </a:lnTo>
                  <a:lnTo>
                    <a:pt x="3935" y="878"/>
                  </a:lnTo>
                  <a:lnTo>
                    <a:pt x="3935" y="911"/>
                  </a:lnTo>
                  <a:lnTo>
                    <a:pt x="3935" y="943"/>
                  </a:lnTo>
                  <a:lnTo>
                    <a:pt x="3935" y="976"/>
                  </a:lnTo>
                  <a:lnTo>
                    <a:pt x="3935" y="1009"/>
                  </a:lnTo>
                  <a:lnTo>
                    <a:pt x="3935" y="1054"/>
                  </a:lnTo>
                  <a:lnTo>
                    <a:pt x="3935" y="1099"/>
                  </a:lnTo>
                  <a:lnTo>
                    <a:pt x="3935" y="1144"/>
                  </a:lnTo>
                  <a:lnTo>
                    <a:pt x="3935" y="1189"/>
                  </a:lnTo>
                  <a:lnTo>
                    <a:pt x="3935" y="1234"/>
                  </a:lnTo>
                  <a:lnTo>
                    <a:pt x="3935" y="1279"/>
                  </a:lnTo>
                  <a:lnTo>
                    <a:pt x="3935" y="1325"/>
                  </a:lnTo>
                  <a:lnTo>
                    <a:pt x="3935" y="1370"/>
                  </a:lnTo>
                  <a:lnTo>
                    <a:pt x="3935" y="1415"/>
                  </a:lnTo>
                  <a:lnTo>
                    <a:pt x="3935" y="1460"/>
                  </a:lnTo>
                  <a:lnTo>
                    <a:pt x="3935" y="1505"/>
                  </a:lnTo>
                  <a:lnTo>
                    <a:pt x="3935" y="1550"/>
                  </a:lnTo>
                  <a:lnTo>
                    <a:pt x="3935" y="1595"/>
                  </a:lnTo>
                  <a:lnTo>
                    <a:pt x="3935" y="1640"/>
                  </a:lnTo>
                  <a:lnTo>
                    <a:pt x="3935" y="1686"/>
                  </a:lnTo>
                  <a:lnTo>
                    <a:pt x="3935" y="1731"/>
                  </a:lnTo>
                  <a:lnTo>
                    <a:pt x="3935" y="1735"/>
                  </a:lnTo>
                  <a:lnTo>
                    <a:pt x="3935" y="1744"/>
                  </a:lnTo>
                  <a:lnTo>
                    <a:pt x="3935" y="1752"/>
                  </a:lnTo>
                  <a:lnTo>
                    <a:pt x="3935" y="1756"/>
                  </a:lnTo>
                  <a:close/>
                </a:path>
              </a:pathLst>
            </a:custGeom>
            <a:solidFill>
              <a:srgbClr val="00893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65" name="Freeform 144">
              <a:extLst>
                <a:ext uri="{FF2B5EF4-FFF2-40B4-BE49-F238E27FC236}">
                  <a16:creationId xmlns:a16="http://schemas.microsoft.com/office/drawing/2014/main" id="{1CAAF1CE-B35E-0192-AEDB-3441BB7EF340}"/>
                </a:ext>
              </a:extLst>
            </p:cNvPr>
            <p:cNvSpPr>
              <a:spLocks/>
            </p:cNvSpPr>
            <p:nvPr/>
          </p:nvSpPr>
          <p:spPr bwMode="auto">
            <a:xfrm>
              <a:off x="533401" y="2876550"/>
              <a:ext cx="6248400" cy="2786063"/>
            </a:xfrm>
            <a:custGeom>
              <a:avLst/>
              <a:gdLst>
                <a:gd name="T0" fmla="*/ 2147483646 w 3936"/>
                <a:gd name="T1" fmla="*/ 2147483646 h 1755"/>
                <a:gd name="T2" fmla="*/ 2147483646 w 3936"/>
                <a:gd name="T3" fmla="*/ 2147483646 h 1755"/>
                <a:gd name="T4" fmla="*/ 2147483646 w 3936"/>
                <a:gd name="T5" fmla="*/ 2147483646 h 1755"/>
                <a:gd name="T6" fmla="*/ 0 w 3936"/>
                <a:gd name="T7" fmla="*/ 2147483646 h 1755"/>
                <a:gd name="T8" fmla="*/ 2147483646 w 3936"/>
                <a:gd name="T9" fmla="*/ 2147483646 h 1755"/>
                <a:gd name="T10" fmla="*/ 2147483646 w 3936"/>
                <a:gd name="T11" fmla="*/ 2147483646 h 1755"/>
                <a:gd name="T12" fmla="*/ 2147483646 w 3936"/>
                <a:gd name="T13" fmla="*/ 2147483646 h 1755"/>
                <a:gd name="T14" fmla="*/ 2147483646 w 3936"/>
                <a:gd name="T15" fmla="*/ 2147483646 h 1755"/>
                <a:gd name="T16" fmla="*/ 2147483646 w 3936"/>
                <a:gd name="T17" fmla="*/ 2147483646 h 1755"/>
                <a:gd name="T18" fmla="*/ 2147483646 w 3936"/>
                <a:gd name="T19" fmla="*/ 2147483646 h 1755"/>
                <a:gd name="T20" fmla="*/ 2147483646 w 3936"/>
                <a:gd name="T21" fmla="*/ 2147483646 h 1755"/>
                <a:gd name="T22" fmla="*/ 2147483646 w 3936"/>
                <a:gd name="T23" fmla="*/ 2147483646 h 1755"/>
                <a:gd name="T24" fmla="*/ 2147483646 w 3936"/>
                <a:gd name="T25" fmla="*/ 2147483646 h 1755"/>
                <a:gd name="T26" fmla="*/ 2147483646 w 3936"/>
                <a:gd name="T27" fmla="*/ 2147483646 h 1755"/>
                <a:gd name="T28" fmla="*/ 2147483646 w 3936"/>
                <a:gd name="T29" fmla="*/ 2147483646 h 1755"/>
                <a:gd name="T30" fmla="*/ 2147483646 w 3936"/>
                <a:gd name="T31" fmla="*/ 2147483646 h 1755"/>
                <a:gd name="T32" fmla="*/ 2147483646 w 3936"/>
                <a:gd name="T33" fmla="*/ 2147483646 h 1755"/>
                <a:gd name="T34" fmla="*/ 2147483646 w 3936"/>
                <a:gd name="T35" fmla="*/ 2147483646 h 1755"/>
                <a:gd name="T36" fmla="*/ 2147483646 w 3936"/>
                <a:gd name="T37" fmla="*/ 2147483646 h 1755"/>
                <a:gd name="T38" fmla="*/ 2147483646 w 3936"/>
                <a:gd name="T39" fmla="*/ 2147483646 h 1755"/>
                <a:gd name="T40" fmla="*/ 2147483646 w 3936"/>
                <a:gd name="T41" fmla="*/ 2147483646 h 1755"/>
                <a:gd name="T42" fmla="*/ 2147483646 w 3936"/>
                <a:gd name="T43" fmla="*/ 2147483646 h 1755"/>
                <a:gd name="T44" fmla="*/ 2147483646 w 3936"/>
                <a:gd name="T45" fmla="*/ 2147483646 h 1755"/>
                <a:gd name="T46" fmla="*/ 2147483646 w 3936"/>
                <a:gd name="T47" fmla="*/ 2147483646 h 1755"/>
                <a:gd name="T48" fmla="*/ 2147483646 w 3936"/>
                <a:gd name="T49" fmla="*/ 2147483646 h 1755"/>
                <a:gd name="T50" fmla="*/ 2147483646 w 3936"/>
                <a:gd name="T51" fmla="*/ 2147483646 h 1755"/>
                <a:gd name="T52" fmla="*/ 2147483646 w 3936"/>
                <a:gd name="T53" fmla="*/ 2147483646 h 1755"/>
                <a:gd name="T54" fmla="*/ 2147483646 w 3936"/>
                <a:gd name="T55" fmla="*/ 2147483646 h 1755"/>
                <a:gd name="T56" fmla="*/ 2147483646 w 3936"/>
                <a:gd name="T57" fmla="*/ 2147483646 h 1755"/>
                <a:gd name="T58" fmla="*/ 2147483646 w 3936"/>
                <a:gd name="T59" fmla="*/ 2147483646 h 1755"/>
                <a:gd name="T60" fmla="*/ 2147483646 w 3936"/>
                <a:gd name="T61" fmla="*/ 2147483646 h 1755"/>
                <a:gd name="T62" fmla="*/ 2147483646 w 3936"/>
                <a:gd name="T63" fmla="*/ 2147483646 h 1755"/>
                <a:gd name="T64" fmla="*/ 2147483646 w 3936"/>
                <a:gd name="T65" fmla="*/ 2147483646 h 1755"/>
                <a:gd name="T66" fmla="*/ 2147483646 w 3936"/>
                <a:gd name="T67" fmla="*/ 2147483646 h 1755"/>
                <a:gd name="T68" fmla="*/ 2147483646 w 3936"/>
                <a:gd name="T69" fmla="*/ 2147483646 h 1755"/>
                <a:gd name="T70" fmla="*/ 2147483646 w 3936"/>
                <a:gd name="T71" fmla="*/ 2147483646 h 1755"/>
                <a:gd name="T72" fmla="*/ 2147483646 w 3936"/>
                <a:gd name="T73" fmla="*/ 2147483646 h 1755"/>
                <a:gd name="T74" fmla="*/ 2147483646 w 3936"/>
                <a:gd name="T75" fmla="*/ 2147483646 h 1755"/>
                <a:gd name="T76" fmla="*/ 2147483646 w 3936"/>
                <a:gd name="T77" fmla="*/ 2147483646 h 1755"/>
                <a:gd name="T78" fmla="*/ 2147483646 w 3936"/>
                <a:gd name="T79" fmla="*/ 2147483646 h 1755"/>
                <a:gd name="T80" fmla="*/ 2147483646 w 3936"/>
                <a:gd name="T81" fmla="*/ 2147483646 h 1755"/>
                <a:gd name="T82" fmla="*/ 2147483646 w 3936"/>
                <a:gd name="T83" fmla="*/ 2147483646 h 1755"/>
                <a:gd name="T84" fmla="*/ 2147483646 w 3936"/>
                <a:gd name="T85" fmla="*/ 2147483646 h 1755"/>
                <a:gd name="T86" fmla="*/ 2147483646 w 3936"/>
                <a:gd name="T87" fmla="*/ 2147483646 h 1755"/>
                <a:gd name="T88" fmla="*/ 2147483646 w 3936"/>
                <a:gd name="T89" fmla="*/ 2147483646 h 1755"/>
                <a:gd name="T90" fmla="*/ 2147483646 w 3936"/>
                <a:gd name="T91" fmla="*/ 2147483646 h 1755"/>
                <a:gd name="T92" fmla="*/ 2147483646 w 3936"/>
                <a:gd name="T93" fmla="*/ 2147483646 h 1755"/>
                <a:gd name="T94" fmla="*/ 2147483646 w 3936"/>
                <a:gd name="T95" fmla="*/ 2147483646 h 1755"/>
                <a:gd name="T96" fmla="*/ 2147483646 w 3936"/>
                <a:gd name="T97" fmla="*/ 2147483646 h 1755"/>
                <a:gd name="T98" fmla="*/ 2147483646 w 3936"/>
                <a:gd name="T99" fmla="*/ 2147483646 h 1755"/>
                <a:gd name="T100" fmla="*/ 2147483646 w 3936"/>
                <a:gd name="T101" fmla="*/ 0 h 1755"/>
                <a:gd name="T102" fmla="*/ 2147483646 w 3936"/>
                <a:gd name="T103" fmla="*/ 2147483646 h 1755"/>
                <a:gd name="T104" fmla="*/ 2147483646 w 3936"/>
                <a:gd name="T105" fmla="*/ 2147483646 h 1755"/>
                <a:gd name="T106" fmla="*/ 2147483646 w 3936"/>
                <a:gd name="T107" fmla="*/ 2147483646 h 1755"/>
                <a:gd name="T108" fmla="*/ 2147483646 w 3936"/>
                <a:gd name="T109" fmla="*/ 2147483646 h 1755"/>
                <a:gd name="T110" fmla="*/ 2147483646 w 3936"/>
                <a:gd name="T111" fmla="*/ 2147483646 h 1755"/>
                <a:gd name="T112" fmla="*/ 2147483646 w 3936"/>
                <a:gd name="T113" fmla="*/ 2147483646 h 1755"/>
                <a:gd name="T114" fmla="*/ 2147483646 w 3936"/>
                <a:gd name="T115" fmla="*/ 2147483646 h 1755"/>
                <a:gd name="T116" fmla="*/ 2147483646 w 3936"/>
                <a:gd name="T117" fmla="*/ 2147483646 h 1755"/>
                <a:gd name="T118" fmla="*/ 2147483646 w 3936"/>
                <a:gd name="T119" fmla="*/ 2147483646 h 1755"/>
                <a:gd name="T120" fmla="*/ 2147483646 w 3936"/>
                <a:gd name="T121" fmla="*/ 2147483646 h 1755"/>
                <a:gd name="T122" fmla="*/ 2147483646 w 3936"/>
                <a:gd name="T123" fmla="*/ 2147483646 h 1755"/>
                <a:gd name="T124" fmla="*/ 2147483646 w 3936"/>
                <a:gd name="T125" fmla="*/ 2147483646 h 175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6"/>
                <a:gd name="T190" fmla="*/ 0 h 1755"/>
                <a:gd name="T191" fmla="*/ 3936 w 3936"/>
                <a:gd name="T192" fmla="*/ 1755 h 175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6" h="1755">
                  <a:moveTo>
                    <a:pt x="3935" y="1755"/>
                  </a:moveTo>
                  <a:lnTo>
                    <a:pt x="3891" y="1755"/>
                  </a:lnTo>
                  <a:lnTo>
                    <a:pt x="3766" y="1755"/>
                  </a:lnTo>
                  <a:lnTo>
                    <a:pt x="3572" y="1755"/>
                  </a:lnTo>
                  <a:lnTo>
                    <a:pt x="3320" y="1755"/>
                  </a:lnTo>
                  <a:lnTo>
                    <a:pt x="3023" y="1755"/>
                  </a:lnTo>
                  <a:lnTo>
                    <a:pt x="2691" y="1755"/>
                  </a:lnTo>
                  <a:lnTo>
                    <a:pt x="2335" y="1755"/>
                  </a:lnTo>
                  <a:lnTo>
                    <a:pt x="1969" y="1755"/>
                  </a:lnTo>
                  <a:lnTo>
                    <a:pt x="1602" y="1755"/>
                  </a:lnTo>
                  <a:lnTo>
                    <a:pt x="1247" y="1755"/>
                  </a:lnTo>
                  <a:lnTo>
                    <a:pt x="915" y="1755"/>
                  </a:lnTo>
                  <a:lnTo>
                    <a:pt x="617" y="1755"/>
                  </a:lnTo>
                  <a:lnTo>
                    <a:pt x="366" y="1755"/>
                  </a:lnTo>
                  <a:lnTo>
                    <a:pt x="171" y="1755"/>
                  </a:lnTo>
                  <a:lnTo>
                    <a:pt x="47" y="1755"/>
                  </a:lnTo>
                  <a:lnTo>
                    <a:pt x="3" y="1755"/>
                  </a:lnTo>
                  <a:lnTo>
                    <a:pt x="2" y="1754"/>
                  </a:lnTo>
                  <a:lnTo>
                    <a:pt x="2" y="1750"/>
                  </a:lnTo>
                  <a:lnTo>
                    <a:pt x="2" y="1744"/>
                  </a:lnTo>
                  <a:lnTo>
                    <a:pt x="1" y="1736"/>
                  </a:lnTo>
                  <a:lnTo>
                    <a:pt x="1" y="1714"/>
                  </a:lnTo>
                  <a:lnTo>
                    <a:pt x="1" y="1686"/>
                  </a:lnTo>
                  <a:lnTo>
                    <a:pt x="0" y="1652"/>
                  </a:lnTo>
                  <a:lnTo>
                    <a:pt x="0" y="1614"/>
                  </a:lnTo>
                  <a:lnTo>
                    <a:pt x="0" y="1573"/>
                  </a:lnTo>
                  <a:lnTo>
                    <a:pt x="0" y="1530"/>
                  </a:lnTo>
                  <a:lnTo>
                    <a:pt x="0" y="1487"/>
                  </a:lnTo>
                  <a:lnTo>
                    <a:pt x="0" y="1445"/>
                  </a:lnTo>
                  <a:lnTo>
                    <a:pt x="0" y="1405"/>
                  </a:lnTo>
                  <a:lnTo>
                    <a:pt x="1" y="1368"/>
                  </a:lnTo>
                  <a:lnTo>
                    <a:pt x="1" y="1336"/>
                  </a:lnTo>
                  <a:lnTo>
                    <a:pt x="1" y="1309"/>
                  </a:lnTo>
                  <a:lnTo>
                    <a:pt x="2" y="1290"/>
                  </a:lnTo>
                  <a:lnTo>
                    <a:pt x="2" y="1279"/>
                  </a:lnTo>
                  <a:lnTo>
                    <a:pt x="2" y="1281"/>
                  </a:lnTo>
                  <a:lnTo>
                    <a:pt x="3" y="1284"/>
                  </a:lnTo>
                  <a:lnTo>
                    <a:pt x="5" y="1287"/>
                  </a:lnTo>
                  <a:lnTo>
                    <a:pt x="7" y="1290"/>
                  </a:lnTo>
                  <a:lnTo>
                    <a:pt x="10" y="1293"/>
                  </a:lnTo>
                  <a:lnTo>
                    <a:pt x="13" y="1297"/>
                  </a:lnTo>
                  <a:lnTo>
                    <a:pt x="16" y="1300"/>
                  </a:lnTo>
                  <a:lnTo>
                    <a:pt x="20" y="1304"/>
                  </a:lnTo>
                  <a:lnTo>
                    <a:pt x="25" y="1308"/>
                  </a:lnTo>
                  <a:lnTo>
                    <a:pt x="30" y="1312"/>
                  </a:lnTo>
                  <a:lnTo>
                    <a:pt x="35" y="1316"/>
                  </a:lnTo>
                  <a:lnTo>
                    <a:pt x="40" y="1320"/>
                  </a:lnTo>
                  <a:lnTo>
                    <a:pt x="52" y="1329"/>
                  </a:lnTo>
                  <a:lnTo>
                    <a:pt x="64" y="1337"/>
                  </a:lnTo>
                  <a:lnTo>
                    <a:pt x="77" y="1346"/>
                  </a:lnTo>
                  <a:lnTo>
                    <a:pt x="89" y="1354"/>
                  </a:lnTo>
                  <a:lnTo>
                    <a:pt x="101" y="1362"/>
                  </a:lnTo>
                  <a:lnTo>
                    <a:pt x="113" y="1369"/>
                  </a:lnTo>
                  <a:lnTo>
                    <a:pt x="133" y="1382"/>
                  </a:lnTo>
                  <a:lnTo>
                    <a:pt x="146" y="1390"/>
                  </a:lnTo>
                  <a:lnTo>
                    <a:pt x="157" y="1397"/>
                  </a:lnTo>
                  <a:lnTo>
                    <a:pt x="168" y="1404"/>
                  </a:lnTo>
                  <a:lnTo>
                    <a:pt x="179" y="1411"/>
                  </a:lnTo>
                  <a:lnTo>
                    <a:pt x="190" y="1418"/>
                  </a:lnTo>
                  <a:lnTo>
                    <a:pt x="201" y="1424"/>
                  </a:lnTo>
                  <a:lnTo>
                    <a:pt x="213" y="1431"/>
                  </a:lnTo>
                  <a:lnTo>
                    <a:pt x="224" y="1437"/>
                  </a:lnTo>
                  <a:lnTo>
                    <a:pt x="236" y="1443"/>
                  </a:lnTo>
                  <a:lnTo>
                    <a:pt x="248" y="1449"/>
                  </a:lnTo>
                  <a:lnTo>
                    <a:pt x="260" y="1455"/>
                  </a:lnTo>
                  <a:lnTo>
                    <a:pt x="272" y="1461"/>
                  </a:lnTo>
                  <a:lnTo>
                    <a:pt x="284" y="1466"/>
                  </a:lnTo>
                  <a:lnTo>
                    <a:pt x="297" y="1472"/>
                  </a:lnTo>
                  <a:lnTo>
                    <a:pt x="309" y="1477"/>
                  </a:lnTo>
                  <a:lnTo>
                    <a:pt x="322" y="1482"/>
                  </a:lnTo>
                  <a:lnTo>
                    <a:pt x="335" y="1486"/>
                  </a:lnTo>
                  <a:lnTo>
                    <a:pt x="348" y="1491"/>
                  </a:lnTo>
                  <a:lnTo>
                    <a:pt x="361" y="1495"/>
                  </a:lnTo>
                  <a:lnTo>
                    <a:pt x="375" y="1499"/>
                  </a:lnTo>
                  <a:lnTo>
                    <a:pt x="388" y="1502"/>
                  </a:lnTo>
                  <a:lnTo>
                    <a:pt x="402" y="1506"/>
                  </a:lnTo>
                  <a:lnTo>
                    <a:pt x="417" y="1509"/>
                  </a:lnTo>
                  <a:lnTo>
                    <a:pt x="431" y="1511"/>
                  </a:lnTo>
                  <a:lnTo>
                    <a:pt x="445" y="1514"/>
                  </a:lnTo>
                  <a:lnTo>
                    <a:pt x="460" y="1516"/>
                  </a:lnTo>
                  <a:lnTo>
                    <a:pt x="475" y="1518"/>
                  </a:lnTo>
                  <a:lnTo>
                    <a:pt x="490" y="1520"/>
                  </a:lnTo>
                  <a:lnTo>
                    <a:pt x="504" y="1522"/>
                  </a:lnTo>
                  <a:lnTo>
                    <a:pt x="520" y="1524"/>
                  </a:lnTo>
                  <a:lnTo>
                    <a:pt x="535" y="1525"/>
                  </a:lnTo>
                  <a:lnTo>
                    <a:pt x="550" y="1526"/>
                  </a:lnTo>
                  <a:lnTo>
                    <a:pt x="565" y="1528"/>
                  </a:lnTo>
                  <a:lnTo>
                    <a:pt x="596" y="1530"/>
                  </a:lnTo>
                  <a:lnTo>
                    <a:pt x="627" y="1531"/>
                  </a:lnTo>
                  <a:lnTo>
                    <a:pt x="657" y="1533"/>
                  </a:lnTo>
                  <a:lnTo>
                    <a:pt x="688" y="1534"/>
                  </a:lnTo>
                  <a:lnTo>
                    <a:pt x="718" y="1535"/>
                  </a:lnTo>
                  <a:lnTo>
                    <a:pt x="748" y="1537"/>
                  </a:lnTo>
                  <a:lnTo>
                    <a:pt x="777" y="1539"/>
                  </a:lnTo>
                  <a:lnTo>
                    <a:pt x="806" y="1541"/>
                  </a:lnTo>
                  <a:lnTo>
                    <a:pt x="841" y="1543"/>
                  </a:lnTo>
                  <a:lnTo>
                    <a:pt x="876" y="1545"/>
                  </a:lnTo>
                  <a:lnTo>
                    <a:pt x="911" y="1548"/>
                  </a:lnTo>
                  <a:lnTo>
                    <a:pt x="946" y="1550"/>
                  </a:lnTo>
                  <a:lnTo>
                    <a:pt x="981" y="1552"/>
                  </a:lnTo>
                  <a:lnTo>
                    <a:pt x="1016" y="1553"/>
                  </a:lnTo>
                  <a:lnTo>
                    <a:pt x="1051" y="1555"/>
                  </a:lnTo>
                  <a:lnTo>
                    <a:pt x="1086" y="1556"/>
                  </a:lnTo>
                  <a:lnTo>
                    <a:pt x="1121" y="1557"/>
                  </a:lnTo>
                  <a:lnTo>
                    <a:pt x="1157" y="1558"/>
                  </a:lnTo>
                  <a:lnTo>
                    <a:pt x="1192" y="1559"/>
                  </a:lnTo>
                  <a:lnTo>
                    <a:pt x="1227" y="1560"/>
                  </a:lnTo>
                  <a:lnTo>
                    <a:pt x="1297" y="1562"/>
                  </a:lnTo>
                  <a:lnTo>
                    <a:pt x="1367" y="1563"/>
                  </a:lnTo>
                  <a:lnTo>
                    <a:pt x="1437" y="1564"/>
                  </a:lnTo>
                  <a:lnTo>
                    <a:pt x="1507" y="1565"/>
                  </a:lnTo>
                  <a:lnTo>
                    <a:pt x="1578" y="1566"/>
                  </a:lnTo>
                  <a:lnTo>
                    <a:pt x="1648" y="1567"/>
                  </a:lnTo>
                  <a:lnTo>
                    <a:pt x="1718" y="1568"/>
                  </a:lnTo>
                  <a:lnTo>
                    <a:pt x="1788" y="1570"/>
                  </a:lnTo>
                  <a:lnTo>
                    <a:pt x="1823" y="1571"/>
                  </a:lnTo>
                  <a:lnTo>
                    <a:pt x="1859" y="1572"/>
                  </a:lnTo>
                  <a:lnTo>
                    <a:pt x="1894" y="1573"/>
                  </a:lnTo>
                  <a:lnTo>
                    <a:pt x="1929" y="1574"/>
                  </a:lnTo>
                  <a:lnTo>
                    <a:pt x="1958" y="1575"/>
                  </a:lnTo>
                  <a:lnTo>
                    <a:pt x="1986" y="1576"/>
                  </a:lnTo>
                  <a:lnTo>
                    <a:pt x="2014" y="1577"/>
                  </a:lnTo>
                  <a:lnTo>
                    <a:pt x="2043" y="1577"/>
                  </a:lnTo>
                  <a:lnTo>
                    <a:pt x="2072" y="1578"/>
                  </a:lnTo>
                  <a:lnTo>
                    <a:pt x="2100" y="1578"/>
                  </a:lnTo>
                  <a:lnTo>
                    <a:pt x="2129" y="1579"/>
                  </a:lnTo>
                  <a:lnTo>
                    <a:pt x="2158" y="1579"/>
                  </a:lnTo>
                  <a:lnTo>
                    <a:pt x="2186" y="1579"/>
                  </a:lnTo>
                  <a:lnTo>
                    <a:pt x="2215" y="1578"/>
                  </a:lnTo>
                  <a:lnTo>
                    <a:pt x="2244" y="1578"/>
                  </a:lnTo>
                  <a:lnTo>
                    <a:pt x="2273" y="1577"/>
                  </a:lnTo>
                  <a:lnTo>
                    <a:pt x="2302" y="1577"/>
                  </a:lnTo>
                  <a:lnTo>
                    <a:pt x="2331" y="1576"/>
                  </a:lnTo>
                  <a:lnTo>
                    <a:pt x="2360" y="1575"/>
                  </a:lnTo>
                  <a:lnTo>
                    <a:pt x="2389" y="1574"/>
                  </a:lnTo>
                  <a:lnTo>
                    <a:pt x="2417" y="1573"/>
                  </a:lnTo>
                  <a:lnTo>
                    <a:pt x="2446" y="1572"/>
                  </a:lnTo>
                  <a:lnTo>
                    <a:pt x="2475" y="1571"/>
                  </a:lnTo>
                  <a:lnTo>
                    <a:pt x="2504" y="1569"/>
                  </a:lnTo>
                  <a:lnTo>
                    <a:pt x="2533" y="1568"/>
                  </a:lnTo>
                  <a:lnTo>
                    <a:pt x="2562" y="1566"/>
                  </a:lnTo>
                  <a:lnTo>
                    <a:pt x="2590" y="1564"/>
                  </a:lnTo>
                  <a:lnTo>
                    <a:pt x="2619" y="1562"/>
                  </a:lnTo>
                  <a:lnTo>
                    <a:pt x="2648" y="1560"/>
                  </a:lnTo>
                  <a:lnTo>
                    <a:pt x="2676" y="1558"/>
                  </a:lnTo>
                  <a:lnTo>
                    <a:pt x="2705" y="1555"/>
                  </a:lnTo>
                  <a:lnTo>
                    <a:pt x="2733" y="1553"/>
                  </a:lnTo>
                  <a:lnTo>
                    <a:pt x="2761" y="1550"/>
                  </a:lnTo>
                  <a:lnTo>
                    <a:pt x="2790" y="1548"/>
                  </a:lnTo>
                  <a:lnTo>
                    <a:pt x="2818" y="1545"/>
                  </a:lnTo>
                  <a:lnTo>
                    <a:pt x="2846" y="1542"/>
                  </a:lnTo>
                  <a:lnTo>
                    <a:pt x="2877" y="1538"/>
                  </a:lnTo>
                  <a:lnTo>
                    <a:pt x="2909" y="1534"/>
                  </a:lnTo>
                  <a:lnTo>
                    <a:pt x="2925" y="1532"/>
                  </a:lnTo>
                  <a:lnTo>
                    <a:pt x="2941" y="1530"/>
                  </a:lnTo>
                  <a:lnTo>
                    <a:pt x="2957" y="1528"/>
                  </a:lnTo>
                  <a:lnTo>
                    <a:pt x="2974" y="1526"/>
                  </a:lnTo>
                  <a:lnTo>
                    <a:pt x="2990" y="1523"/>
                  </a:lnTo>
                  <a:lnTo>
                    <a:pt x="3006" y="1520"/>
                  </a:lnTo>
                  <a:lnTo>
                    <a:pt x="3022" y="1518"/>
                  </a:lnTo>
                  <a:lnTo>
                    <a:pt x="3039" y="1515"/>
                  </a:lnTo>
                  <a:lnTo>
                    <a:pt x="3055" y="1511"/>
                  </a:lnTo>
                  <a:lnTo>
                    <a:pt x="3070" y="1508"/>
                  </a:lnTo>
                  <a:lnTo>
                    <a:pt x="3086" y="1504"/>
                  </a:lnTo>
                  <a:lnTo>
                    <a:pt x="3102" y="1500"/>
                  </a:lnTo>
                  <a:lnTo>
                    <a:pt x="3118" y="1496"/>
                  </a:lnTo>
                  <a:lnTo>
                    <a:pt x="3133" y="1492"/>
                  </a:lnTo>
                  <a:lnTo>
                    <a:pt x="3149" y="1487"/>
                  </a:lnTo>
                  <a:lnTo>
                    <a:pt x="3163" y="1482"/>
                  </a:lnTo>
                  <a:lnTo>
                    <a:pt x="3178" y="1477"/>
                  </a:lnTo>
                  <a:lnTo>
                    <a:pt x="3193" y="1471"/>
                  </a:lnTo>
                  <a:lnTo>
                    <a:pt x="3207" y="1465"/>
                  </a:lnTo>
                  <a:lnTo>
                    <a:pt x="3221" y="1459"/>
                  </a:lnTo>
                  <a:lnTo>
                    <a:pt x="3235" y="1453"/>
                  </a:lnTo>
                  <a:lnTo>
                    <a:pt x="3248" y="1446"/>
                  </a:lnTo>
                  <a:lnTo>
                    <a:pt x="3261" y="1438"/>
                  </a:lnTo>
                  <a:lnTo>
                    <a:pt x="3274" y="1431"/>
                  </a:lnTo>
                  <a:lnTo>
                    <a:pt x="3286" y="1423"/>
                  </a:lnTo>
                  <a:lnTo>
                    <a:pt x="3298" y="1414"/>
                  </a:lnTo>
                  <a:lnTo>
                    <a:pt x="3310" y="1405"/>
                  </a:lnTo>
                  <a:lnTo>
                    <a:pt x="3321" y="1396"/>
                  </a:lnTo>
                  <a:lnTo>
                    <a:pt x="3330" y="1388"/>
                  </a:lnTo>
                  <a:lnTo>
                    <a:pt x="3339" y="1379"/>
                  </a:lnTo>
                  <a:lnTo>
                    <a:pt x="3348" y="1371"/>
                  </a:lnTo>
                  <a:lnTo>
                    <a:pt x="3356" y="1362"/>
                  </a:lnTo>
                  <a:lnTo>
                    <a:pt x="3365" y="1353"/>
                  </a:lnTo>
                  <a:lnTo>
                    <a:pt x="3373" y="1345"/>
                  </a:lnTo>
                  <a:lnTo>
                    <a:pt x="3381" y="1335"/>
                  </a:lnTo>
                  <a:lnTo>
                    <a:pt x="3390" y="1326"/>
                  </a:lnTo>
                  <a:lnTo>
                    <a:pt x="3397" y="1317"/>
                  </a:lnTo>
                  <a:lnTo>
                    <a:pt x="3405" y="1308"/>
                  </a:lnTo>
                  <a:lnTo>
                    <a:pt x="3413" y="1298"/>
                  </a:lnTo>
                  <a:lnTo>
                    <a:pt x="3420" y="1289"/>
                  </a:lnTo>
                  <a:lnTo>
                    <a:pt x="3427" y="1279"/>
                  </a:lnTo>
                  <a:lnTo>
                    <a:pt x="3434" y="1269"/>
                  </a:lnTo>
                  <a:lnTo>
                    <a:pt x="3441" y="1259"/>
                  </a:lnTo>
                  <a:lnTo>
                    <a:pt x="3448" y="1250"/>
                  </a:lnTo>
                  <a:lnTo>
                    <a:pt x="3454" y="1240"/>
                  </a:lnTo>
                  <a:lnTo>
                    <a:pt x="3461" y="1230"/>
                  </a:lnTo>
                  <a:lnTo>
                    <a:pt x="3467" y="1220"/>
                  </a:lnTo>
                  <a:lnTo>
                    <a:pt x="3473" y="1210"/>
                  </a:lnTo>
                  <a:lnTo>
                    <a:pt x="3479" y="1200"/>
                  </a:lnTo>
                  <a:lnTo>
                    <a:pt x="3485" y="1189"/>
                  </a:lnTo>
                  <a:lnTo>
                    <a:pt x="3490" y="1179"/>
                  </a:lnTo>
                  <a:lnTo>
                    <a:pt x="3496" y="1169"/>
                  </a:lnTo>
                  <a:lnTo>
                    <a:pt x="3501" y="1159"/>
                  </a:lnTo>
                  <a:lnTo>
                    <a:pt x="3506" y="1148"/>
                  </a:lnTo>
                  <a:lnTo>
                    <a:pt x="3511" y="1138"/>
                  </a:lnTo>
                  <a:lnTo>
                    <a:pt x="3516" y="1128"/>
                  </a:lnTo>
                  <a:lnTo>
                    <a:pt x="3521" y="1117"/>
                  </a:lnTo>
                  <a:lnTo>
                    <a:pt x="3525" y="1107"/>
                  </a:lnTo>
                  <a:lnTo>
                    <a:pt x="3529" y="1097"/>
                  </a:lnTo>
                  <a:lnTo>
                    <a:pt x="3533" y="1086"/>
                  </a:lnTo>
                  <a:lnTo>
                    <a:pt x="3537" y="1077"/>
                  </a:lnTo>
                  <a:lnTo>
                    <a:pt x="3540" y="1067"/>
                  </a:lnTo>
                  <a:lnTo>
                    <a:pt x="3544" y="1057"/>
                  </a:lnTo>
                  <a:lnTo>
                    <a:pt x="3547" y="1047"/>
                  </a:lnTo>
                  <a:lnTo>
                    <a:pt x="3549" y="1037"/>
                  </a:lnTo>
                  <a:lnTo>
                    <a:pt x="3552" y="1028"/>
                  </a:lnTo>
                  <a:lnTo>
                    <a:pt x="3554" y="1018"/>
                  </a:lnTo>
                  <a:lnTo>
                    <a:pt x="3556" y="1007"/>
                  </a:lnTo>
                  <a:lnTo>
                    <a:pt x="3558" y="998"/>
                  </a:lnTo>
                  <a:lnTo>
                    <a:pt x="3560" y="987"/>
                  </a:lnTo>
                  <a:lnTo>
                    <a:pt x="3562" y="977"/>
                  </a:lnTo>
                  <a:lnTo>
                    <a:pt x="3563" y="967"/>
                  </a:lnTo>
                  <a:lnTo>
                    <a:pt x="3566" y="946"/>
                  </a:lnTo>
                  <a:lnTo>
                    <a:pt x="3568" y="926"/>
                  </a:lnTo>
                  <a:lnTo>
                    <a:pt x="3570" y="905"/>
                  </a:lnTo>
                  <a:lnTo>
                    <a:pt x="3572" y="885"/>
                  </a:lnTo>
                  <a:lnTo>
                    <a:pt x="3574" y="864"/>
                  </a:lnTo>
                  <a:lnTo>
                    <a:pt x="3576" y="843"/>
                  </a:lnTo>
                  <a:lnTo>
                    <a:pt x="3577" y="823"/>
                  </a:lnTo>
                  <a:lnTo>
                    <a:pt x="3579" y="803"/>
                  </a:lnTo>
                  <a:lnTo>
                    <a:pt x="3581" y="783"/>
                  </a:lnTo>
                  <a:lnTo>
                    <a:pt x="3584" y="763"/>
                  </a:lnTo>
                  <a:lnTo>
                    <a:pt x="3567" y="760"/>
                  </a:lnTo>
                  <a:lnTo>
                    <a:pt x="3551" y="759"/>
                  </a:lnTo>
                  <a:lnTo>
                    <a:pt x="3534" y="757"/>
                  </a:lnTo>
                  <a:lnTo>
                    <a:pt x="3518" y="756"/>
                  </a:lnTo>
                  <a:lnTo>
                    <a:pt x="3502" y="755"/>
                  </a:lnTo>
                  <a:lnTo>
                    <a:pt x="3487" y="753"/>
                  </a:lnTo>
                  <a:lnTo>
                    <a:pt x="3471" y="752"/>
                  </a:lnTo>
                  <a:lnTo>
                    <a:pt x="3456" y="751"/>
                  </a:lnTo>
                  <a:lnTo>
                    <a:pt x="3440" y="750"/>
                  </a:lnTo>
                  <a:lnTo>
                    <a:pt x="3425" y="748"/>
                  </a:lnTo>
                  <a:lnTo>
                    <a:pt x="3409" y="746"/>
                  </a:lnTo>
                  <a:lnTo>
                    <a:pt x="3394" y="743"/>
                  </a:lnTo>
                  <a:lnTo>
                    <a:pt x="3386" y="742"/>
                  </a:lnTo>
                  <a:lnTo>
                    <a:pt x="3378" y="741"/>
                  </a:lnTo>
                  <a:lnTo>
                    <a:pt x="3370" y="739"/>
                  </a:lnTo>
                  <a:lnTo>
                    <a:pt x="3362" y="737"/>
                  </a:lnTo>
                  <a:lnTo>
                    <a:pt x="3354" y="735"/>
                  </a:lnTo>
                  <a:lnTo>
                    <a:pt x="3346" y="733"/>
                  </a:lnTo>
                  <a:lnTo>
                    <a:pt x="3337" y="731"/>
                  </a:lnTo>
                  <a:lnTo>
                    <a:pt x="3329" y="729"/>
                  </a:lnTo>
                  <a:lnTo>
                    <a:pt x="3324" y="727"/>
                  </a:lnTo>
                  <a:lnTo>
                    <a:pt x="3316" y="724"/>
                  </a:lnTo>
                  <a:lnTo>
                    <a:pt x="3304" y="720"/>
                  </a:lnTo>
                  <a:lnTo>
                    <a:pt x="3290" y="715"/>
                  </a:lnTo>
                  <a:lnTo>
                    <a:pt x="3273" y="710"/>
                  </a:lnTo>
                  <a:lnTo>
                    <a:pt x="3256" y="703"/>
                  </a:lnTo>
                  <a:lnTo>
                    <a:pt x="3237" y="697"/>
                  </a:lnTo>
                  <a:lnTo>
                    <a:pt x="3218" y="690"/>
                  </a:lnTo>
                  <a:lnTo>
                    <a:pt x="3200" y="683"/>
                  </a:lnTo>
                  <a:lnTo>
                    <a:pt x="3182" y="676"/>
                  </a:lnTo>
                  <a:lnTo>
                    <a:pt x="3166" y="670"/>
                  </a:lnTo>
                  <a:lnTo>
                    <a:pt x="3151" y="664"/>
                  </a:lnTo>
                  <a:lnTo>
                    <a:pt x="3145" y="661"/>
                  </a:lnTo>
                  <a:lnTo>
                    <a:pt x="3139" y="658"/>
                  </a:lnTo>
                  <a:lnTo>
                    <a:pt x="3134" y="656"/>
                  </a:lnTo>
                  <a:lnTo>
                    <a:pt x="3130" y="654"/>
                  </a:lnTo>
                  <a:lnTo>
                    <a:pt x="3127" y="652"/>
                  </a:lnTo>
                  <a:lnTo>
                    <a:pt x="3125" y="650"/>
                  </a:lnTo>
                  <a:lnTo>
                    <a:pt x="3123" y="649"/>
                  </a:lnTo>
                  <a:lnTo>
                    <a:pt x="3123" y="648"/>
                  </a:lnTo>
                  <a:lnTo>
                    <a:pt x="3127" y="644"/>
                  </a:lnTo>
                  <a:lnTo>
                    <a:pt x="3130" y="639"/>
                  </a:lnTo>
                  <a:lnTo>
                    <a:pt x="3134" y="635"/>
                  </a:lnTo>
                  <a:lnTo>
                    <a:pt x="3138" y="631"/>
                  </a:lnTo>
                  <a:lnTo>
                    <a:pt x="3142" y="627"/>
                  </a:lnTo>
                  <a:lnTo>
                    <a:pt x="3147" y="623"/>
                  </a:lnTo>
                  <a:lnTo>
                    <a:pt x="3152" y="620"/>
                  </a:lnTo>
                  <a:lnTo>
                    <a:pt x="3157" y="616"/>
                  </a:lnTo>
                  <a:lnTo>
                    <a:pt x="3162" y="613"/>
                  </a:lnTo>
                  <a:lnTo>
                    <a:pt x="3167" y="609"/>
                  </a:lnTo>
                  <a:lnTo>
                    <a:pt x="3173" y="606"/>
                  </a:lnTo>
                  <a:lnTo>
                    <a:pt x="3179" y="603"/>
                  </a:lnTo>
                  <a:lnTo>
                    <a:pt x="3190" y="597"/>
                  </a:lnTo>
                  <a:lnTo>
                    <a:pt x="3202" y="591"/>
                  </a:lnTo>
                  <a:lnTo>
                    <a:pt x="3227" y="580"/>
                  </a:lnTo>
                  <a:lnTo>
                    <a:pt x="3252" y="570"/>
                  </a:lnTo>
                  <a:lnTo>
                    <a:pt x="3264" y="565"/>
                  </a:lnTo>
                  <a:lnTo>
                    <a:pt x="3275" y="559"/>
                  </a:lnTo>
                  <a:lnTo>
                    <a:pt x="3281" y="556"/>
                  </a:lnTo>
                  <a:lnTo>
                    <a:pt x="3287" y="553"/>
                  </a:lnTo>
                  <a:lnTo>
                    <a:pt x="3292" y="550"/>
                  </a:lnTo>
                  <a:lnTo>
                    <a:pt x="3298" y="547"/>
                  </a:lnTo>
                  <a:lnTo>
                    <a:pt x="3312" y="538"/>
                  </a:lnTo>
                  <a:lnTo>
                    <a:pt x="3327" y="529"/>
                  </a:lnTo>
                  <a:lnTo>
                    <a:pt x="3341" y="519"/>
                  </a:lnTo>
                  <a:lnTo>
                    <a:pt x="3356" y="509"/>
                  </a:lnTo>
                  <a:lnTo>
                    <a:pt x="3371" y="498"/>
                  </a:lnTo>
                  <a:lnTo>
                    <a:pt x="3385" y="487"/>
                  </a:lnTo>
                  <a:lnTo>
                    <a:pt x="3399" y="476"/>
                  </a:lnTo>
                  <a:lnTo>
                    <a:pt x="3412" y="464"/>
                  </a:lnTo>
                  <a:lnTo>
                    <a:pt x="3426" y="453"/>
                  </a:lnTo>
                  <a:lnTo>
                    <a:pt x="3438" y="441"/>
                  </a:lnTo>
                  <a:lnTo>
                    <a:pt x="3451" y="428"/>
                  </a:lnTo>
                  <a:lnTo>
                    <a:pt x="3463" y="417"/>
                  </a:lnTo>
                  <a:lnTo>
                    <a:pt x="3474" y="404"/>
                  </a:lnTo>
                  <a:lnTo>
                    <a:pt x="3485" y="392"/>
                  </a:lnTo>
                  <a:lnTo>
                    <a:pt x="3490" y="386"/>
                  </a:lnTo>
                  <a:lnTo>
                    <a:pt x="3495" y="380"/>
                  </a:lnTo>
                  <a:lnTo>
                    <a:pt x="3500" y="374"/>
                  </a:lnTo>
                  <a:lnTo>
                    <a:pt x="3504" y="368"/>
                  </a:lnTo>
                  <a:lnTo>
                    <a:pt x="3511" y="359"/>
                  </a:lnTo>
                  <a:lnTo>
                    <a:pt x="3518" y="351"/>
                  </a:lnTo>
                  <a:lnTo>
                    <a:pt x="3524" y="342"/>
                  </a:lnTo>
                  <a:lnTo>
                    <a:pt x="3531" y="334"/>
                  </a:lnTo>
                  <a:lnTo>
                    <a:pt x="3545" y="317"/>
                  </a:lnTo>
                  <a:lnTo>
                    <a:pt x="3560" y="300"/>
                  </a:lnTo>
                  <a:lnTo>
                    <a:pt x="3574" y="284"/>
                  </a:lnTo>
                  <a:lnTo>
                    <a:pt x="3588" y="268"/>
                  </a:lnTo>
                  <a:lnTo>
                    <a:pt x="3603" y="252"/>
                  </a:lnTo>
                  <a:lnTo>
                    <a:pt x="3617" y="236"/>
                  </a:lnTo>
                  <a:lnTo>
                    <a:pt x="3632" y="220"/>
                  </a:lnTo>
                  <a:lnTo>
                    <a:pt x="3646" y="203"/>
                  </a:lnTo>
                  <a:lnTo>
                    <a:pt x="3660" y="187"/>
                  </a:lnTo>
                  <a:lnTo>
                    <a:pt x="3673" y="171"/>
                  </a:lnTo>
                  <a:lnTo>
                    <a:pt x="3680" y="162"/>
                  </a:lnTo>
                  <a:lnTo>
                    <a:pt x="3687" y="154"/>
                  </a:lnTo>
                  <a:lnTo>
                    <a:pt x="3693" y="145"/>
                  </a:lnTo>
                  <a:lnTo>
                    <a:pt x="3699" y="136"/>
                  </a:lnTo>
                  <a:lnTo>
                    <a:pt x="3706" y="128"/>
                  </a:lnTo>
                  <a:lnTo>
                    <a:pt x="3712" y="119"/>
                  </a:lnTo>
                  <a:lnTo>
                    <a:pt x="3718" y="109"/>
                  </a:lnTo>
                  <a:lnTo>
                    <a:pt x="3724" y="100"/>
                  </a:lnTo>
                  <a:lnTo>
                    <a:pt x="3730" y="90"/>
                  </a:lnTo>
                  <a:lnTo>
                    <a:pt x="3737" y="79"/>
                  </a:lnTo>
                  <a:lnTo>
                    <a:pt x="3741" y="74"/>
                  </a:lnTo>
                  <a:lnTo>
                    <a:pt x="3745" y="68"/>
                  </a:lnTo>
                  <a:lnTo>
                    <a:pt x="3749" y="62"/>
                  </a:lnTo>
                  <a:lnTo>
                    <a:pt x="3754" y="56"/>
                  </a:lnTo>
                  <a:lnTo>
                    <a:pt x="3758" y="51"/>
                  </a:lnTo>
                  <a:lnTo>
                    <a:pt x="3763" y="45"/>
                  </a:lnTo>
                  <a:lnTo>
                    <a:pt x="3768" y="40"/>
                  </a:lnTo>
                  <a:lnTo>
                    <a:pt x="3773" y="35"/>
                  </a:lnTo>
                  <a:lnTo>
                    <a:pt x="3778" y="30"/>
                  </a:lnTo>
                  <a:lnTo>
                    <a:pt x="3784" y="25"/>
                  </a:lnTo>
                  <a:lnTo>
                    <a:pt x="3789" y="20"/>
                  </a:lnTo>
                  <a:lnTo>
                    <a:pt x="3795" y="16"/>
                  </a:lnTo>
                  <a:lnTo>
                    <a:pt x="3800" y="12"/>
                  </a:lnTo>
                  <a:lnTo>
                    <a:pt x="3806" y="9"/>
                  </a:lnTo>
                  <a:lnTo>
                    <a:pt x="3812" y="6"/>
                  </a:lnTo>
                  <a:lnTo>
                    <a:pt x="3818" y="4"/>
                  </a:lnTo>
                  <a:lnTo>
                    <a:pt x="3825" y="2"/>
                  </a:lnTo>
                  <a:lnTo>
                    <a:pt x="3831" y="0"/>
                  </a:lnTo>
                  <a:lnTo>
                    <a:pt x="3837" y="0"/>
                  </a:lnTo>
                  <a:lnTo>
                    <a:pt x="3844" y="0"/>
                  </a:lnTo>
                  <a:lnTo>
                    <a:pt x="3850" y="0"/>
                  </a:lnTo>
                  <a:lnTo>
                    <a:pt x="3857" y="2"/>
                  </a:lnTo>
                  <a:lnTo>
                    <a:pt x="3864" y="4"/>
                  </a:lnTo>
                  <a:lnTo>
                    <a:pt x="3870" y="7"/>
                  </a:lnTo>
                  <a:lnTo>
                    <a:pt x="3877" y="11"/>
                  </a:lnTo>
                  <a:lnTo>
                    <a:pt x="3884" y="16"/>
                  </a:lnTo>
                  <a:lnTo>
                    <a:pt x="3891" y="22"/>
                  </a:lnTo>
                  <a:lnTo>
                    <a:pt x="3898" y="29"/>
                  </a:lnTo>
                  <a:lnTo>
                    <a:pt x="3903" y="34"/>
                  </a:lnTo>
                  <a:lnTo>
                    <a:pt x="3907" y="39"/>
                  </a:lnTo>
                  <a:lnTo>
                    <a:pt x="3911" y="45"/>
                  </a:lnTo>
                  <a:lnTo>
                    <a:pt x="3914" y="50"/>
                  </a:lnTo>
                  <a:lnTo>
                    <a:pt x="3917" y="56"/>
                  </a:lnTo>
                  <a:lnTo>
                    <a:pt x="3920" y="63"/>
                  </a:lnTo>
                  <a:lnTo>
                    <a:pt x="3922" y="69"/>
                  </a:lnTo>
                  <a:lnTo>
                    <a:pt x="3925" y="76"/>
                  </a:lnTo>
                  <a:lnTo>
                    <a:pt x="3926" y="82"/>
                  </a:lnTo>
                  <a:lnTo>
                    <a:pt x="3928" y="89"/>
                  </a:lnTo>
                  <a:lnTo>
                    <a:pt x="3930" y="96"/>
                  </a:lnTo>
                  <a:lnTo>
                    <a:pt x="3931" y="103"/>
                  </a:lnTo>
                  <a:lnTo>
                    <a:pt x="3932" y="110"/>
                  </a:lnTo>
                  <a:lnTo>
                    <a:pt x="3933" y="117"/>
                  </a:lnTo>
                  <a:lnTo>
                    <a:pt x="3933" y="124"/>
                  </a:lnTo>
                  <a:lnTo>
                    <a:pt x="3934" y="132"/>
                  </a:lnTo>
                  <a:lnTo>
                    <a:pt x="3935" y="146"/>
                  </a:lnTo>
                  <a:lnTo>
                    <a:pt x="3935" y="161"/>
                  </a:lnTo>
                  <a:lnTo>
                    <a:pt x="3935" y="175"/>
                  </a:lnTo>
                  <a:lnTo>
                    <a:pt x="3934" y="189"/>
                  </a:lnTo>
                  <a:lnTo>
                    <a:pt x="3934" y="203"/>
                  </a:lnTo>
                  <a:lnTo>
                    <a:pt x="3934" y="216"/>
                  </a:lnTo>
                  <a:lnTo>
                    <a:pt x="3934" y="229"/>
                  </a:lnTo>
                  <a:lnTo>
                    <a:pt x="3934" y="241"/>
                  </a:lnTo>
                  <a:lnTo>
                    <a:pt x="3934" y="256"/>
                  </a:lnTo>
                  <a:lnTo>
                    <a:pt x="3935" y="271"/>
                  </a:lnTo>
                  <a:lnTo>
                    <a:pt x="3935" y="287"/>
                  </a:lnTo>
                  <a:lnTo>
                    <a:pt x="3935" y="302"/>
                  </a:lnTo>
                  <a:lnTo>
                    <a:pt x="3935" y="317"/>
                  </a:lnTo>
                  <a:lnTo>
                    <a:pt x="3936" y="333"/>
                  </a:lnTo>
                  <a:lnTo>
                    <a:pt x="3936" y="348"/>
                  </a:lnTo>
                  <a:lnTo>
                    <a:pt x="3936" y="363"/>
                  </a:lnTo>
                  <a:lnTo>
                    <a:pt x="3935" y="379"/>
                  </a:lnTo>
                  <a:lnTo>
                    <a:pt x="3935" y="394"/>
                  </a:lnTo>
                  <a:lnTo>
                    <a:pt x="3935" y="409"/>
                  </a:lnTo>
                  <a:lnTo>
                    <a:pt x="3935" y="425"/>
                  </a:lnTo>
                  <a:lnTo>
                    <a:pt x="3935" y="440"/>
                  </a:lnTo>
                  <a:lnTo>
                    <a:pt x="3935" y="455"/>
                  </a:lnTo>
                  <a:lnTo>
                    <a:pt x="3935" y="471"/>
                  </a:lnTo>
                  <a:lnTo>
                    <a:pt x="3935" y="486"/>
                  </a:lnTo>
                  <a:lnTo>
                    <a:pt x="3935" y="519"/>
                  </a:lnTo>
                  <a:lnTo>
                    <a:pt x="3935" y="551"/>
                  </a:lnTo>
                  <a:lnTo>
                    <a:pt x="3935" y="584"/>
                  </a:lnTo>
                  <a:lnTo>
                    <a:pt x="3935" y="616"/>
                  </a:lnTo>
                  <a:lnTo>
                    <a:pt x="3935" y="649"/>
                  </a:lnTo>
                  <a:lnTo>
                    <a:pt x="3935" y="682"/>
                  </a:lnTo>
                  <a:lnTo>
                    <a:pt x="3935" y="714"/>
                  </a:lnTo>
                  <a:lnTo>
                    <a:pt x="3935" y="747"/>
                  </a:lnTo>
                  <a:lnTo>
                    <a:pt x="3935" y="780"/>
                  </a:lnTo>
                  <a:lnTo>
                    <a:pt x="3935" y="812"/>
                  </a:lnTo>
                  <a:lnTo>
                    <a:pt x="3935" y="845"/>
                  </a:lnTo>
                  <a:lnTo>
                    <a:pt x="3935" y="878"/>
                  </a:lnTo>
                  <a:lnTo>
                    <a:pt x="3935" y="910"/>
                  </a:lnTo>
                  <a:lnTo>
                    <a:pt x="3935" y="943"/>
                  </a:lnTo>
                  <a:lnTo>
                    <a:pt x="3935" y="975"/>
                  </a:lnTo>
                  <a:lnTo>
                    <a:pt x="3935" y="1008"/>
                  </a:lnTo>
                  <a:lnTo>
                    <a:pt x="3935" y="1053"/>
                  </a:lnTo>
                  <a:lnTo>
                    <a:pt x="3935" y="1098"/>
                  </a:lnTo>
                  <a:lnTo>
                    <a:pt x="3935" y="1143"/>
                  </a:lnTo>
                  <a:lnTo>
                    <a:pt x="3935" y="1188"/>
                  </a:lnTo>
                  <a:lnTo>
                    <a:pt x="3935" y="1234"/>
                  </a:lnTo>
                  <a:lnTo>
                    <a:pt x="3935" y="1279"/>
                  </a:lnTo>
                  <a:lnTo>
                    <a:pt x="3935" y="1324"/>
                  </a:lnTo>
                  <a:lnTo>
                    <a:pt x="3935" y="1369"/>
                  </a:lnTo>
                  <a:lnTo>
                    <a:pt x="3935" y="1414"/>
                  </a:lnTo>
                  <a:lnTo>
                    <a:pt x="3935" y="1459"/>
                  </a:lnTo>
                  <a:lnTo>
                    <a:pt x="3935" y="1504"/>
                  </a:lnTo>
                  <a:lnTo>
                    <a:pt x="3935" y="1549"/>
                  </a:lnTo>
                  <a:lnTo>
                    <a:pt x="3935" y="1595"/>
                  </a:lnTo>
                  <a:lnTo>
                    <a:pt x="3935" y="1640"/>
                  </a:lnTo>
                  <a:lnTo>
                    <a:pt x="3935" y="1685"/>
                  </a:lnTo>
                  <a:lnTo>
                    <a:pt x="3935" y="1730"/>
                  </a:lnTo>
                  <a:lnTo>
                    <a:pt x="3935" y="1735"/>
                  </a:lnTo>
                  <a:lnTo>
                    <a:pt x="3935" y="1743"/>
                  </a:lnTo>
                  <a:lnTo>
                    <a:pt x="3935" y="1751"/>
                  </a:lnTo>
                  <a:lnTo>
                    <a:pt x="3935" y="1755"/>
                  </a:lnTo>
                  <a:close/>
                </a:path>
              </a:pathLst>
            </a:custGeom>
            <a:solidFill>
              <a:srgbClr val="007A3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66" name="Freeform 145">
              <a:extLst>
                <a:ext uri="{FF2B5EF4-FFF2-40B4-BE49-F238E27FC236}">
                  <a16:creationId xmlns:a16="http://schemas.microsoft.com/office/drawing/2014/main" id="{6ABEB49D-C5A1-2D34-2C4D-BC8427389F79}"/>
                </a:ext>
              </a:extLst>
            </p:cNvPr>
            <p:cNvSpPr>
              <a:spLocks/>
            </p:cNvSpPr>
            <p:nvPr/>
          </p:nvSpPr>
          <p:spPr bwMode="auto">
            <a:xfrm>
              <a:off x="519113" y="3836988"/>
              <a:ext cx="6273800" cy="1808163"/>
            </a:xfrm>
            <a:custGeom>
              <a:avLst/>
              <a:gdLst>
                <a:gd name="T0" fmla="*/ 2147483646 w 3952"/>
                <a:gd name="T1" fmla="*/ 2147483646 h 1139"/>
                <a:gd name="T2" fmla="*/ 2147483646 w 3952"/>
                <a:gd name="T3" fmla="*/ 2147483646 h 1139"/>
                <a:gd name="T4" fmla="*/ 2147483646 w 3952"/>
                <a:gd name="T5" fmla="*/ 2147483646 h 1139"/>
                <a:gd name="T6" fmla="*/ 2147483646 w 3952"/>
                <a:gd name="T7" fmla="*/ 2147483646 h 1139"/>
                <a:gd name="T8" fmla="*/ 2147483646 w 3952"/>
                <a:gd name="T9" fmla="*/ 2147483646 h 1139"/>
                <a:gd name="T10" fmla="*/ 2147483646 w 3952"/>
                <a:gd name="T11" fmla="*/ 2147483646 h 1139"/>
                <a:gd name="T12" fmla="*/ 2147483646 w 3952"/>
                <a:gd name="T13" fmla="*/ 2147483646 h 1139"/>
                <a:gd name="T14" fmla="*/ 2147483646 w 3952"/>
                <a:gd name="T15" fmla="*/ 2147483646 h 1139"/>
                <a:gd name="T16" fmla="*/ 2147483646 w 3952"/>
                <a:gd name="T17" fmla="*/ 2147483646 h 1139"/>
                <a:gd name="T18" fmla="*/ 2147483646 w 3952"/>
                <a:gd name="T19" fmla="*/ 2147483646 h 1139"/>
                <a:gd name="T20" fmla="*/ 2147483646 w 3952"/>
                <a:gd name="T21" fmla="*/ 2147483646 h 1139"/>
                <a:gd name="T22" fmla="*/ 2147483646 w 3952"/>
                <a:gd name="T23" fmla="*/ 2147483646 h 1139"/>
                <a:gd name="T24" fmla="*/ 2147483646 w 3952"/>
                <a:gd name="T25" fmla="*/ 2147483646 h 1139"/>
                <a:gd name="T26" fmla="*/ 2147483646 w 3952"/>
                <a:gd name="T27" fmla="*/ 2147483646 h 1139"/>
                <a:gd name="T28" fmla="*/ 2147483646 w 3952"/>
                <a:gd name="T29" fmla="*/ 2147483646 h 1139"/>
                <a:gd name="T30" fmla="*/ 2147483646 w 3952"/>
                <a:gd name="T31" fmla="*/ 2147483646 h 1139"/>
                <a:gd name="T32" fmla="*/ 2147483646 w 3952"/>
                <a:gd name="T33" fmla="*/ 2147483646 h 1139"/>
                <a:gd name="T34" fmla="*/ 2147483646 w 3952"/>
                <a:gd name="T35" fmla="*/ 2147483646 h 1139"/>
                <a:gd name="T36" fmla="*/ 2147483646 w 3952"/>
                <a:gd name="T37" fmla="*/ 2147483646 h 1139"/>
                <a:gd name="T38" fmla="*/ 2147483646 w 3952"/>
                <a:gd name="T39" fmla="*/ 2147483646 h 1139"/>
                <a:gd name="T40" fmla="*/ 2147483646 w 3952"/>
                <a:gd name="T41" fmla="*/ 2147483646 h 1139"/>
                <a:gd name="T42" fmla="*/ 2147483646 w 3952"/>
                <a:gd name="T43" fmla="*/ 2147483646 h 1139"/>
                <a:gd name="T44" fmla="*/ 2147483646 w 3952"/>
                <a:gd name="T45" fmla="*/ 2147483646 h 1139"/>
                <a:gd name="T46" fmla="*/ 2147483646 w 3952"/>
                <a:gd name="T47" fmla="*/ 2147483646 h 1139"/>
                <a:gd name="T48" fmla="*/ 2147483646 w 3952"/>
                <a:gd name="T49" fmla="*/ 2147483646 h 1139"/>
                <a:gd name="T50" fmla="*/ 2147483646 w 3952"/>
                <a:gd name="T51" fmla="*/ 2147483646 h 1139"/>
                <a:gd name="T52" fmla="*/ 2147483646 w 3952"/>
                <a:gd name="T53" fmla="*/ 2147483646 h 1139"/>
                <a:gd name="T54" fmla="*/ 2147483646 w 3952"/>
                <a:gd name="T55" fmla="*/ 2147483646 h 1139"/>
                <a:gd name="T56" fmla="*/ 2147483646 w 3952"/>
                <a:gd name="T57" fmla="*/ 2147483646 h 1139"/>
                <a:gd name="T58" fmla="*/ 2147483646 w 3952"/>
                <a:gd name="T59" fmla="*/ 2147483646 h 1139"/>
                <a:gd name="T60" fmla="*/ 2147483646 w 3952"/>
                <a:gd name="T61" fmla="*/ 2147483646 h 1139"/>
                <a:gd name="T62" fmla="*/ 2147483646 w 3952"/>
                <a:gd name="T63" fmla="*/ 2147483646 h 1139"/>
                <a:gd name="T64" fmla="*/ 2147483646 w 3952"/>
                <a:gd name="T65" fmla="*/ 2147483646 h 1139"/>
                <a:gd name="T66" fmla="*/ 2147483646 w 3952"/>
                <a:gd name="T67" fmla="*/ 2147483646 h 1139"/>
                <a:gd name="T68" fmla="*/ 2147483646 w 3952"/>
                <a:gd name="T69" fmla="*/ 2147483646 h 1139"/>
                <a:gd name="T70" fmla="*/ 2147483646 w 3952"/>
                <a:gd name="T71" fmla="*/ 2147483646 h 1139"/>
                <a:gd name="T72" fmla="*/ 2147483646 w 3952"/>
                <a:gd name="T73" fmla="*/ 2147483646 h 1139"/>
                <a:gd name="T74" fmla="*/ 2147483646 w 3952"/>
                <a:gd name="T75" fmla="*/ 2147483646 h 1139"/>
                <a:gd name="T76" fmla="*/ 2147483646 w 3952"/>
                <a:gd name="T77" fmla="*/ 2147483646 h 1139"/>
                <a:gd name="T78" fmla="*/ 2147483646 w 3952"/>
                <a:gd name="T79" fmla="*/ 2147483646 h 1139"/>
                <a:gd name="T80" fmla="*/ 2147483646 w 3952"/>
                <a:gd name="T81" fmla="*/ 2147483646 h 1139"/>
                <a:gd name="T82" fmla="*/ 2147483646 w 3952"/>
                <a:gd name="T83" fmla="*/ 2147483646 h 1139"/>
                <a:gd name="T84" fmla="*/ 2147483646 w 3952"/>
                <a:gd name="T85" fmla="*/ 2147483646 h 1139"/>
                <a:gd name="T86" fmla="*/ 2147483646 w 3952"/>
                <a:gd name="T87" fmla="*/ 2147483646 h 1139"/>
                <a:gd name="T88" fmla="*/ 2147483646 w 3952"/>
                <a:gd name="T89" fmla="*/ 2147483646 h 1139"/>
                <a:gd name="T90" fmla="*/ 2147483646 w 3952"/>
                <a:gd name="T91" fmla="*/ 2147483646 h 1139"/>
                <a:gd name="T92" fmla="*/ 2147483646 w 3952"/>
                <a:gd name="T93" fmla="*/ 2147483646 h 1139"/>
                <a:gd name="T94" fmla="*/ 2147483646 w 3952"/>
                <a:gd name="T95" fmla="*/ 2147483646 h 1139"/>
                <a:gd name="T96" fmla="*/ 2147483646 w 3952"/>
                <a:gd name="T97" fmla="*/ 2147483646 h 1139"/>
                <a:gd name="T98" fmla="*/ 2147483646 w 3952"/>
                <a:gd name="T99" fmla="*/ 2147483646 h 1139"/>
                <a:gd name="T100" fmla="*/ 2147483646 w 3952"/>
                <a:gd name="T101" fmla="*/ 2147483646 h 1139"/>
                <a:gd name="T102" fmla="*/ 2147483646 w 3952"/>
                <a:gd name="T103" fmla="*/ 2147483646 h 1139"/>
                <a:gd name="T104" fmla="*/ 2147483646 w 3952"/>
                <a:gd name="T105" fmla="*/ 2147483646 h 1139"/>
                <a:gd name="T106" fmla="*/ 2147483646 w 3952"/>
                <a:gd name="T107" fmla="*/ 2147483646 h 1139"/>
                <a:gd name="T108" fmla="*/ 2147483646 w 3952"/>
                <a:gd name="T109" fmla="*/ 2147483646 h 1139"/>
                <a:gd name="T110" fmla="*/ 2147483646 w 3952"/>
                <a:gd name="T111" fmla="*/ 2147483646 h 1139"/>
                <a:gd name="T112" fmla="*/ 2147483646 w 3952"/>
                <a:gd name="T113" fmla="*/ 2147483646 h 1139"/>
                <a:gd name="T114" fmla="*/ 2147483646 w 3952"/>
                <a:gd name="T115" fmla="*/ 2147483646 h 1139"/>
                <a:gd name="T116" fmla="*/ 2147483646 w 3952"/>
                <a:gd name="T117" fmla="*/ 2147483646 h 1139"/>
                <a:gd name="T118" fmla="*/ 2147483646 w 3952"/>
                <a:gd name="T119" fmla="*/ 2147483646 h 1139"/>
                <a:gd name="T120" fmla="*/ 2147483646 w 3952"/>
                <a:gd name="T121" fmla="*/ 2147483646 h 11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52"/>
                <a:gd name="T184" fmla="*/ 0 h 1139"/>
                <a:gd name="T185" fmla="*/ 3952 w 3952"/>
                <a:gd name="T186" fmla="*/ 1139 h 11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52" h="1139">
                  <a:moveTo>
                    <a:pt x="3937" y="392"/>
                  </a:moveTo>
                  <a:lnTo>
                    <a:pt x="3937" y="437"/>
                  </a:lnTo>
                  <a:lnTo>
                    <a:pt x="3937" y="482"/>
                  </a:lnTo>
                  <a:lnTo>
                    <a:pt x="3937" y="527"/>
                  </a:lnTo>
                  <a:lnTo>
                    <a:pt x="3937" y="572"/>
                  </a:lnTo>
                  <a:lnTo>
                    <a:pt x="3937" y="617"/>
                  </a:lnTo>
                  <a:lnTo>
                    <a:pt x="3937" y="663"/>
                  </a:lnTo>
                  <a:lnTo>
                    <a:pt x="3937" y="708"/>
                  </a:lnTo>
                  <a:lnTo>
                    <a:pt x="3937" y="753"/>
                  </a:lnTo>
                  <a:lnTo>
                    <a:pt x="3937" y="798"/>
                  </a:lnTo>
                  <a:lnTo>
                    <a:pt x="3937" y="843"/>
                  </a:lnTo>
                  <a:lnTo>
                    <a:pt x="3937" y="888"/>
                  </a:lnTo>
                  <a:lnTo>
                    <a:pt x="3937" y="933"/>
                  </a:lnTo>
                  <a:lnTo>
                    <a:pt x="3937" y="979"/>
                  </a:lnTo>
                  <a:lnTo>
                    <a:pt x="3937" y="1024"/>
                  </a:lnTo>
                  <a:lnTo>
                    <a:pt x="3937" y="1069"/>
                  </a:lnTo>
                  <a:lnTo>
                    <a:pt x="3937" y="1114"/>
                  </a:lnTo>
                  <a:lnTo>
                    <a:pt x="3937" y="1118"/>
                  </a:lnTo>
                  <a:lnTo>
                    <a:pt x="3937" y="1127"/>
                  </a:lnTo>
                  <a:lnTo>
                    <a:pt x="3937" y="1135"/>
                  </a:lnTo>
                  <a:lnTo>
                    <a:pt x="3937" y="1139"/>
                  </a:lnTo>
                  <a:lnTo>
                    <a:pt x="3892" y="1139"/>
                  </a:lnTo>
                  <a:lnTo>
                    <a:pt x="3768" y="1139"/>
                  </a:lnTo>
                  <a:lnTo>
                    <a:pt x="3574" y="1139"/>
                  </a:lnTo>
                  <a:lnTo>
                    <a:pt x="3323" y="1139"/>
                  </a:lnTo>
                  <a:lnTo>
                    <a:pt x="3026" y="1139"/>
                  </a:lnTo>
                  <a:lnTo>
                    <a:pt x="2694" y="1139"/>
                  </a:lnTo>
                  <a:lnTo>
                    <a:pt x="2339" y="1139"/>
                  </a:lnTo>
                  <a:lnTo>
                    <a:pt x="1972" y="1139"/>
                  </a:lnTo>
                  <a:lnTo>
                    <a:pt x="1606" y="1139"/>
                  </a:lnTo>
                  <a:lnTo>
                    <a:pt x="1251" y="1139"/>
                  </a:lnTo>
                  <a:lnTo>
                    <a:pt x="919" y="1139"/>
                  </a:lnTo>
                  <a:lnTo>
                    <a:pt x="621" y="1139"/>
                  </a:lnTo>
                  <a:lnTo>
                    <a:pt x="369" y="1139"/>
                  </a:lnTo>
                  <a:lnTo>
                    <a:pt x="175" y="1139"/>
                  </a:lnTo>
                  <a:lnTo>
                    <a:pt x="49" y="1139"/>
                  </a:lnTo>
                  <a:lnTo>
                    <a:pt x="4" y="1139"/>
                  </a:lnTo>
                  <a:lnTo>
                    <a:pt x="3" y="1138"/>
                  </a:lnTo>
                  <a:lnTo>
                    <a:pt x="3" y="1136"/>
                  </a:lnTo>
                  <a:lnTo>
                    <a:pt x="2" y="1133"/>
                  </a:lnTo>
                  <a:lnTo>
                    <a:pt x="2" y="1129"/>
                  </a:lnTo>
                  <a:lnTo>
                    <a:pt x="1" y="1118"/>
                  </a:lnTo>
                  <a:lnTo>
                    <a:pt x="0" y="1103"/>
                  </a:lnTo>
                  <a:lnTo>
                    <a:pt x="0" y="1086"/>
                  </a:lnTo>
                  <a:lnTo>
                    <a:pt x="1" y="1066"/>
                  </a:lnTo>
                  <a:lnTo>
                    <a:pt x="1" y="1045"/>
                  </a:lnTo>
                  <a:lnTo>
                    <a:pt x="2" y="1023"/>
                  </a:lnTo>
                  <a:lnTo>
                    <a:pt x="3" y="1000"/>
                  </a:lnTo>
                  <a:lnTo>
                    <a:pt x="4" y="979"/>
                  </a:lnTo>
                  <a:lnTo>
                    <a:pt x="6" y="958"/>
                  </a:lnTo>
                  <a:lnTo>
                    <a:pt x="8" y="939"/>
                  </a:lnTo>
                  <a:lnTo>
                    <a:pt x="8" y="931"/>
                  </a:lnTo>
                  <a:lnTo>
                    <a:pt x="10" y="923"/>
                  </a:lnTo>
                  <a:lnTo>
                    <a:pt x="11" y="916"/>
                  </a:lnTo>
                  <a:lnTo>
                    <a:pt x="12" y="910"/>
                  </a:lnTo>
                  <a:lnTo>
                    <a:pt x="13" y="904"/>
                  </a:lnTo>
                  <a:lnTo>
                    <a:pt x="14" y="900"/>
                  </a:lnTo>
                  <a:lnTo>
                    <a:pt x="15" y="897"/>
                  </a:lnTo>
                  <a:lnTo>
                    <a:pt x="16" y="894"/>
                  </a:lnTo>
                  <a:lnTo>
                    <a:pt x="21" y="910"/>
                  </a:lnTo>
                  <a:lnTo>
                    <a:pt x="27" y="925"/>
                  </a:lnTo>
                  <a:lnTo>
                    <a:pt x="34" y="938"/>
                  </a:lnTo>
                  <a:lnTo>
                    <a:pt x="42" y="951"/>
                  </a:lnTo>
                  <a:lnTo>
                    <a:pt x="51" y="962"/>
                  </a:lnTo>
                  <a:lnTo>
                    <a:pt x="60" y="972"/>
                  </a:lnTo>
                  <a:lnTo>
                    <a:pt x="71" y="982"/>
                  </a:lnTo>
                  <a:lnTo>
                    <a:pt x="82" y="990"/>
                  </a:lnTo>
                  <a:lnTo>
                    <a:pt x="94" y="998"/>
                  </a:lnTo>
                  <a:lnTo>
                    <a:pt x="106" y="1005"/>
                  </a:lnTo>
                  <a:lnTo>
                    <a:pt x="119" y="1011"/>
                  </a:lnTo>
                  <a:lnTo>
                    <a:pt x="133" y="1017"/>
                  </a:lnTo>
                  <a:lnTo>
                    <a:pt x="148" y="1022"/>
                  </a:lnTo>
                  <a:lnTo>
                    <a:pt x="162" y="1026"/>
                  </a:lnTo>
                  <a:lnTo>
                    <a:pt x="178" y="1029"/>
                  </a:lnTo>
                  <a:lnTo>
                    <a:pt x="194" y="1033"/>
                  </a:lnTo>
                  <a:lnTo>
                    <a:pt x="209" y="1035"/>
                  </a:lnTo>
                  <a:lnTo>
                    <a:pt x="226" y="1037"/>
                  </a:lnTo>
                  <a:lnTo>
                    <a:pt x="243" y="1039"/>
                  </a:lnTo>
                  <a:lnTo>
                    <a:pt x="260" y="1041"/>
                  </a:lnTo>
                  <a:lnTo>
                    <a:pt x="277" y="1042"/>
                  </a:lnTo>
                  <a:lnTo>
                    <a:pt x="295" y="1043"/>
                  </a:lnTo>
                  <a:lnTo>
                    <a:pt x="312" y="1044"/>
                  </a:lnTo>
                  <a:lnTo>
                    <a:pt x="330" y="1045"/>
                  </a:lnTo>
                  <a:lnTo>
                    <a:pt x="366" y="1046"/>
                  </a:lnTo>
                  <a:lnTo>
                    <a:pt x="401" y="1048"/>
                  </a:lnTo>
                  <a:lnTo>
                    <a:pt x="418" y="1049"/>
                  </a:lnTo>
                  <a:lnTo>
                    <a:pt x="436" y="1049"/>
                  </a:lnTo>
                  <a:lnTo>
                    <a:pt x="453" y="1051"/>
                  </a:lnTo>
                  <a:lnTo>
                    <a:pt x="470" y="1052"/>
                  </a:lnTo>
                  <a:lnTo>
                    <a:pt x="492" y="1054"/>
                  </a:lnTo>
                  <a:lnTo>
                    <a:pt x="514" y="1055"/>
                  </a:lnTo>
                  <a:lnTo>
                    <a:pt x="536" y="1057"/>
                  </a:lnTo>
                  <a:lnTo>
                    <a:pt x="558" y="1058"/>
                  </a:lnTo>
                  <a:lnTo>
                    <a:pt x="580" y="1059"/>
                  </a:lnTo>
                  <a:lnTo>
                    <a:pt x="602" y="1060"/>
                  </a:lnTo>
                  <a:lnTo>
                    <a:pt x="624" y="1060"/>
                  </a:lnTo>
                  <a:lnTo>
                    <a:pt x="647" y="1061"/>
                  </a:lnTo>
                  <a:lnTo>
                    <a:pt x="669" y="1061"/>
                  </a:lnTo>
                  <a:lnTo>
                    <a:pt x="691" y="1062"/>
                  </a:lnTo>
                  <a:lnTo>
                    <a:pt x="713" y="1062"/>
                  </a:lnTo>
                  <a:lnTo>
                    <a:pt x="735" y="1062"/>
                  </a:lnTo>
                  <a:lnTo>
                    <a:pt x="757" y="1063"/>
                  </a:lnTo>
                  <a:lnTo>
                    <a:pt x="779" y="1063"/>
                  </a:lnTo>
                  <a:lnTo>
                    <a:pt x="802" y="1064"/>
                  </a:lnTo>
                  <a:lnTo>
                    <a:pt x="824" y="1064"/>
                  </a:lnTo>
                  <a:lnTo>
                    <a:pt x="845" y="1065"/>
                  </a:lnTo>
                  <a:lnTo>
                    <a:pt x="866" y="1066"/>
                  </a:lnTo>
                  <a:lnTo>
                    <a:pt x="887" y="1067"/>
                  </a:lnTo>
                  <a:lnTo>
                    <a:pt x="908" y="1068"/>
                  </a:lnTo>
                  <a:lnTo>
                    <a:pt x="929" y="1069"/>
                  </a:lnTo>
                  <a:lnTo>
                    <a:pt x="950" y="1070"/>
                  </a:lnTo>
                  <a:lnTo>
                    <a:pt x="971" y="1072"/>
                  </a:lnTo>
                  <a:lnTo>
                    <a:pt x="992" y="1073"/>
                  </a:lnTo>
                  <a:lnTo>
                    <a:pt x="1013" y="1074"/>
                  </a:lnTo>
                  <a:lnTo>
                    <a:pt x="1034" y="1075"/>
                  </a:lnTo>
                  <a:lnTo>
                    <a:pt x="1055" y="1076"/>
                  </a:lnTo>
                  <a:lnTo>
                    <a:pt x="1076" y="1078"/>
                  </a:lnTo>
                  <a:lnTo>
                    <a:pt x="1097" y="1079"/>
                  </a:lnTo>
                  <a:lnTo>
                    <a:pt x="1118" y="1080"/>
                  </a:lnTo>
                  <a:lnTo>
                    <a:pt x="1139" y="1080"/>
                  </a:lnTo>
                  <a:lnTo>
                    <a:pt x="1160" y="1081"/>
                  </a:lnTo>
                  <a:lnTo>
                    <a:pt x="1181" y="1082"/>
                  </a:lnTo>
                  <a:lnTo>
                    <a:pt x="1203" y="1082"/>
                  </a:lnTo>
                  <a:lnTo>
                    <a:pt x="1225" y="1083"/>
                  </a:lnTo>
                  <a:lnTo>
                    <a:pt x="1247" y="1083"/>
                  </a:lnTo>
                  <a:lnTo>
                    <a:pt x="1269" y="1084"/>
                  </a:lnTo>
                  <a:lnTo>
                    <a:pt x="1291" y="1084"/>
                  </a:lnTo>
                  <a:lnTo>
                    <a:pt x="1313" y="1085"/>
                  </a:lnTo>
                  <a:lnTo>
                    <a:pt x="1336" y="1085"/>
                  </a:lnTo>
                  <a:lnTo>
                    <a:pt x="1358" y="1085"/>
                  </a:lnTo>
                  <a:lnTo>
                    <a:pt x="1380" y="1085"/>
                  </a:lnTo>
                  <a:lnTo>
                    <a:pt x="1402" y="1084"/>
                  </a:lnTo>
                  <a:lnTo>
                    <a:pt x="1424" y="1084"/>
                  </a:lnTo>
                  <a:lnTo>
                    <a:pt x="1446" y="1083"/>
                  </a:lnTo>
                  <a:lnTo>
                    <a:pt x="1468" y="1083"/>
                  </a:lnTo>
                  <a:lnTo>
                    <a:pt x="1490" y="1082"/>
                  </a:lnTo>
                  <a:lnTo>
                    <a:pt x="1512" y="1081"/>
                  </a:lnTo>
                  <a:lnTo>
                    <a:pt x="1552" y="1079"/>
                  </a:lnTo>
                  <a:lnTo>
                    <a:pt x="1591" y="1078"/>
                  </a:lnTo>
                  <a:lnTo>
                    <a:pt x="1630" y="1076"/>
                  </a:lnTo>
                  <a:lnTo>
                    <a:pt x="1670" y="1075"/>
                  </a:lnTo>
                  <a:lnTo>
                    <a:pt x="1709" y="1074"/>
                  </a:lnTo>
                  <a:lnTo>
                    <a:pt x="1749" y="1072"/>
                  </a:lnTo>
                  <a:lnTo>
                    <a:pt x="1788" y="1071"/>
                  </a:lnTo>
                  <a:lnTo>
                    <a:pt x="1827" y="1070"/>
                  </a:lnTo>
                  <a:lnTo>
                    <a:pt x="1866" y="1068"/>
                  </a:lnTo>
                  <a:lnTo>
                    <a:pt x="1906" y="1067"/>
                  </a:lnTo>
                  <a:lnTo>
                    <a:pt x="1945" y="1066"/>
                  </a:lnTo>
                  <a:lnTo>
                    <a:pt x="1984" y="1065"/>
                  </a:lnTo>
                  <a:lnTo>
                    <a:pt x="2024" y="1063"/>
                  </a:lnTo>
                  <a:lnTo>
                    <a:pt x="2063" y="1062"/>
                  </a:lnTo>
                  <a:lnTo>
                    <a:pt x="2103" y="1060"/>
                  </a:lnTo>
                  <a:lnTo>
                    <a:pt x="2142" y="1059"/>
                  </a:lnTo>
                  <a:lnTo>
                    <a:pt x="2162" y="1058"/>
                  </a:lnTo>
                  <a:lnTo>
                    <a:pt x="2183" y="1058"/>
                  </a:lnTo>
                  <a:lnTo>
                    <a:pt x="2203" y="1057"/>
                  </a:lnTo>
                  <a:lnTo>
                    <a:pt x="2223" y="1057"/>
                  </a:lnTo>
                  <a:lnTo>
                    <a:pt x="2243" y="1057"/>
                  </a:lnTo>
                  <a:lnTo>
                    <a:pt x="2264" y="1057"/>
                  </a:lnTo>
                  <a:lnTo>
                    <a:pt x="2284" y="1057"/>
                  </a:lnTo>
                  <a:lnTo>
                    <a:pt x="2304" y="1058"/>
                  </a:lnTo>
                  <a:lnTo>
                    <a:pt x="2325" y="1058"/>
                  </a:lnTo>
                  <a:lnTo>
                    <a:pt x="2345" y="1059"/>
                  </a:lnTo>
                  <a:lnTo>
                    <a:pt x="2365" y="1060"/>
                  </a:lnTo>
                  <a:lnTo>
                    <a:pt x="2385" y="1061"/>
                  </a:lnTo>
                  <a:lnTo>
                    <a:pt x="2406" y="1061"/>
                  </a:lnTo>
                  <a:lnTo>
                    <a:pt x="2426" y="1062"/>
                  </a:lnTo>
                  <a:lnTo>
                    <a:pt x="2445" y="1064"/>
                  </a:lnTo>
                  <a:lnTo>
                    <a:pt x="2465" y="1065"/>
                  </a:lnTo>
                  <a:lnTo>
                    <a:pt x="2485" y="1066"/>
                  </a:lnTo>
                  <a:lnTo>
                    <a:pt x="2505" y="1067"/>
                  </a:lnTo>
                  <a:lnTo>
                    <a:pt x="2524" y="1068"/>
                  </a:lnTo>
                  <a:lnTo>
                    <a:pt x="2544" y="1069"/>
                  </a:lnTo>
                  <a:lnTo>
                    <a:pt x="2563" y="1069"/>
                  </a:lnTo>
                  <a:lnTo>
                    <a:pt x="2583" y="1070"/>
                  </a:lnTo>
                  <a:lnTo>
                    <a:pt x="2603" y="1070"/>
                  </a:lnTo>
                  <a:lnTo>
                    <a:pt x="2622" y="1071"/>
                  </a:lnTo>
                  <a:lnTo>
                    <a:pt x="2642" y="1071"/>
                  </a:lnTo>
                  <a:lnTo>
                    <a:pt x="2661" y="1071"/>
                  </a:lnTo>
                  <a:lnTo>
                    <a:pt x="2681" y="1071"/>
                  </a:lnTo>
                  <a:lnTo>
                    <a:pt x="2701" y="1071"/>
                  </a:lnTo>
                  <a:lnTo>
                    <a:pt x="2720" y="1071"/>
                  </a:lnTo>
                  <a:lnTo>
                    <a:pt x="2740" y="1070"/>
                  </a:lnTo>
                  <a:lnTo>
                    <a:pt x="2760" y="1070"/>
                  </a:lnTo>
                  <a:lnTo>
                    <a:pt x="2779" y="1069"/>
                  </a:lnTo>
                  <a:lnTo>
                    <a:pt x="2794" y="1068"/>
                  </a:lnTo>
                  <a:lnTo>
                    <a:pt x="2809" y="1068"/>
                  </a:lnTo>
                  <a:lnTo>
                    <a:pt x="2824" y="1067"/>
                  </a:lnTo>
                  <a:lnTo>
                    <a:pt x="2839" y="1067"/>
                  </a:lnTo>
                  <a:lnTo>
                    <a:pt x="2854" y="1066"/>
                  </a:lnTo>
                  <a:lnTo>
                    <a:pt x="2869" y="1065"/>
                  </a:lnTo>
                  <a:lnTo>
                    <a:pt x="2884" y="1064"/>
                  </a:lnTo>
                  <a:lnTo>
                    <a:pt x="2899" y="1063"/>
                  </a:lnTo>
                  <a:lnTo>
                    <a:pt x="2915" y="1063"/>
                  </a:lnTo>
                  <a:lnTo>
                    <a:pt x="2930" y="1062"/>
                  </a:lnTo>
                  <a:lnTo>
                    <a:pt x="2945" y="1061"/>
                  </a:lnTo>
                  <a:lnTo>
                    <a:pt x="2960" y="1060"/>
                  </a:lnTo>
                  <a:lnTo>
                    <a:pt x="2975" y="1060"/>
                  </a:lnTo>
                  <a:lnTo>
                    <a:pt x="2990" y="1059"/>
                  </a:lnTo>
                  <a:lnTo>
                    <a:pt x="3005" y="1058"/>
                  </a:lnTo>
                  <a:lnTo>
                    <a:pt x="3020" y="1058"/>
                  </a:lnTo>
                  <a:lnTo>
                    <a:pt x="3043" y="1057"/>
                  </a:lnTo>
                  <a:lnTo>
                    <a:pt x="3067" y="1056"/>
                  </a:lnTo>
                  <a:lnTo>
                    <a:pt x="3090" y="1055"/>
                  </a:lnTo>
                  <a:lnTo>
                    <a:pt x="3114" y="1054"/>
                  </a:lnTo>
                  <a:lnTo>
                    <a:pt x="3138" y="1052"/>
                  </a:lnTo>
                  <a:lnTo>
                    <a:pt x="3161" y="1051"/>
                  </a:lnTo>
                  <a:lnTo>
                    <a:pt x="3185" y="1050"/>
                  </a:lnTo>
                  <a:lnTo>
                    <a:pt x="3209" y="1048"/>
                  </a:lnTo>
                  <a:lnTo>
                    <a:pt x="3232" y="1047"/>
                  </a:lnTo>
                  <a:lnTo>
                    <a:pt x="3256" y="1045"/>
                  </a:lnTo>
                  <a:lnTo>
                    <a:pt x="3279" y="1043"/>
                  </a:lnTo>
                  <a:lnTo>
                    <a:pt x="3303" y="1041"/>
                  </a:lnTo>
                  <a:lnTo>
                    <a:pt x="3326" y="1039"/>
                  </a:lnTo>
                  <a:lnTo>
                    <a:pt x="3350" y="1037"/>
                  </a:lnTo>
                  <a:lnTo>
                    <a:pt x="3373" y="1035"/>
                  </a:lnTo>
                  <a:lnTo>
                    <a:pt x="3396" y="1032"/>
                  </a:lnTo>
                  <a:lnTo>
                    <a:pt x="3414" y="1030"/>
                  </a:lnTo>
                  <a:lnTo>
                    <a:pt x="3432" y="1028"/>
                  </a:lnTo>
                  <a:lnTo>
                    <a:pt x="3449" y="1025"/>
                  </a:lnTo>
                  <a:lnTo>
                    <a:pt x="3465" y="1023"/>
                  </a:lnTo>
                  <a:lnTo>
                    <a:pt x="3481" y="1020"/>
                  </a:lnTo>
                  <a:lnTo>
                    <a:pt x="3497" y="1018"/>
                  </a:lnTo>
                  <a:lnTo>
                    <a:pt x="3512" y="1015"/>
                  </a:lnTo>
                  <a:lnTo>
                    <a:pt x="3526" y="1011"/>
                  </a:lnTo>
                  <a:lnTo>
                    <a:pt x="3540" y="1008"/>
                  </a:lnTo>
                  <a:lnTo>
                    <a:pt x="3554" y="1004"/>
                  </a:lnTo>
                  <a:lnTo>
                    <a:pt x="3567" y="1000"/>
                  </a:lnTo>
                  <a:lnTo>
                    <a:pt x="3579" y="995"/>
                  </a:lnTo>
                  <a:lnTo>
                    <a:pt x="3592" y="991"/>
                  </a:lnTo>
                  <a:lnTo>
                    <a:pt x="3603" y="986"/>
                  </a:lnTo>
                  <a:lnTo>
                    <a:pt x="3615" y="980"/>
                  </a:lnTo>
                  <a:lnTo>
                    <a:pt x="3626" y="975"/>
                  </a:lnTo>
                  <a:lnTo>
                    <a:pt x="3636" y="969"/>
                  </a:lnTo>
                  <a:lnTo>
                    <a:pt x="3646" y="962"/>
                  </a:lnTo>
                  <a:lnTo>
                    <a:pt x="3656" y="955"/>
                  </a:lnTo>
                  <a:lnTo>
                    <a:pt x="3665" y="948"/>
                  </a:lnTo>
                  <a:lnTo>
                    <a:pt x="3674" y="940"/>
                  </a:lnTo>
                  <a:lnTo>
                    <a:pt x="3682" y="932"/>
                  </a:lnTo>
                  <a:lnTo>
                    <a:pt x="3690" y="923"/>
                  </a:lnTo>
                  <a:lnTo>
                    <a:pt x="3698" y="914"/>
                  </a:lnTo>
                  <a:lnTo>
                    <a:pt x="3705" y="905"/>
                  </a:lnTo>
                  <a:lnTo>
                    <a:pt x="3712" y="894"/>
                  </a:lnTo>
                  <a:lnTo>
                    <a:pt x="3719" y="883"/>
                  </a:lnTo>
                  <a:lnTo>
                    <a:pt x="3725" y="872"/>
                  </a:lnTo>
                  <a:lnTo>
                    <a:pt x="3732" y="860"/>
                  </a:lnTo>
                  <a:lnTo>
                    <a:pt x="3737" y="847"/>
                  </a:lnTo>
                  <a:lnTo>
                    <a:pt x="3743" y="834"/>
                  </a:lnTo>
                  <a:lnTo>
                    <a:pt x="3748" y="820"/>
                  </a:lnTo>
                  <a:lnTo>
                    <a:pt x="3753" y="806"/>
                  </a:lnTo>
                  <a:lnTo>
                    <a:pt x="3758" y="791"/>
                  </a:lnTo>
                  <a:lnTo>
                    <a:pt x="3763" y="776"/>
                  </a:lnTo>
                  <a:lnTo>
                    <a:pt x="3767" y="762"/>
                  </a:lnTo>
                  <a:lnTo>
                    <a:pt x="3772" y="747"/>
                  </a:lnTo>
                  <a:lnTo>
                    <a:pt x="3776" y="732"/>
                  </a:lnTo>
                  <a:lnTo>
                    <a:pt x="3780" y="717"/>
                  </a:lnTo>
                  <a:lnTo>
                    <a:pt x="3784" y="702"/>
                  </a:lnTo>
                  <a:lnTo>
                    <a:pt x="3788" y="687"/>
                  </a:lnTo>
                  <a:lnTo>
                    <a:pt x="3791" y="672"/>
                  </a:lnTo>
                  <a:lnTo>
                    <a:pt x="3795" y="657"/>
                  </a:lnTo>
                  <a:lnTo>
                    <a:pt x="3798" y="642"/>
                  </a:lnTo>
                  <a:lnTo>
                    <a:pt x="3801" y="626"/>
                  </a:lnTo>
                  <a:lnTo>
                    <a:pt x="3804" y="611"/>
                  </a:lnTo>
                  <a:lnTo>
                    <a:pt x="3806" y="596"/>
                  </a:lnTo>
                  <a:lnTo>
                    <a:pt x="3809" y="581"/>
                  </a:lnTo>
                  <a:lnTo>
                    <a:pt x="3811" y="566"/>
                  </a:lnTo>
                  <a:lnTo>
                    <a:pt x="3813" y="551"/>
                  </a:lnTo>
                  <a:lnTo>
                    <a:pt x="3815" y="535"/>
                  </a:lnTo>
                  <a:lnTo>
                    <a:pt x="3817" y="520"/>
                  </a:lnTo>
                  <a:lnTo>
                    <a:pt x="3818" y="505"/>
                  </a:lnTo>
                  <a:lnTo>
                    <a:pt x="3820" y="490"/>
                  </a:lnTo>
                  <a:lnTo>
                    <a:pt x="3821" y="474"/>
                  </a:lnTo>
                  <a:lnTo>
                    <a:pt x="3822" y="459"/>
                  </a:lnTo>
                  <a:lnTo>
                    <a:pt x="3822" y="444"/>
                  </a:lnTo>
                  <a:lnTo>
                    <a:pt x="3823" y="429"/>
                  </a:lnTo>
                  <a:lnTo>
                    <a:pt x="3823" y="413"/>
                  </a:lnTo>
                  <a:lnTo>
                    <a:pt x="3823" y="398"/>
                  </a:lnTo>
                  <a:lnTo>
                    <a:pt x="3823" y="383"/>
                  </a:lnTo>
                  <a:lnTo>
                    <a:pt x="3822" y="368"/>
                  </a:lnTo>
                  <a:lnTo>
                    <a:pt x="3822" y="352"/>
                  </a:lnTo>
                  <a:lnTo>
                    <a:pt x="3821" y="337"/>
                  </a:lnTo>
                  <a:lnTo>
                    <a:pt x="3821" y="326"/>
                  </a:lnTo>
                  <a:lnTo>
                    <a:pt x="3820" y="314"/>
                  </a:lnTo>
                  <a:lnTo>
                    <a:pt x="3820" y="301"/>
                  </a:lnTo>
                  <a:lnTo>
                    <a:pt x="3819" y="288"/>
                  </a:lnTo>
                  <a:lnTo>
                    <a:pt x="3819" y="275"/>
                  </a:lnTo>
                  <a:lnTo>
                    <a:pt x="3818" y="261"/>
                  </a:lnTo>
                  <a:lnTo>
                    <a:pt x="3817" y="254"/>
                  </a:lnTo>
                  <a:lnTo>
                    <a:pt x="3817" y="247"/>
                  </a:lnTo>
                  <a:lnTo>
                    <a:pt x="3815" y="241"/>
                  </a:lnTo>
                  <a:lnTo>
                    <a:pt x="3814" y="234"/>
                  </a:lnTo>
                  <a:lnTo>
                    <a:pt x="3813" y="228"/>
                  </a:lnTo>
                  <a:lnTo>
                    <a:pt x="3812" y="221"/>
                  </a:lnTo>
                  <a:lnTo>
                    <a:pt x="3810" y="215"/>
                  </a:lnTo>
                  <a:lnTo>
                    <a:pt x="3808" y="209"/>
                  </a:lnTo>
                  <a:lnTo>
                    <a:pt x="3806" y="203"/>
                  </a:lnTo>
                  <a:lnTo>
                    <a:pt x="3804" y="197"/>
                  </a:lnTo>
                  <a:lnTo>
                    <a:pt x="3801" y="191"/>
                  </a:lnTo>
                  <a:lnTo>
                    <a:pt x="3798" y="186"/>
                  </a:lnTo>
                  <a:lnTo>
                    <a:pt x="3795" y="181"/>
                  </a:lnTo>
                  <a:lnTo>
                    <a:pt x="3791" y="177"/>
                  </a:lnTo>
                  <a:lnTo>
                    <a:pt x="3788" y="172"/>
                  </a:lnTo>
                  <a:lnTo>
                    <a:pt x="3783" y="168"/>
                  </a:lnTo>
                  <a:lnTo>
                    <a:pt x="3779" y="165"/>
                  </a:lnTo>
                  <a:lnTo>
                    <a:pt x="3774" y="162"/>
                  </a:lnTo>
                  <a:lnTo>
                    <a:pt x="3768" y="159"/>
                  </a:lnTo>
                  <a:lnTo>
                    <a:pt x="3762" y="156"/>
                  </a:lnTo>
                  <a:lnTo>
                    <a:pt x="3759" y="155"/>
                  </a:lnTo>
                  <a:lnTo>
                    <a:pt x="3755" y="155"/>
                  </a:lnTo>
                  <a:lnTo>
                    <a:pt x="3752" y="154"/>
                  </a:lnTo>
                  <a:lnTo>
                    <a:pt x="3748" y="153"/>
                  </a:lnTo>
                  <a:lnTo>
                    <a:pt x="3744" y="153"/>
                  </a:lnTo>
                  <a:lnTo>
                    <a:pt x="3740" y="152"/>
                  </a:lnTo>
                  <a:lnTo>
                    <a:pt x="3736" y="152"/>
                  </a:lnTo>
                  <a:lnTo>
                    <a:pt x="3731" y="152"/>
                  </a:lnTo>
                  <a:lnTo>
                    <a:pt x="3722" y="152"/>
                  </a:lnTo>
                  <a:lnTo>
                    <a:pt x="3713" y="152"/>
                  </a:lnTo>
                  <a:lnTo>
                    <a:pt x="3704" y="153"/>
                  </a:lnTo>
                  <a:lnTo>
                    <a:pt x="3694" y="153"/>
                  </a:lnTo>
                  <a:lnTo>
                    <a:pt x="3675" y="155"/>
                  </a:lnTo>
                  <a:lnTo>
                    <a:pt x="3656" y="156"/>
                  </a:lnTo>
                  <a:lnTo>
                    <a:pt x="3647" y="157"/>
                  </a:lnTo>
                  <a:lnTo>
                    <a:pt x="3639" y="157"/>
                  </a:lnTo>
                  <a:lnTo>
                    <a:pt x="3635" y="157"/>
                  </a:lnTo>
                  <a:lnTo>
                    <a:pt x="3631" y="157"/>
                  </a:lnTo>
                  <a:lnTo>
                    <a:pt x="3627" y="157"/>
                  </a:lnTo>
                  <a:lnTo>
                    <a:pt x="3623" y="156"/>
                  </a:lnTo>
                  <a:lnTo>
                    <a:pt x="3615" y="156"/>
                  </a:lnTo>
                  <a:lnTo>
                    <a:pt x="3607" y="155"/>
                  </a:lnTo>
                  <a:lnTo>
                    <a:pt x="3599" y="154"/>
                  </a:lnTo>
                  <a:lnTo>
                    <a:pt x="3591" y="152"/>
                  </a:lnTo>
                  <a:lnTo>
                    <a:pt x="3583" y="151"/>
                  </a:lnTo>
                  <a:lnTo>
                    <a:pt x="3575" y="149"/>
                  </a:lnTo>
                  <a:lnTo>
                    <a:pt x="3567" y="148"/>
                  </a:lnTo>
                  <a:lnTo>
                    <a:pt x="3560" y="146"/>
                  </a:lnTo>
                  <a:lnTo>
                    <a:pt x="3552" y="144"/>
                  </a:lnTo>
                  <a:lnTo>
                    <a:pt x="3544" y="141"/>
                  </a:lnTo>
                  <a:lnTo>
                    <a:pt x="3536" y="139"/>
                  </a:lnTo>
                  <a:lnTo>
                    <a:pt x="3529" y="137"/>
                  </a:lnTo>
                  <a:lnTo>
                    <a:pt x="3514" y="132"/>
                  </a:lnTo>
                  <a:lnTo>
                    <a:pt x="3499" y="127"/>
                  </a:lnTo>
                  <a:lnTo>
                    <a:pt x="3504" y="124"/>
                  </a:lnTo>
                  <a:lnTo>
                    <a:pt x="3509" y="120"/>
                  </a:lnTo>
                  <a:lnTo>
                    <a:pt x="3515" y="117"/>
                  </a:lnTo>
                  <a:lnTo>
                    <a:pt x="3520" y="114"/>
                  </a:lnTo>
                  <a:lnTo>
                    <a:pt x="3527" y="111"/>
                  </a:lnTo>
                  <a:lnTo>
                    <a:pt x="3534" y="109"/>
                  </a:lnTo>
                  <a:lnTo>
                    <a:pt x="3541" y="106"/>
                  </a:lnTo>
                  <a:lnTo>
                    <a:pt x="3548" y="104"/>
                  </a:lnTo>
                  <a:lnTo>
                    <a:pt x="3556" y="102"/>
                  </a:lnTo>
                  <a:lnTo>
                    <a:pt x="3564" y="100"/>
                  </a:lnTo>
                  <a:lnTo>
                    <a:pt x="3572" y="98"/>
                  </a:lnTo>
                  <a:lnTo>
                    <a:pt x="3580" y="96"/>
                  </a:lnTo>
                  <a:lnTo>
                    <a:pt x="3597" y="93"/>
                  </a:lnTo>
                  <a:lnTo>
                    <a:pt x="3615" y="90"/>
                  </a:lnTo>
                  <a:lnTo>
                    <a:pt x="3633" y="87"/>
                  </a:lnTo>
                  <a:lnTo>
                    <a:pt x="3651" y="84"/>
                  </a:lnTo>
                  <a:lnTo>
                    <a:pt x="3669" y="82"/>
                  </a:lnTo>
                  <a:lnTo>
                    <a:pt x="3686" y="79"/>
                  </a:lnTo>
                  <a:lnTo>
                    <a:pt x="3703" y="76"/>
                  </a:lnTo>
                  <a:lnTo>
                    <a:pt x="3719" y="73"/>
                  </a:lnTo>
                  <a:lnTo>
                    <a:pt x="3727" y="71"/>
                  </a:lnTo>
                  <a:lnTo>
                    <a:pt x="3734" y="69"/>
                  </a:lnTo>
                  <a:lnTo>
                    <a:pt x="3741" y="67"/>
                  </a:lnTo>
                  <a:lnTo>
                    <a:pt x="3748" y="66"/>
                  </a:lnTo>
                  <a:lnTo>
                    <a:pt x="3751" y="64"/>
                  </a:lnTo>
                  <a:lnTo>
                    <a:pt x="3755" y="63"/>
                  </a:lnTo>
                  <a:lnTo>
                    <a:pt x="3759" y="61"/>
                  </a:lnTo>
                  <a:lnTo>
                    <a:pt x="3764" y="59"/>
                  </a:lnTo>
                  <a:lnTo>
                    <a:pt x="3774" y="54"/>
                  </a:lnTo>
                  <a:lnTo>
                    <a:pt x="3785" y="48"/>
                  </a:lnTo>
                  <a:lnTo>
                    <a:pt x="3797" y="42"/>
                  </a:lnTo>
                  <a:lnTo>
                    <a:pt x="3810" y="36"/>
                  </a:lnTo>
                  <a:lnTo>
                    <a:pt x="3823" y="29"/>
                  </a:lnTo>
                  <a:lnTo>
                    <a:pt x="3836" y="23"/>
                  </a:lnTo>
                  <a:lnTo>
                    <a:pt x="3843" y="20"/>
                  </a:lnTo>
                  <a:lnTo>
                    <a:pt x="3849" y="17"/>
                  </a:lnTo>
                  <a:lnTo>
                    <a:pt x="3856" y="14"/>
                  </a:lnTo>
                  <a:lnTo>
                    <a:pt x="3862" y="12"/>
                  </a:lnTo>
                  <a:lnTo>
                    <a:pt x="3869" y="9"/>
                  </a:lnTo>
                  <a:lnTo>
                    <a:pt x="3875" y="7"/>
                  </a:lnTo>
                  <a:lnTo>
                    <a:pt x="3881" y="5"/>
                  </a:lnTo>
                  <a:lnTo>
                    <a:pt x="3887" y="3"/>
                  </a:lnTo>
                  <a:lnTo>
                    <a:pt x="3893" y="2"/>
                  </a:lnTo>
                  <a:lnTo>
                    <a:pt x="3899" y="1"/>
                  </a:lnTo>
                  <a:lnTo>
                    <a:pt x="3904" y="1"/>
                  </a:lnTo>
                  <a:lnTo>
                    <a:pt x="3909" y="0"/>
                  </a:lnTo>
                  <a:lnTo>
                    <a:pt x="3914" y="1"/>
                  </a:lnTo>
                  <a:lnTo>
                    <a:pt x="3918" y="1"/>
                  </a:lnTo>
                  <a:lnTo>
                    <a:pt x="3923" y="2"/>
                  </a:lnTo>
                  <a:lnTo>
                    <a:pt x="3927" y="4"/>
                  </a:lnTo>
                  <a:lnTo>
                    <a:pt x="3930" y="7"/>
                  </a:lnTo>
                  <a:lnTo>
                    <a:pt x="3934" y="10"/>
                  </a:lnTo>
                  <a:lnTo>
                    <a:pt x="3937" y="13"/>
                  </a:lnTo>
                  <a:lnTo>
                    <a:pt x="3940" y="16"/>
                  </a:lnTo>
                  <a:lnTo>
                    <a:pt x="3942" y="20"/>
                  </a:lnTo>
                  <a:lnTo>
                    <a:pt x="3944" y="25"/>
                  </a:lnTo>
                  <a:lnTo>
                    <a:pt x="3946" y="29"/>
                  </a:lnTo>
                  <a:lnTo>
                    <a:pt x="3948" y="34"/>
                  </a:lnTo>
                  <a:lnTo>
                    <a:pt x="3949" y="39"/>
                  </a:lnTo>
                  <a:lnTo>
                    <a:pt x="3950" y="44"/>
                  </a:lnTo>
                  <a:lnTo>
                    <a:pt x="3951" y="49"/>
                  </a:lnTo>
                  <a:lnTo>
                    <a:pt x="3951" y="55"/>
                  </a:lnTo>
                  <a:lnTo>
                    <a:pt x="3952" y="61"/>
                  </a:lnTo>
                  <a:lnTo>
                    <a:pt x="3952" y="66"/>
                  </a:lnTo>
                  <a:lnTo>
                    <a:pt x="3952" y="72"/>
                  </a:lnTo>
                  <a:lnTo>
                    <a:pt x="3952" y="78"/>
                  </a:lnTo>
                  <a:lnTo>
                    <a:pt x="3951" y="90"/>
                  </a:lnTo>
                  <a:lnTo>
                    <a:pt x="3950" y="102"/>
                  </a:lnTo>
                  <a:lnTo>
                    <a:pt x="3948" y="113"/>
                  </a:lnTo>
                  <a:lnTo>
                    <a:pt x="3947" y="124"/>
                  </a:lnTo>
                  <a:lnTo>
                    <a:pt x="3945" y="135"/>
                  </a:lnTo>
                  <a:lnTo>
                    <a:pt x="3943" y="144"/>
                  </a:lnTo>
                  <a:lnTo>
                    <a:pt x="3942" y="153"/>
                  </a:lnTo>
                  <a:lnTo>
                    <a:pt x="3942" y="160"/>
                  </a:lnTo>
                  <a:lnTo>
                    <a:pt x="3941" y="174"/>
                  </a:lnTo>
                  <a:lnTo>
                    <a:pt x="3940" y="189"/>
                  </a:lnTo>
                  <a:lnTo>
                    <a:pt x="3939" y="203"/>
                  </a:lnTo>
                  <a:lnTo>
                    <a:pt x="3938" y="218"/>
                  </a:lnTo>
                  <a:lnTo>
                    <a:pt x="3938" y="232"/>
                  </a:lnTo>
                  <a:lnTo>
                    <a:pt x="3937" y="247"/>
                  </a:lnTo>
                  <a:lnTo>
                    <a:pt x="3937" y="261"/>
                  </a:lnTo>
                  <a:lnTo>
                    <a:pt x="3937" y="276"/>
                  </a:lnTo>
                  <a:lnTo>
                    <a:pt x="3937" y="290"/>
                  </a:lnTo>
                  <a:lnTo>
                    <a:pt x="3937" y="305"/>
                  </a:lnTo>
                  <a:lnTo>
                    <a:pt x="3937" y="319"/>
                  </a:lnTo>
                  <a:lnTo>
                    <a:pt x="3937" y="334"/>
                  </a:lnTo>
                  <a:lnTo>
                    <a:pt x="3937" y="348"/>
                  </a:lnTo>
                  <a:lnTo>
                    <a:pt x="3937" y="363"/>
                  </a:lnTo>
                  <a:lnTo>
                    <a:pt x="3937" y="377"/>
                  </a:lnTo>
                  <a:lnTo>
                    <a:pt x="3937" y="392"/>
                  </a:lnTo>
                  <a:close/>
                </a:path>
              </a:pathLst>
            </a:custGeom>
            <a:solidFill>
              <a:srgbClr val="006B3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67" name="Freeform 146">
              <a:extLst>
                <a:ext uri="{FF2B5EF4-FFF2-40B4-BE49-F238E27FC236}">
                  <a16:creationId xmlns:a16="http://schemas.microsoft.com/office/drawing/2014/main" id="{D1991D5E-867F-4A2F-CBF8-BF1D4C0595A2}"/>
                </a:ext>
              </a:extLst>
            </p:cNvPr>
            <p:cNvSpPr>
              <a:spLocks noEditPoints="1"/>
            </p:cNvSpPr>
            <p:nvPr/>
          </p:nvSpPr>
          <p:spPr bwMode="auto">
            <a:xfrm>
              <a:off x="534988" y="2428875"/>
              <a:ext cx="6256338" cy="3254375"/>
            </a:xfrm>
            <a:custGeom>
              <a:avLst/>
              <a:gdLst>
                <a:gd name="T0" fmla="*/ 0 w 3941"/>
                <a:gd name="T1" fmla="*/ 0 h 2050"/>
                <a:gd name="T2" fmla="*/ 2147483646 w 3941"/>
                <a:gd name="T3" fmla="*/ 2147483646 h 2050"/>
                <a:gd name="T4" fmla="*/ 2147483646 w 3941"/>
                <a:gd name="T5" fmla="*/ 0 h 2050"/>
                <a:gd name="T6" fmla="*/ 2147483646 w 3941"/>
                <a:gd name="T7" fmla="*/ 2147483646 h 2050"/>
                <a:gd name="T8" fmla="*/ 2147483646 w 3941"/>
                <a:gd name="T9" fmla="*/ 2147483646 h 2050"/>
                <a:gd name="T10" fmla="*/ 2147483646 w 3941"/>
                <a:gd name="T11" fmla="*/ 2147483646 h 2050"/>
                <a:gd name="T12" fmla="*/ 2147483646 w 3941"/>
                <a:gd name="T13" fmla="*/ 2147483646 h 2050"/>
                <a:gd name="T14" fmla="*/ 2147483646 w 3941"/>
                <a:gd name="T15" fmla="*/ 2147483646 h 2050"/>
                <a:gd name="T16" fmla="*/ 2147483646 w 3941"/>
                <a:gd name="T17" fmla="*/ 2147483646 h 2050"/>
                <a:gd name="T18" fmla="*/ 2147483646 w 3941"/>
                <a:gd name="T19" fmla="*/ 2147483646 h 2050"/>
                <a:gd name="T20" fmla="*/ 2147483646 w 3941"/>
                <a:gd name="T21" fmla="*/ 2147483646 h 2050"/>
                <a:gd name="T22" fmla="*/ 2147483646 w 3941"/>
                <a:gd name="T23" fmla="*/ 2147483646 h 2050"/>
                <a:gd name="T24" fmla="*/ 2147483646 w 3941"/>
                <a:gd name="T25" fmla="*/ 2147483646 h 2050"/>
                <a:gd name="T26" fmla="*/ 2147483646 w 3941"/>
                <a:gd name="T27" fmla="*/ 2147483646 h 2050"/>
                <a:gd name="T28" fmla="*/ 2147483646 w 3941"/>
                <a:gd name="T29" fmla="*/ 2147483646 h 2050"/>
                <a:gd name="T30" fmla="*/ 2147483646 w 3941"/>
                <a:gd name="T31" fmla="*/ 2147483646 h 2050"/>
                <a:gd name="T32" fmla="*/ 2147483646 w 3941"/>
                <a:gd name="T33" fmla="*/ 2147483646 h 2050"/>
                <a:gd name="T34" fmla="*/ 2147483646 w 3941"/>
                <a:gd name="T35" fmla="*/ 2147483646 h 2050"/>
                <a:gd name="T36" fmla="*/ 2147483646 w 3941"/>
                <a:gd name="T37" fmla="*/ 2147483646 h 2050"/>
                <a:gd name="T38" fmla="*/ 2147483646 w 3941"/>
                <a:gd name="T39" fmla="*/ 2147483646 h 2050"/>
                <a:gd name="T40" fmla="*/ 2147483646 w 3941"/>
                <a:gd name="T41" fmla="*/ 2147483646 h 2050"/>
                <a:gd name="T42" fmla="*/ 2147483646 w 3941"/>
                <a:gd name="T43" fmla="*/ 2147483646 h 2050"/>
                <a:gd name="T44" fmla="*/ 2147483646 w 3941"/>
                <a:gd name="T45" fmla="*/ 2147483646 h 2050"/>
                <a:gd name="T46" fmla="*/ 2147483646 w 3941"/>
                <a:gd name="T47" fmla="*/ 2147483646 h 2050"/>
                <a:gd name="T48" fmla="*/ 2147483646 w 3941"/>
                <a:gd name="T49" fmla="*/ 2147483646 h 2050"/>
                <a:gd name="T50" fmla="*/ 2147483646 w 3941"/>
                <a:gd name="T51" fmla="*/ 2147483646 h 2050"/>
                <a:gd name="T52" fmla="*/ 2147483646 w 3941"/>
                <a:gd name="T53" fmla="*/ 2147483646 h 2050"/>
                <a:gd name="T54" fmla="*/ 2147483646 w 3941"/>
                <a:gd name="T55" fmla="*/ 2147483646 h 2050"/>
                <a:gd name="T56" fmla="*/ 2147483646 w 3941"/>
                <a:gd name="T57" fmla="*/ 2147483646 h 2050"/>
                <a:gd name="T58" fmla="*/ 2147483646 w 3941"/>
                <a:gd name="T59" fmla="*/ 2147483646 h 2050"/>
                <a:gd name="T60" fmla="*/ 2147483646 w 3941"/>
                <a:gd name="T61" fmla="*/ 2147483646 h 2050"/>
                <a:gd name="T62" fmla="*/ 2147483646 w 3941"/>
                <a:gd name="T63" fmla="*/ 2147483646 h 2050"/>
                <a:gd name="T64" fmla="*/ 2147483646 w 3941"/>
                <a:gd name="T65" fmla="*/ 2147483646 h 2050"/>
                <a:gd name="T66" fmla="*/ 2147483646 w 3941"/>
                <a:gd name="T67" fmla="*/ 2147483646 h 2050"/>
                <a:gd name="T68" fmla="*/ 2147483646 w 3941"/>
                <a:gd name="T69" fmla="*/ 2147483646 h 20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41"/>
                <a:gd name="T106" fmla="*/ 0 h 2050"/>
                <a:gd name="T107" fmla="*/ 3941 w 3941"/>
                <a:gd name="T108" fmla="*/ 2050 h 20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41" h="2050">
                  <a:moveTo>
                    <a:pt x="3936" y="0"/>
                  </a:moveTo>
                  <a:lnTo>
                    <a:pt x="0" y="0"/>
                  </a:lnTo>
                  <a:lnTo>
                    <a:pt x="0" y="2050"/>
                  </a:lnTo>
                  <a:lnTo>
                    <a:pt x="3941" y="2050"/>
                  </a:lnTo>
                  <a:lnTo>
                    <a:pt x="3941" y="0"/>
                  </a:lnTo>
                  <a:lnTo>
                    <a:pt x="3936" y="0"/>
                  </a:lnTo>
                  <a:close/>
                  <a:moveTo>
                    <a:pt x="3932" y="7"/>
                  </a:moveTo>
                  <a:lnTo>
                    <a:pt x="3932" y="31"/>
                  </a:lnTo>
                  <a:lnTo>
                    <a:pt x="3932" y="96"/>
                  </a:lnTo>
                  <a:lnTo>
                    <a:pt x="3932" y="197"/>
                  </a:lnTo>
                  <a:lnTo>
                    <a:pt x="3932" y="327"/>
                  </a:lnTo>
                  <a:lnTo>
                    <a:pt x="3932" y="481"/>
                  </a:lnTo>
                  <a:lnTo>
                    <a:pt x="3932" y="652"/>
                  </a:lnTo>
                  <a:lnTo>
                    <a:pt x="3932" y="836"/>
                  </a:lnTo>
                  <a:lnTo>
                    <a:pt x="3932" y="1025"/>
                  </a:lnTo>
                  <a:lnTo>
                    <a:pt x="3932" y="1214"/>
                  </a:lnTo>
                  <a:lnTo>
                    <a:pt x="3932" y="1398"/>
                  </a:lnTo>
                  <a:lnTo>
                    <a:pt x="3932" y="1569"/>
                  </a:lnTo>
                  <a:lnTo>
                    <a:pt x="3932" y="1723"/>
                  </a:lnTo>
                  <a:lnTo>
                    <a:pt x="3932" y="1853"/>
                  </a:lnTo>
                  <a:lnTo>
                    <a:pt x="3932" y="1954"/>
                  </a:lnTo>
                  <a:lnTo>
                    <a:pt x="3932" y="2019"/>
                  </a:lnTo>
                  <a:lnTo>
                    <a:pt x="3932" y="2043"/>
                  </a:lnTo>
                  <a:lnTo>
                    <a:pt x="3887" y="2043"/>
                  </a:lnTo>
                  <a:lnTo>
                    <a:pt x="3761" y="2043"/>
                  </a:lnTo>
                  <a:lnTo>
                    <a:pt x="3568" y="2043"/>
                  </a:lnTo>
                  <a:lnTo>
                    <a:pt x="3316" y="2043"/>
                  </a:lnTo>
                  <a:lnTo>
                    <a:pt x="3020" y="2043"/>
                  </a:lnTo>
                  <a:lnTo>
                    <a:pt x="2689" y="2043"/>
                  </a:lnTo>
                  <a:lnTo>
                    <a:pt x="2335" y="2043"/>
                  </a:lnTo>
                  <a:lnTo>
                    <a:pt x="1970" y="2043"/>
                  </a:lnTo>
                  <a:lnTo>
                    <a:pt x="1605" y="2043"/>
                  </a:lnTo>
                  <a:lnTo>
                    <a:pt x="1251" y="2043"/>
                  </a:lnTo>
                  <a:lnTo>
                    <a:pt x="921" y="2043"/>
                  </a:lnTo>
                  <a:lnTo>
                    <a:pt x="624" y="2043"/>
                  </a:lnTo>
                  <a:lnTo>
                    <a:pt x="373" y="2043"/>
                  </a:lnTo>
                  <a:lnTo>
                    <a:pt x="179" y="2043"/>
                  </a:lnTo>
                  <a:lnTo>
                    <a:pt x="54" y="2043"/>
                  </a:lnTo>
                  <a:lnTo>
                    <a:pt x="8" y="2043"/>
                  </a:lnTo>
                  <a:lnTo>
                    <a:pt x="8" y="2019"/>
                  </a:lnTo>
                  <a:lnTo>
                    <a:pt x="8" y="1954"/>
                  </a:lnTo>
                  <a:lnTo>
                    <a:pt x="8" y="1853"/>
                  </a:lnTo>
                  <a:lnTo>
                    <a:pt x="8" y="1723"/>
                  </a:lnTo>
                  <a:lnTo>
                    <a:pt x="8" y="1569"/>
                  </a:lnTo>
                  <a:lnTo>
                    <a:pt x="8" y="1398"/>
                  </a:lnTo>
                  <a:lnTo>
                    <a:pt x="8" y="1214"/>
                  </a:lnTo>
                  <a:lnTo>
                    <a:pt x="8" y="1025"/>
                  </a:lnTo>
                  <a:lnTo>
                    <a:pt x="8" y="836"/>
                  </a:lnTo>
                  <a:lnTo>
                    <a:pt x="8" y="652"/>
                  </a:lnTo>
                  <a:lnTo>
                    <a:pt x="8" y="481"/>
                  </a:lnTo>
                  <a:lnTo>
                    <a:pt x="8" y="327"/>
                  </a:lnTo>
                  <a:lnTo>
                    <a:pt x="8" y="197"/>
                  </a:lnTo>
                  <a:lnTo>
                    <a:pt x="8" y="96"/>
                  </a:lnTo>
                  <a:lnTo>
                    <a:pt x="8" y="31"/>
                  </a:lnTo>
                  <a:lnTo>
                    <a:pt x="8" y="7"/>
                  </a:lnTo>
                  <a:lnTo>
                    <a:pt x="54" y="7"/>
                  </a:lnTo>
                  <a:lnTo>
                    <a:pt x="179" y="7"/>
                  </a:lnTo>
                  <a:lnTo>
                    <a:pt x="373" y="7"/>
                  </a:lnTo>
                  <a:lnTo>
                    <a:pt x="624" y="7"/>
                  </a:lnTo>
                  <a:lnTo>
                    <a:pt x="921" y="7"/>
                  </a:lnTo>
                  <a:lnTo>
                    <a:pt x="1251" y="7"/>
                  </a:lnTo>
                  <a:lnTo>
                    <a:pt x="1605" y="7"/>
                  </a:lnTo>
                  <a:lnTo>
                    <a:pt x="1970" y="7"/>
                  </a:lnTo>
                  <a:lnTo>
                    <a:pt x="2335" y="7"/>
                  </a:lnTo>
                  <a:lnTo>
                    <a:pt x="2689" y="7"/>
                  </a:lnTo>
                  <a:lnTo>
                    <a:pt x="3020" y="7"/>
                  </a:lnTo>
                  <a:lnTo>
                    <a:pt x="3316" y="7"/>
                  </a:lnTo>
                  <a:lnTo>
                    <a:pt x="3568" y="7"/>
                  </a:lnTo>
                  <a:lnTo>
                    <a:pt x="3761" y="7"/>
                  </a:lnTo>
                  <a:lnTo>
                    <a:pt x="3887" y="7"/>
                  </a:lnTo>
                  <a:lnTo>
                    <a:pt x="3932" y="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68" name="Rectangle 147">
              <a:extLst>
                <a:ext uri="{FF2B5EF4-FFF2-40B4-BE49-F238E27FC236}">
                  <a16:creationId xmlns:a16="http://schemas.microsoft.com/office/drawing/2014/main" id="{D5D7DC47-B7AF-BFEA-DBED-317C266EF61C}"/>
                </a:ext>
              </a:extLst>
            </p:cNvPr>
            <p:cNvSpPr>
              <a:spLocks noChangeArrowheads="1"/>
            </p:cNvSpPr>
            <p:nvPr/>
          </p:nvSpPr>
          <p:spPr bwMode="auto">
            <a:xfrm>
              <a:off x="3862388" y="5805488"/>
              <a:ext cx="1497013" cy="833438"/>
            </a:xfrm>
            <a:prstGeom prst="rect">
              <a:avLst/>
            </a:prstGeom>
            <a:solidFill>
              <a:srgbClr val="A37D5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8269" name="Freeform 148">
              <a:extLst>
                <a:ext uri="{FF2B5EF4-FFF2-40B4-BE49-F238E27FC236}">
                  <a16:creationId xmlns:a16="http://schemas.microsoft.com/office/drawing/2014/main" id="{5F03721F-0614-DE26-AFDB-98E5060B00D4}"/>
                </a:ext>
              </a:extLst>
            </p:cNvPr>
            <p:cNvSpPr>
              <a:spLocks/>
            </p:cNvSpPr>
            <p:nvPr/>
          </p:nvSpPr>
          <p:spPr bwMode="auto">
            <a:xfrm>
              <a:off x="3848101" y="5849938"/>
              <a:ext cx="1528763" cy="615950"/>
            </a:xfrm>
            <a:custGeom>
              <a:avLst/>
              <a:gdLst>
                <a:gd name="T0" fmla="*/ 2147483646 w 963"/>
                <a:gd name="T1" fmla="*/ 2147483646 h 388"/>
                <a:gd name="T2" fmla="*/ 2147483646 w 963"/>
                <a:gd name="T3" fmla="*/ 2147483646 h 388"/>
                <a:gd name="T4" fmla="*/ 2147483646 w 963"/>
                <a:gd name="T5" fmla="*/ 2147483646 h 388"/>
                <a:gd name="T6" fmla="*/ 2147483646 w 963"/>
                <a:gd name="T7" fmla="*/ 2147483646 h 388"/>
                <a:gd name="T8" fmla="*/ 2147483646 w 963"/>
                <a:gd name="T9" fmla="*/ 2147483646 h 388"/>
                <a:gd name="T10" fmla="*/ 2147483646 w 963"/>
                <a:gd name="T11" fmla="*/ 2147483646 h 388"/>
                <a:gd name="T12" fmla="*/ 2147483646 w 963"/>
                <a:gd name="T13" fmla="*/ 2147483646 h 388"/>
                <a:gd name="T14" fmla="*/ 2147483646 w 963"/>
                <a:gd name="T15" fmla="*/ 2147483646 h 388"/>
                <a:gd name="T16" fmla="*/ 2147483646 w 963"/>
                <a:gd name="T17" fmla="*/ 2147483646 h 388"/>
                <a:gd name="T18" fmla="*/ 2147483646 w 963"/>
                <a:gd name="T19" fmla="*/ 2147483646 h 388"/>
                <a:gd name="T20" fmla="*/ 2147483646 w 963"/>
                <a:gd name="T21" fmla="*/ 2147483646 h 388"/>
                <a:gd name="T22" fmla="*/ 2147483646 w 963"/>
                <a:gd name="T23" fmla="*/ 2147483646 h 388"/>
                <a:gd name="T24" fmla="*/ 2147483646 w 963"/>
                <a:gd name="T25" fmla="*/ 2147483646 h 388"/>
                <a:gd name="T26" fmla="*/ 2147483646 w 963"/>
                <a:gd name="T27" fmla="*/ 2147483646 h 388"/>
                <a:gd name="T28" fmla="*/ 2147483646 w 963"/>
                <a:gd name="T29" fmla="*/ 2147483646 h 388"/>
                <a:gd name="T30" fmla="*/ 2147483646 w 963"/>
                <a:gd name="T31" fmla="*/ 2147483646 h 388"/>
                <a:gd name="T32" fmla="*/ 2147483646 w 963"/>
                <a:gd name="T33" fmla="*/ 2147483646 h 388"/>
                <a:gd name="T34" fmla="*/ 2147483646 w 963"/>
                <a:gd name="T35" fmla="*/ 2147483646 h 388"/>
                <a:gd name="T36" fmla="*/ 2147483646 w 963"/>
                <a:gd name="T37" fmla="*/ 2147483646 h 388"/>
                <a:gd name="T38" fmla="*/ 2147483646 w 963"/>
                <a:gd name="T39" fmla="*/ 2147483646 h 388"/>
                <a:gd name="T40" fmla="*/ 2147483646 w 963"/>
                <a:gd name="T41" fmla="*/ 2147483646 h 388"/>
                <a:gd name="T42" fmla="*/ 2147483646 w 963"/>
                <a:gd name="T43" fmla="*/ 2147483646 h 388"/>
                <a:gd name="T44" fmla="*/ 2147483646 w 963"/>
                <a:gd name="T45" fmla="*/ 2147483646 h 388"/>
                <a:gd name="T46" fmla="*/ 2147483646 w 963"/>
                <a:gd name="T47" fmla="*/ 2147483646 h 388"/>
                <a:gd name="T48" fmla="*/ 2147483646 w 963"/>
                <a:gd name="T49" fmla="*/ 2147483646 h 388"/>
                <a:gd name="T50" fmla="*/ 2147483646 w 963"/>
                <a:gd name="T51" fmla="*/ 2147483646 h 388"/>
                <a:gd name="T52" fmla="*/ 2147483646 w 963"/>
                <a:gd name="T53" fmla="*/ 2147483646 h 388"/>
                <a:gd name="T54" fmla="*/ 2147483646 w 963"/>
                <a:gd name="T55" fmla="*/ 2147483646 h 388"/>
                <a:gd name="T56" fmla="*/ 2147483646 w 963"/>
                <a:gd name="T57" fmla="*/ 2147483646 h 388"/>
                <a:gd name="T58" fmla="*/ 2147483646 w 963"/>
                <a:gd name="T59" fmla="*/ 2147483646 h 388"/>
                <a:gd name="T60" fmla="*/ 2147483646 w 963"/>
                <a:gd name="T61" fmla="*/ 2147483646 h 388"/>
                <a:gd name="T62" fmla="*/ 0 w 963"/>
                <a:gd name="T63" fmla="*/ 2147483646 h 388"/>
                <a:gd name="T64" fmla="*/ 2147483646 w 963"/>
                <a:gd name="T65" fmla="*/ 2147483646 h 388"/>
                <a:gd name="T66" fmla="*/ 2147483646 w 963"/>
                <a:gd name="T67" fmla="*/ 2147483646 h 388"/>
                <a:gd name="T68" fmla="*/ 2147483646 w 963"/>
                <a:gd name="T69" fmla="*/ 2147483646 h 388"/>
                <a:gd name="T70" fmla="*/ 2147483646 w 963"/>
                <a:gd name="T71" fmla="*/ 2147483646 h 388"/>
                <a:gd name="T72" fmla="*/ 2147483646 w 963"/>
                <a:gd name="T73" fmla="*/ 2147483646 h 388"/>
                <a:gd name="T74" fmla="*/ 2147483646 w 963"/>
                <a:gd name="T75" fmla="*/ 2147483646 h 388"/>
                <a:gd name="T76" fmla="*/ 2147483646 w 963"/>
                <a:gd name="T77" fmla="*/ 2147483646 h 388"/>
                <a:gd name="T78" fmla="*/ 2147483646 w 963"/>
                <a:gd name="T79" fmla="*/ 2147483646 h 388"/>
                <a:gd name="T80" fmla="*/ 2147483646 w 963"/>
                <a:gd name="T81" fmla="*/ 2147483646 h 388"/>
                <a:gd name="T82" fmla="*/ 2147483646 w 963"/>
                <a:gd name="T83" fmla="*/ 2147483646 h 388"/>
                <a:gd name="T84" fmla="*/ 2147483646 w 963"/>
                <a:gd name="T85" fmla="*/ 2147483646 h 388"/>
                <a:gd name="T86" fmla="*/ 2147483646 w 963"/>
                <a:gd name="T87" fmla="*/ 2147483646 h 388"/>
                <a:gd name="T88" fmla="*/ 2147483646 w 963"/>
                <a:gd name="T89" fmla="*/ 2147483646 h 388"/>
                <a:gd name="T90" fmla="*/ 2147483646 w 963"/>
                <a:gd name="T91" fmla="*/ 2147483646 h 388"/>
                <a:gd name="T92" fmla="*/ 2147483646 w 963"/>
                <a:gd name="T93" fmla="*/ 2147483646 h 388"/>
                <a:gd name="T94" fmla="*/ 2147483646 w 963"/>
                <a:gd name="T95" fmla="*/ 2147483646 h 388"/>
                <a:gd name="T96" fmla="*/ 2147483646 w 963"/>
                <a:gd name="T97" fmla="*/ 2147483646 h 388"/>
                <a:gd name="T98" fmla="*/ 2147483646 w 963"/>
                <a:gd name="T99" fmla="*/ 2147483646 h 388"/>
                <a:gd name="T100" fmla="*/ 2147483646 w 963"/>
                <a:gd name="T101" fmla="*/ 2147483646 h 388"/>
                <a:gd name="T102" fmla="*/ 2147483646 w 963"/>
                <a:gd name="T103" fmla="*/ 2147483646 h 388"/>
                <a:gd name="T104" fmla="*/ 2147483646 w 963"/>
                <a:gd name="T105" fmla="*/ 2147483646 h 38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63"/>
                <a:gd name="T160" fmla="*/ 0 h 388"/>
                <a:gd name="T161" fmla="*/ 963 w 963"/>
                <a:gd name="T162" fmla="*/ 388 h 38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63" h="388">
                  <a:moveTo>
                    <a:pt x="948" y="336"/>
                  </a:moveTo>
                  <a:lnTo>
                    <a:pt x="949" y="346"/>
                  </a:lnTo>
                  <a:lnTo>
                    <a:pt x="950" y="355"/>
                  </a:lnTo>
                  <a:lnTo>
                    <a:pt x="950" y="359"/>
                  </a:lnTo>
                  <a:lnTo>
                    <a:pt x="951" y="363"/>
                  </a:lnTo>
                  <a:lnTo>
                    <a:pt x="952" y="366"/>
                  </a:lnTo>
                  <a:lnTo>
                    <a:pt x="952" y="370"/>
                  </a:lnTo>
                  <a:lnTo>
                    <a:pt x="954" y="373"/>
                  </a:lnTo>
                  <a:lnTo>
                    <a:pt x="955" y="376"/>
                  </a:lnTo>
                  <a:lnTo>
                    <a:pt x="956" y="379"/>
                  </a:lnTo>
                  <a:lnTo>
                    <a:pt x="957" y="381"/>
                  </a:lnTo>
                  <a:lnTo>
                    <a:pt x="958" y="384"/>
                  </a:lnTo>
                  <a:lnTo>
                    <a:pt x="960" y="386"/>
                  </a:lnTo>
                  <a:lnTo>
                    <a:pt x="961" y="387"/>
                  </a:lnTo>
                  <a:lnTo>
                    <a:pt x="963" y="388"/>
                  </a:lnTo>
                  <a:lnTo>
                    <a:pt x="952" y="382"/>
                  </a:lnTo>
                  <a:lnTo>
                    <a:pt x="941" y="376"/>
                  </a:lnTo>
                  <a:lnTo>
                    <a:pt x="930" y="370"/>
                  </a:lnTo>
                  <a:lnTo>
                    <a:pt x="919" y="364"/>
                  </a:lnTo>
                  <a:lnTo>
                    <a:pt x="907" y="358"/>
                  </a:lnTo>
                  <a:lnTo>
                    <a:pt x="895" y="353"/>
                  </a:lnTo>
                  <a:lnTo>
                    <a:pt x="883" y="347"/>
                  </a:lnTo>
                  <a:lnTo>
                    <a:pt x="871" y="342"/>
                  </a:lnTo>
                  <a:lnTo>
                    <a:pt x="859" y="337"/>
                  </a:lnTo>
                  <a:lnTo>
                    <a:pt x="846" y="333"/>
                  </a:lnTo>
                  <a:lnTo>
                    <a:pt x="834" y="328"/>
                  </a:lnTo>
                  <a:lnTo>
                    <a:pt x="821" y="324"/>
                  </a:lnTo>
                  <a:lnTo>
                    <a:pt x="808" y="320"/>
                  </a:lnTo>
                  <a:lnTo>
                    <a:pt x="795" y="316"/>
                  </a:lnTo>
                  <a:lnTo>
                    <a:pt x="782" y="312"/>
                  </a:lnTo>
                  <a:lnTo>
                    <a:pt x="769" y="308"/>
                  </a:lnTo>
                  <a:lnTo>
                    <a:pt x="755" y="305"/>
                  </a:lnTo>
                  <a:lnTo>
                    <a:pt x="742" y="302"/>
                  </a:lnTo>
                  <a:lnTo>
                    <a:pt x="729" y="298"/>
                  </a:lnTo>
                  <a:lnTo>
                    <a:pt x="715" y="295"/>
                  </a:lnTo>
                  <a:lnTo>
                    <a:pt x="701" y="293"/>
                  </a:lnTo>
                  <a:lnTo>
                    <a:pt x="688" y="290"/>
                  </a:lnTo>
                  <a:lnTo>
                    <a:pt x="674" y="288"/>
                  </a:lnTo>
                  <a:lnTo>
                    <a:pt x="660" y="285"/>
                  </a:lnTo>
                  <a:lnTo>
                    <a:pt x="646" y="283"/>
                  </a:lnTo>
                  <a:lnTo>
                    <a:pt x="633" y="281"/>
                  </a:lnTo>
                  <a:lnTo>
                    <a:pt x="619" y="280"/>
                  </a:lnTo>
                  <a:lnTo>
                    <a:pt x="605" y="278"/>
                  </a:lnTo>
                  <a:lnTo>
                    <a:pt x="591" y="277"/>
                  </a:lnTo>
                  <a:lnTo>
                    <a:pt x="577" y="275"/>
                  </a:lnTo>
                  <a:lnTo>
                    <a:pt x="563" y="274"/>
                  </a:lnTo>
                  <a:lnTo>
                    <a:pt x="549" y="273"/>
                  </a:lnTo>
                  <a:lnTo>
                    <a:pt x="527" y="272"/>
                  </a:lnTo>
                  <a:lnTo>
                    <a:pt x="505" y="270"/>
                  </a:lnTo>
                  <a:lnTo>
                    <a:pt x="481" y="270"/>
                  </a:lnTo>
                  <a:lnTo>
                    <a:pt x="458" y="269"/>
                  </a:lnTo>
                  <a:lnTo>
                    <a:pt x="435" y="269"/>
                  </a:lnTo>
                  <a:lnTo>
                    <a:pt x="412" y="269"/>
                  </a:lnTo>
                  <a:lnTo>
                    <a:pt x="388" y="269"/>
                  </a:lnTo>
                  <a:lnTo>
                    <a:pt x="365" y="270"/>
                  </a:lnTo>
                  <a:lnTo>
                    <a:pt x="341" y="271"/>
                  </a:lnTo>
                  <a:lnTo>
                    <a:pt x="318" y="273"/>
                  </a:lnTo>
                  <a:lnTo>
                    <a:pt x="306" y="274"/>
                  </a:lnTo>
                  <a:lnTo>
                    <a:pt x="295" y="275"/>
                  </a:lnTo>
                  <a:lnTo>
                    <a:pt x="283" y="276"/>
                  </a:lnTo>
                  <a:lnTo>
                    <a:pt x="271" y="277"/>
                  </a:lnTo>
                  <a:lnTo>
                    <a:pt x="260" y="278"/>
                  </a:lnTo>
                  <a:lnTo>
                    <a:pt x="249" y="280"/>
                  </a:lnTo>
                  <a:lnTo>
                    <a:pt x="237" y="281"/>
                  </a:lnTo>
                  <a:lnTo>
                    <a:pt x="226" y="283"/>
                  </a:lnTo>
                  <a:lnTo>
                    <a:pt x="215" y="285"/>
                  </a:lnTo>
                  <a:lnTo>
                    <a:pt x="204" y="287"/>
                  </a:lnTo>
                  <a:lnTo>
                    <a:pt x="193" y="289"/>
                  </a:lnTo>
                  <a:lnTo>
                    <a:pt x="182" y="291"/>
                  </a:lnTo>
                  <a:lnTo>
                    <a:pt x="171" y="293"/>
                  </a:lnTo>
                  <a:lnTo>
                    <a:pt x="159" y="296"/>
                  </a:lnTo>
                  <a:lnTo>
                    <a:pt x="146" y="299"/>
                  </a:lnTo>
                  <a:lnTo>
                    <a:pt x="132" y="303"/>
                  </a:lnTo>
                  <a:lnTo>
                    <a:pt x="117" y="308"/>
                  </a:lnTo>
                  <a:lnTo>
                    <a:pt x="102" y="313"/>
                  </a:lnTo>
                  <a:lnTo>
                    <a:pt x="94" y="316"/>
                  </a:lnTo>
                  <a:lnTo>
                    <a:pt x="87" y="318"/>
                  </a:lnTo>
                  <a:lnTo>
                    <a:pt x="80" y="321"/>
                  </a:lnTo>
                  <a:lnTo>
                    <a:pt x="72" y="324"/>
                  </a:lnTo>
                  <a:lnTo>
                    <a:pt x="65" y="328"/>
                  </a:lnTo>
                  <a:lnTo>
                    <a:pt x="58" y="331"/>
                  </a:lnTo>
                  <a:lnTo>
                    <a:pt x="51" y="334"/>
                  </a:lnTo>
                  <a:lnTo>
                    <a:pt x="45" y="338"/>
                  </a:lnTo>
                  <a:lnTo>
                    <a:pt x="39" y="342"/>
                  </a:lnTo>
                  <a:lnTo>
                    <a:pt x="33" y="345"/>
                  </a:lnTo>
                  <a:lnTo>
                    <a:pt x="27" y="349"/>
                  </a:lnTo>
                  <a:lnTo>
                    <a:pt x="22" y="353"/>
                  </a:lnTo>
                  <a:lnTo>
                    <a:pt x="18" y="357"/>
                  </a:lnTo>
                  <a:lnTo>
                    <a:pt x="14" y="361"/>
                  </a:lnTo>
                  <a:lnTo>
                    <a:pt x="10" y="365"/>
                  </a:lnTo>
                  <a:lnTo>
                    <a:pt x="7" y="370"/>
                  </a:lnTo>
                  <a:lnTo>
                    <a:pt x="5" y="374"/>
                  </a:lnTo>
                  <a:lnTo>
                    <a:pt x="3" y="378"/>
                  </a:lnTo>
                  <a:lnTo>
                    <a:pt x="1" y="383"/>
                  </a:lnTo>
                  <a:lnTo>
                    <a:pt x="1" y="388"/>
                  </a:lnTo>
                  <a:lnTo>
                    <a:pt x="0" y="373"/>
                  </a:lnTo>
                  <a:lnTo>
                    <a:pt x="0" y="359"/>
                  </a:lnTo>
                  <a:lnTo>
                    <a:pt x="1" y="344"/>
                  </a:lnTo>
                  <a:lnTo>
                    <a:pt x="1" y="330"/>
                  </a:lnTo>
                  <a:lnTo>
                    <a:pt x="2" y="315"/>
                  </a:lnTo>
                  <a:lnTo>
                    <a:pt x="3" y="300"/>
                  </a:lnTo>
                  <a:lnTo>
                    <a:pt x="5" y="285"/>
                  </a:lnTo>
                  <a:lnTo>
                    <a:pt x="6" y="271"/>
                  </a:lnTo>
                  <a:lnTo>
                    <a:pt x="7" y="256"/>
                  </a:lnTo>
                  <a:lnTo>
                    <a:pt x="9" y="241"/>
                  </a:lnTo>
                  <a:lnTo>
                    <a:pt x="10" y="226"/>
                  </a:lnTo>
                  <a:lnTo>
                    <a:pt x="11" y="212"/>
                  </a:lnTo>
                  <a:lnTo>
                    <a:pt x="12" y="197"/>
                  </a:lnTo>
                  <a:lnTo>
                    <a:pt x="13" y="182"/>
                  </a:lnTo>
                  <a:lnTo>
                    <a:pt x="13" y="167"/>
                  </a:lnTo>
                  <a:lnTo>
                    <a:pt x="14" y="152"/>
                  </a:lnTo>
                  <a:lnTo>
                    <a:pt x="14" y="143"/>
                  </a:lnTo>
                  <a:lnTo>
                    <a:pt x="14" y="133"/>
                  </a:lnTo>
                  <a:lnTo>
                    <a:pt x="14" y="124"/>
                  </a:lnTo>
                  <a:lnTo>
                    <a:pt x="14" y="114"/>
                  </a:lnTo>
                  <a:lnTo>
                    <a:pt x="14" y="105"/>
                  </a:lnTo>
                  <a:lnTo>
                    <a:pt x="14" y="95"/>
                  </a:lnTo>
                  <a:lnTo>
                    <a:pt x="14" y="86"/>
                  </a:lnTo>
                  <a:lnTo>
                    <a:pt x="14" y="76"/>
                  </a:lnTo>
                  <a:lnTo>
                    <a:pt x="14" y="67"/>
                  </a:lnTo>
                  <a:lnTo>
                    <a:pt x="14" y="57"/>
                  </a:lnTo>
                  <a:lnTo>
                    <a:pt x="14" y="48"/>
                  </a:lnTo>
                  <a:lnTo>
                    <a:pt x="14" y="38"/>
                  </a:lnTo>
                  <a:lnTo>
                    <a:pt x="14" y="29"/>
                  </a:lnTo>
                  <a:lnTo>
                    <a:pt x="14" y="19"/>
                  </a:lnTo>
                  <a:lnTo>
                    <a:pt x="14" y="10"/>
                  </a:lnTo>
                  <a:lnTo>
                    <a:pt x="14" y="0"/>
                  </a:lnTo>
                  <a:lnTo>
                    <a:pt x="957" y="0"/>
                  </a:lnTo>
                  <a:lnTo>
                    <a:pt x="957" y="10"/>
                  </a:lnTo>
                  <a:lnTo>
                    <a:pt x="957" y="21"/>
                  </a:lnTo>
                  <a:lnTo>
                    <a:pt x="957" y="31"/>
                  </a:lnTo>
                  <a:lnTo>
                    <a:pt x="957" y="41"/>
                  </a:lnTo>
                  <a:lnTo>
                    <a:pt x="957" y="52"/>
                  </a:lnTo>
                  <a:lnTo>
                    <a:pt x="957" y="62"/>
                  </a:lnTo>
                  <a:lnTo>
                    <a:pt x="957" y="72"/>
                  </a:lnTo>
                  <a:lnTo>
                    <a:pt x="957" y="82"/>
                  </a:lnTo>
                  <a:lnTo>
                    <a:pt x="957" y="93"/>
                  </a:lnTo>
                  <a:lnTo>
                    <a:pt x="957" y="103"/>
                  </a:lnTo>
                  <a:lnTo>
                    <a:pt x="957" y="113"/>
                  </a:lnTo>
                  <a:lnTo>
                    <a:pt x="957" y="124"/>
                  </a:lnTo>
                  <a:lnTo>
                    <a:pt x="957" y="134"/>
                  </a:lnTo>
                  <a:lnTo>
                    <a:pt x="957" y="144"/>
                  </a:lnTo>
                  <a:lnTo>
                    <a:pt x="957" y="154"/>
                  </a:lnTo>
                  <a:lnTo>
                    <a:pt x="957" y="165"/>
                  </a:lnTo>
                  <a:lnTo>
                    <a:pt x="957" y="170"/>
                  </a:lnTo>
                  <a:lnTo>
                    <a:pt x="957" y="176"/>
                  </a:lnTo>
                  <a:lnTo>
                    <a:pt x="956" y="183"/>
                  </a:lnTo>
                  <a:lnTo>
                    <a:pt x="956" y="192"/>
                  </a:lnTo>
                  <a:lnTo>
                    <a:pt x="955" y="202"/>
                  </a:lnTo>
                  <a:lnTo>
                    <a:pt x="954" y="213"/>
                  </a:lnTo>
                  <a:lnTo>
                    <a:pt x="953" y="224"/>
                  </a:lnTo>
                  <a:lnTo>
                    <a:pt x="952" y="236"/>
                  </a:lnTo>
                  <a:lnTo>
                    <a:pt x="951" y="249"/>
                  </a:lnTo>
                  <a:lnTo>
                    <a:pt x="950" y="261"/>
                  </a:lnTo>
                  <a:lnTo>
                    <a:pt x="949" y="274"/>
                  </a:lnTo>
                  <a:lnTo>
                    <a:pt x="949" y="287"/>
                  </a:lnTo>
                  <a:lnTo>
                    <a:pt x="948" y="300"/>
                  </a:lnTo>
                  <a:lnTo>
                    <a:pt x="948" y="313"/>
                  </a:lnTo>
                  <a:lnTo>
                    <a:pt x="948" y="325"/>
                  </a:lnTo>
                  <a:lnTo>
                    <a:pt x="948" y="336"/>
                  </a:lnTo>
                  <a:close/>
                </a:path>
              </a:pathLst>
            </a:custGeom>
            <a:solidFill>
              <a:srgbClr val="9973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0" name="Freeform 149">
              <a:extLst>
                <a:ext uri="{FF2B5EF4-FFF2-40B4-BE49-F238E27FC236}">
                  <a16:creationId xmlns:a16="http://schemas.microsoft.com/office/drawing/2014/main" id="{34B565C3-DD4A-21FD-DF19-85CEF2E7EBCD}"/>
                </a:ext>
              </a:extLst>
            </p:cNvPr>
            <p:cNvSpPr>
              <a:spLocks/>
            </p:cNvSpPr>
            <p:nvPr/>
          </p:nvSpPr>
          <p:spPr bwMode="auto">
            <a:xfrm>
              <a:off x="3856038" y="5861050"/>
              <a:ext cx="1503363" cy="490538"/>
            </a:xfrm>
            <a:custGeom>
              <a:avLst/>
              <a:gdLst>
                <a:gd name="T0" fmla="*/ 2147483646 w 947"/>
                <a:gd name="T1" fmla="*/ 2147483646 h 309"/>
                <a:gd name="T2" fmla="*/ 2147483646 w 947"/>
                <a:gd name="T3" fmla="*/ 2147483646 h 309"/>
                <a:gd name="T4" fmla="*/ 2147483646 w 947"/>
                <a:gd name="T5" fmla="*/ 2147483646 h 309"/>
                <a:gd name="T6" fmla="*/ 2147483646 w 947"/>
                <a:gd name="T7" fmla="*/ 2147483646 h 309"/>
                <a:gd name="T8" fmla="*/ 2147483646 w 947"/>
                <a:gd name="T9" fmla="*/ 2147483646 h 309"/>
                <a:gd name="T10" fmla="*/ 2147483646 w 947"/>
                <a:gd name="T11" fmla="*/ 2147483646 h 309"/>
                <a:gd name="T12" fmla="*/ 2147483646 w 947"/>
                <a:gd name="T13" fmla="*/ 2147483646 h 309"/>
                <a:gd name="T14" fmla="*/ 2147483646 w 947"/>
                <a:gd name="T15" fmla="*/ 2147483646 h 309"/>
                <a:gd name="T16" fmla="*/ 2147483646 w 947"/>
                <a:gd name="T17" fmla="*/ 2147483646 h 309"/>
                <a:gd name="T18" fmla="*/ 2147483646 w 947"/>
                <a:gd name="T19" fmla="*/ 2147483646 h 309"/>
                <a:gd name="T20" fmla="*/ 2147483646 w 947"/>
                <a:gd name="T21" fmla="*/ 2147483646 h 309"/>
                <a:gd name="T22" fmla="*/ 2147483646 w 947"/>
                <a:gd name="T23" fmla="*/ 2147483646 h 309"/>
                <a:gd name="T24" fmla="*/ 2147483646 w 947"/>
                <a:gd name="T25" fmla="*/ 2147483646 h 309"/>
                <a:gd name="T26" fmla="*/ 2147483646 w 947"/>
                <a:gd name="T27" fmla="*/ 2147483646 h 309"/>
                <a:gd name="T28" fmla="*/ 2147483646 w 947"/>
                <a:gd name="T29" fmla="*/ 2147483646 h 309"/>
                <a:gd name="T30" fmla="*/ 2147483646 w 947"/>
                <a:gd name="T31" fmla="*/ 2147483646 h 309"/>
                <a:gd name="T32" fmla="*/ 2147483646 w 947"/>
                <a:gd name="T33" fmla="*/ 2147483646 h 309"/>
                <a:gd name="T34" fmla="*/ 2147483646 w 947"/>
                <a:gd name="T35" fmla="*/ 2147483646 h 309"/>
                <a:gd name="T36" fmla="*/ 2147483646 w 947"/>
                <a:gd name="T37" fmla="*/ 2147483646 h 309"/>
                <a:gd name="T38" fmla="*/ 2147483646 w 947"/>
                <a:gd name="T39" fmla="*/ 2147483646 h 309"/>
                <a:gd name="T40" fmla="*/ 2147483646 w 947"/>
                <a:gd name="T41" fmla="*/ 2147483646 h 309"/>
                <a:gd name="T42" fmla="*/ 2147483646 w 947"/>
                <a:gd name="T43" fmla="*/ 2147483646 h 309"/>
                <a:gd name="T44" fmla="*/ 2147483646 w 947"/>
                <a:gd name="T45" fmla="*/ 2147483646 h 309"/>
                <a:gd name="T46" fmla="*/ 2147483646 w 947"/>
                <a:gd name="T47" fmla="*/ 2147483646 h 309"/>
                <a:gd name="T48" fmla="*/ 2147483646 w 947"/>
                <a:gd name="T49" fmla="*/ 2147483646 h 309"/>
                <a:gd name="T50" fmla="*/ 2147483646 w 947"/>
                <a:gd name="T51" fmla="*/ 2147483646 h 309"/>
                <a:gd name="T52" fmla="*/ 2147483646 w 947"/>
                <a:gd name="T53" fmla="*/ 2147483646 h 309"/>
                <a:gd name="T54" fmla="*/ 2147483646 w 947"/>
                <a:gd name="T55" fmla="*/ 2147483646 h 309"/>
                <a:gd name="T56" fmla="*/ 2147483646 w 947"/>
                <a:gd name="T57" fmla="*/ 2147483646 h 309"/>
                <a:gd name="T58" fmla="*/ 0 w 947"/>
                <a:gd name="T59" fmla="*/ 2147483646 h 309"/>
                <a:gd name="T60" fmla="*/ 0 w 947"/>
                <a:gd name="T61" fmla="*/ 2147483646 h 309"/>
                <a:gd name="T62" fmla="*/ 2147483646 w 947"/>
                <a:gd name="T63" fmla="*/ 2147483646 h 309"/>
                <a:gd name="T64" fmla="*/ 2147483646 w 947"/>
                <a:gd name="T65" fmla="*/ 2147483646 h 309"/>
                <a:gd name="T66" fmla="*/ 2147483646 w 947"/>
                <a:gd name="T67" fmla="*/ 2147483646 h 309"/>
                <a:gd name="T68" fmla="*/ 2147483646 w 947"/>
                <a:gd name="T69" fmla="*/ 2147483646 h 309"/>
                <a:gd name="T70" fmla="*/ 2147483646 w 947"/>
                <a:gd name="T71" fmla="*/ 2147483646 h 309"/>
                <a:gd name="T72" fmla="*/ 2147483646 w 947"/>
                <a:gd name="T73" fmla="*/ 2147483646 h 309"/>
                <a:gd name="T74" fmla="*/ 2147483646 w 947"/>
                <a:gd name="T75" fmla="*/ 2147483646 h 309"/>
                <a:gd name="T76" fmla="*/ 2147483646 w 947"/>
                <a:gd name="T77" fmla="*/ 2147483646 h 309"/>
                <a:gd name="T78" fmla="*/ 2147483646 w 947"/>
                <a:gd name="T79" fmla="*/ 2147483646 h 309"/>
                <a:gd name="T80" fmla="*/ 2147483646 w 947"/>
                <a:gd name="T81" fmla="*/ 2147483646 h 309"/>
                <a:gd name="T82" fmla="*/ 2147483646 w 947"/>
                <a:gd name="T83" fmla="*/ 2147483646 h 309"/>
                <a:gd name="T84" fmla="*/ 2147483646 w 947"/>
                <a:gd name="T85" fmla="*/ 2147483646 h 309"/>
                <a:gd name="T86" fmla="*/ 2147483646 w 947"/>
                <a:gd name="T87" fmla="*/ 2147483646 h 309"/>
                <a:gd name="T88" fmla="*/ 2147483646 w 947"/>
                <a:gd name="T89" fmla="*/ 2147483646 h 309"/>
                <a:gd name="T90" fmla="*/ 2147483646 w 947"/>
                <a:gd name="T91" fmla="*/ 2147483646 h 309"/>
                <a:gd name="T92" fmla="*/ 2147483646 w 947"/>
                <a:gd name="T93" fmla="*/ 2147483646 h 309"/>
                <a:gd name="T94" fmla="*/ 2147483646 w 947"/>
                <a:gd name="T95" fmla="*/ 2147483646 h 309"/>
                <a:gd name="T96" fmla="*/ 2147483646 w 947"/>
                <a:gd name="T97" fmla="*/ 2147483646 h 309"/>
                <a:gd name="T98" fmla="*/ 2147483646 w 947"/>
                <a:gd name="T99" fmla="*/ 2147483646 h 3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47"/>
                <a:gd name="T151" fmla="*/ 0 h 309"/>
                <a:gd name="T152" fmla="*/ 947 w 947"/>
                <a:gd name="T153" fmla="*/ 309 h 3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47" h="309">
                  <a:moveTo>
                    <a:pt x="935" y="295"/>
                  </a:moveTo>
                  <a:lnTo>
                    <a:pt x="933" y="291"/>
                  </a:lnTo>
                  <a:lnTo>
                    <a:pt x="930" y="289"/>
                  </a:lnTo>
                  <a:lnTo>
                    <a:pt x="928" y="286"/>
                  </a:lnTo>
                  <a:lnTo>
                    <a:pt x="925" y="283"/>
                  </a:lnTo>
                  <a:lnTo>
                    <a:pt x="922" y="281"/>
                  </a:lnTo>
                  <a:lnTo>
                    <a:pt x="919" y="278"/>
                  </a:lnTo>
                  <a:lnTo>
                    <a:pt x="915" y="276"/>
                  </a:lnTo>
                  <a:lnTo>
                    <a:pt x="911" y="273"/>
                  </a:lnTo>
                  <a:lnTo>
                    <a:pt x="907" y="271"/>
                  </a:lnTo>
                  <a:lnTo>
                    <a:pt x="903" y="269"/>
                  </a:lnTo>
                  <a:lnTo>
                    <a:pt x="899" y="267"/>
                  </a:lnTo>
                  <a:lnTo>
                    <a:pt x="895" y="265"/>
                  </a:lnTo>
                  <a:lnTo>
                    <a:pt x="886" y="261"/>
                  </a:lnTo>
                  <a:lnTo>
                    <a:pt x="876" y="258"/>
                  </a:lnTo>
                  <a:lnTo>
                    <a:pt x="867" y="254"/>
                  </a:lnTo>
                  <a:lnTo>
                    <a:pt x="857" y="251"/>
                  </a:lnTo>
                  <a:lnTo>
                    <a:pt x="847" y="248"/>
                  </a:lnTo>
                  <a:lnTo>
                    <a:pt x="838" y="245"/>
                  </a:lnTo>
                  <a:lnTo>
                    <a:pt x="819" y="240"/>
                  </a:lnTo>
                  <a:lnTo>
                    <a:pt x="803" y="235"/>
                  </a:lnTo>
                  <a:lnTo>
                    <a:pt x="795" y="232"/>
                  </a:lnTo>
                  <a:lnTo>
                    <a:pt x="787" y="230"/>
                  </a:lnTo>
                  <a:lnTo>
                    <a:pt x="779" y="228"/>
                  </a:lnTo>
                  <a:lnTo>
                    <a:pt x="771" y="225"/>
                  </a:lnTo>
                  <a:lnTo>
                    <a:pt x="763" y="223"/>
                  </a:lnTo>
                  <a:lnTo>
                    <a:pt x="756" y="221"/>
                  </a:lnTo>
                  <a:lnTo>
                    <a:pt x="748" y="219"/>
                  </a:lnTo>
                  <a:lnTo>
                    <a:pt x="739" y="217"/>
                  </a:lnTo>
                  <a:lnTo>
                    <a:pt x="723" y="214"/>
                  </a:lnTo>
                  <a:lnTo>
                    <a:pt x="707" y="211"/>
                  </a:lnTo>
                  <a:lnTo>
                    <a:pt x="690" y="208"/>
                  </a:lnTo>
                  <a:lnTo>
                    <a:pt x="674" y="206"/>
                  </a:lnTo>
                  <a:lnTo>
                    <a:pt x="657" y="204"/>
                  </a:lnTo>
                  <a:lnTo>
                    <a:pt x="640" y="203"/>
                  </a:lnTo>
                  <a:lnTo>
                    <a:pt x="623" y="201"/>
                  </a:lnTo>
                  <a:lnTo>
                    <a:pt x="607" y="200"/>
                  </a:lnTo>
                  <a:lnTo>
                    <a:pt x="590" y="200"/>
                  </a:lnTo>
                  <a:lnTo>
                    <a:pt x="573" y="199"/>
                  </a:lnTo>
                  <a:lnTo>
                    <a:pt x="555" y="199"/>
                  </a:lnTo>
                  <a:lnTo>
                    <a:pt x="538" y="199"/>
                  </a:lnTo>
                  <a:lnTo>
                    <a:pt x="516" y="199"/>
                  </a:lnTo>
                  <a:lnTo>
                    <a:pt x="494" y="199"/>
                  </a:lnTo>
                  <a:lnTo>
                    <a:pt x="472" y="200"/>
                  </a:lnTo>
                  <a:lnTo>
                    <a:pt x="450" y="200"/>
                  </a:lnTo>
                  <a:lnTo>
                    <a:pt x="428" y="202"/>
                  </a:lnTo>
                  <a:lnTo>
                    <a:pt x="405" y="203"/>
                  </a:lnTo>
                  <a:lnTo>
                    <a:pt x="383" y="204"/>
                  </a:lnTo>
                  <a:lnTo>
                    <a:pt x="361" y="206"/>
                  </a:lnTo>
                  <a:lnTo>
                    <a:pt x="339" y="209"/>
                  </a:lnTo>
                  <a:lnTo>
                    <a:pt x="317" y="211"/>
                  </a:lnTo>
                  <a:lnTo>
                    <a:pt x="295" y="214"/>
                  </a:lnTo>
                  <a:lnTo>
                    <a:pt x="273" y="218"/>
                  </a:lnTo>
                  <a:lnTo>
                    <a:pt x="262" y="219"/>
                  </a:lnTo>
                  <a:lnTo>
                    <a:pt x="252" y="221"/>
                  </a:lnTo>
                  <a:lnTo>
                    <a:pt x="241" y="223"/>
                  </a:lnTo>
                  <a:lnTo>
                    <a:pt x="230" y="226"/>
                  </a:lnTo>
                  <a:lnTo>
                    <a:pt x="219" y="228"/>
                  </a:lnTo>
                  <a:lnTo>
                    <a:pt x="209" y="230"/>
                  </a:lnTo>
                  <a:lnTo>
                    <a:pt x="198" y="232"/>
                  </a:lnTo>
                  <a:lnTo>
                    <a:pt x="188" y="235"/>
                  </a:lnTo>
                  <a:lnTo>
                    <a:pt x="165" y="241"/>
                  </a:lnTo>
                  <a:lnTo>
                    <a:pt x="140" y="247"/>
                  </a:lnTo>
                  <a:lnTo>
                    <a:pt x="127" y="251"/>
                  </a:lnTo>
                  <a:lnTo>
                    <a:pt x="115" y="255"/>
                  </a:lnTo>
                  <a:lnTo>
                    <a:pt x="102" y="259"/>
                  </a:lnTo>
                  <a:lnTo>
                    <a:pt x="90" y="263"/>
                  </a:lnTo>
                  <a:lnTo>
                    <a:pt x="77" y="267"/>
                  </a:lnTo>
                  <a:lnTo>
                    <a:pt x="66" y="272"/>
                  </a:lnTo>
                  <a:lnTo>
                    <a:pt x="60" y="275"/>
                  </a:lnTo>
                  <a:lnTo>
                    <a:pt x="54" y="277"/>
                  </a:lnTo>
                  <a:lnTo>
                    <a:pt x="49" y="280"/>
                  </a:lnTo>
                  <a:lnTo>
                    <a:pt x="43" y="283"/>
                  </a:lnTo>
                  <a:lnTo>
                    <a:pt x="38" y="286"/>
                  </a:lnTo>
                  <a:lnTo>
                    <a:pt x="33" y="289"/>
                  </a:lnTo>
                  <a:lnTo>
                    <a:pt x="29" y="292"/>
                  </a:lnTo>
                  <a:lnTo>
                    <a:pt x="24" y="295"/>
                  </a:lnTo>
                  <a:lnTo>
                    <a:pt x="20" y="298"/>
                  </a:lnTo>
                  <a:lnTo>
                    <a:pt x="15" y="302"/>
                  </a:lnTo>
                  <a:lnTo>
                    <a:pt x="12" y="305"/>
                  </a:lnTo>
                  <a:lnTo>
                    <a:pt x="8" y="309"/>
                  </a:lnTo>
                  <a:lnTo>
                    <a:pt x="7" y="303"/>
                  </a:lnTo>
                  <a:lnTo>
                    <a:pt x="7" y="298"/>
                  </a:lnTo>
                  <a:lnTo>
                    <a:pt x="5" y="292"/>
                  </a:lnTo>
                  <a:lnTo>
                    <a:pt x="4" y="286"/>
                  </a:lnTo>
                  <a:lnTo>
                    <a:pt x="3" y="280"/>
                  </a:lnTo>
                  <a:lnTo>
                    <a:pt x="2" y="274"/>
                  </a:lnTo>
                  <a:lnTo>
                    <a:pt x="1" y="268"/>
                  </a:lnTo>
                  <a:lnTo>
                    <a:pt x="1" y="262"/>
                  </a:lnTo>
                  <a:lnTo>
                    <a:pt x="0" y="255"/>
                  </a:lnTo>
                  <a:lnTo>
                    <a:pt x="0" y="248"/>
                  </a:lnTo>
                  <a:lnTo>
                    <a:pt x="0" y="242"/>
                  </a:lnTo>
                  <a:lnTo>
                    <a:pt x="0" y="235"/>
                  </a:lnTo>
                  <a:lnTo>
                    <a:pt x="1" y="221"/>
                  </a:lnTo>
                  <a:lnTo>
                    <a:pt x="2" y="207"/>
                  </a:lnTo>
                  <a:lnTo>
                    <a:pt x="2" y="194"/>
                  </a:lnTo>
                  <a:lnTo>
                    <a:pt x="3" y="180"/>
                  </a:lnTo>
                  <a:lnTo>
                    <a:pt x="4" y="166"/>
                  </a:lnTo>
                  <a:lnTo>
                    <a:pt x="4" y="153"/>
                  </a:lnTo>
                  <a:lnTo>
                    <a:pt x="4" y="143"/>
                  </a:lnTo>
                  <a:lnTo>
                    <a:pt x="4" y="134"/>
                  </a:lnTo>
                  <a:lnTo>
                    <a:pt x="4" y="124"/>
                  </a:lnTo>
                  <a:lnTo>
                    <a:pt x="4" y="115"/>
                  </a:lnTo>
                  <a:lnTo>
                    <a:pt x="4" y="105"/>
                  </a:lnTo>
                  <a:lnTo>
                    <a:pt x="4" y="96"/>
                  </a:lnTo>
                  <a:lnTo>
                    <a:pt x="4" y="86"/>
                  </a:lnTo>
                  <a:lnTo>
                    <a:pt x="4" y="77"/>
                  </a:lnTo>
                  <a:lnTo>
                    <a:pt x="4" y="67"/>
                  </a:lnTo>
                  <a:lnTo>
                    <a:pt x="4" y="58"/>
                  </a:lnTo>
                  <a:lnTo>
                    <a:pt x="4" y="48"/>
                  </a:lnTo>
                  <a:lnTo>
                    <a:pt x="4" y="39"/>
                  </a:lnTo>
                  <a:lnTo>
                    <a:pt x="4" y="29"/>
                  </a:lnTo>
                  <a:lnTo>
                    <a:pt x="4" y="20"/>
                  </a:lnTo>
                  <a:lnTo>
                    <a:pt x="4" y="10"/>
                  </a:lnTo>
                  <a:lnTo>
                    <a:pt x="4" y="0"/>
                  </a:lnTo>
                  <a:lnTo>
                    <a:pt x="947" y="0"/>
                  </a:lnTo>
                  <a:lnTo>
                    <a:pt x="947" y="11"/>
                  </a:lnTo>
                  <a:lnTo>
                    <a:pt x="947" y="21"/>
                  </a:lnTo>
                  <a:lnTo>
                    <a:pt x="947" y="32"/>
                  </a:lnTo>
                  <a:lnTo>
                    <a:pt x="947" y="42"/>
                  </a:lnTo>
                  <a:lnTo>
                    <a:pt x="947" y="52"/>
                  </a:lnTo>
                  <a:lnTo>
                    <a:pt x="947" y="62"/>
                  </a:lnTo>
                  <a:lnTo>
                    <a:pt x="947" y="73"/>
                  </a:lnTo>
                  <a:lnTo>
                    <a:pt x="947" y="83"/>
                  </a:lnTo>
                  <a:lnTo>
                    <a:pt x="947" y="93"/>
                  </a:lnTo>
                  <a:lnTo>
                    <a:pt x="947" y="104"/>
                  </a:lnTo>
                  <a:lnTo>
                    <a:pt x="947" y="114"/>
                  </a:lnTo>
                  <a:lnTo>
                    <a:pt x="947" y="124"/>
                  </a:lnTo>
                  <a:lnTo>
                    <a:pt x="947" y="134"/>
                  </a:lnTo>
                  <a:lnTo>
                    <a:pt x="947" y="145"/>
                  </a:lnTo>
                  <a:lnTo>
                    <a:pt x="947" y="155"/>
                  </a:lnTo>
                  <a:lnTo>
                    <a:pt x="947" y="165"/>
                  </a:lnTo>
                  <a:lnTo>
                    <a:pt x="947" y="172"/>
                  </a:lnTo>
                  <a:lnTo>
                    <a:pt x="946" y="179"/>
                  </a:lnTo>
                  <a:lnTo>
                    <a:pt x="945" y="187"/>
                  </a:lnTo>
                  <a:lnTo>
                    <a:pt x="943" y="195"/>
                  </a:lnTo>
                  <a:lnTo>
                    <a:pt x="939" y="213"/>
                  </a:lnTo>
                  <a:lnTo>
                    <a:pt x="935" y="231"/>
                  </a:lnTo>
                  <a:lnTo>
                    <a:pt x="933" y="241"/>
                  </a:lnTo>
                  <a:lnTo>
                    <a:pt x="931" y="250"/>
                  </a:lnTo>
                  <a:lnTo>
                    <a:pt x="930" y="259"/>
                  </a:lnTo>
                  <a:lnTo>
                    <a:pt x="929" y="267"/>
                  </a:lnTo>
                  <a:lnTo>
                    <a:pt x="929" y="271"/>
                  </a:lnTo>
                  <a:lnTo>
                    <a:pt x="929" y="275"/>
                  </a:lnTo>
                  <a:lnTo>
                    <a:pt x="930" y="279"/>
                  </a:lnTo>
                  <a:lnTo>
                    <a:pt x="930" y="282"/>
                  </a:lnTo>
                  <a:lnTo>
                    <a:pt x="931" y="286"/>
                  </a:lnTo>
                  <a:lnTo>
                    <a:pt x="932" y="289"/>
                  </a:lnTo>
                  <a:lnTo>
                    <a:pt x="933" y="292"/>
                  </a:lnTo>
                  <a:lnTo>
                    <a:pt x="935" y="295"/>
                  </a:lnTo>
                  <a:close/>
                </a:path>
              </a:pathLst>
            </a:custGeom>
            <a:solidFill>
              <a:srgbClr val="8B643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1" name="Freeform 150">
              <a:extLst>
                <a:ext uri="{FF2B5EF4-FFF2-40B4-BE49-F238E27FC236}">
                  <a16:creationId xmlns:a16="http://schemas.microsoft.com/office/drawing/2014/main" id="{24A84209-6657-0C93-9A33-327842DB0275}"/>
                </a:ext>
              </a:extLst>
            </p:cNvPr>
            <p:cNvSpPr>
              <a:spLocks/>
            </p:cNvSpPr>
            <p:nvPr/>
          </p:nvSpPr>
          <p:spPr bwMode="auto">
            <a:xfrm>
              <a:off x="3856038" y="5867400"/>
              <a:ext cx="1504950" cy="363538"/>
            </a:xfrm>
            <a:custGeom>
              <a:avLst/>
              <a:gdLst>
                <a:gd name="T0" fmla="*/ 2147483646 w 948"/>
                <a:gd name="T1" fmla="*/ 2147483646 h 229"/>
                <a:gd name="T2" fmla="*/ 2147483646 w 948"/>
                <a:gd name="T3" fmla="*/ 2147483646 h 229"/>
                <a:gd name="T4" fmla="*/ 2147483646 w 948"/>
                <a:gd name="T5" fmla="*/ 2147483646 h 229"/>
                <a:gd name="T6" fmla="*/ 2147483646 w 948"/>
                <a:gd name="T7" fmla="*/ 2147483646 h 229"/>
                <a:gd name="T8" fmla="*/ 2147483646 w 948"/>
                <a:gd name="T9" fmla="*/ 2147483646 h 229"/>
                <a:gd name="T10" fmla="*/ 2147483646 w 948"/>
                <a:gd name="T11" fmla="*/ 2147483646 h 229"/>
                <a:gd name="T12" fmla="*/ 2147483646 w 948"/>
                <a:gd name="T13" fmla="*/ 2147483646 h 229"/>
                <a:gd name="T14" fmla="*/ 2147483646 w 948"/>
                <a:gd name="T15" fmla="*/ 2147483646 h 229"/>
                <a:gd name="T16" fmla="*/ 2147483646 w 948"/>
                <a:gd name="T17" fmla="*/ 2147483646 h 229"/>
                <a:gd name="T18" fmla="*/ 2147483646 w 948"/>
                <a:gd name="T19" fmla="*/ 2147483646 h 229"/>
                <a:gd name="T20" fmla="*/ 2147483646 w 948"/>
                <a:gd name="T21" fmla="*/ 2147483646 h 229"/>
                <a:gd name="T22" fmla="*/ 2147483646 w 948"/>
                <a:gd name="T23" fmla="*/ 2147483646 h 229"/>
                <a:gd name="T24" fmla="*/ 2147483646 w 948"/>
                <a:gd name="T25" fmla="*/ 2147483646 h 229"/>
                <a:gd name="T26" fmla="*/ 2147483646 w 948"/>
                <a:gd name="T27" fmla="*/ 2147483646 h 229"/>
                <a:gd name="T28" fmla="*/ 2147483646 w 948"/>
                <a:gd name="T29" fmla="*/ 2147483646 h 229"/>
                <a:gd name="T30" fmla="*/ 2147483646 w 948"/>
                <a:gd name="T31" fmla="*/ 2147483646 h 229"/>
                <a:gd name="T32" fmla="*/ 2147483646 w 948"/>
                <a:gd name="T33" fmla="*/ 2147483646 h 229"/>
                <a:gd name="T34" fmla="*/ 2147483646 w 948"/>
                <a:gd name="T35" fmla="*/ 2147483646 h 229"/>
                <a:gd name="T36" fmla="*/ 2147483646 w 948"/>
                <a:gd name="T37" fmla="*/ 2147483646 h 229"/>
                <a:gd name="T38" fmla="*/ 2147483646 w 948"/>
                <a:gd name="T39" fmla="*/ 2147483646 h 229"/>
                <a:gd name="T40" fmla="*/ 2147483646 w 948"/>
                <a:gd name="T41" fmla="*/ 2147483646 h 229"/>
                <a:gd name="T42" fmla="*/ 2147483646 w 948"/>
                <a:gd name="T43" fmla="*/ 2147483646 h 229"/>
                <a:gd name="T44" fmla="*/ 2147483646 w 948"/>
                <a:gd name="T45" fmla="*/ 2147483646 h 229"/>
                <a:gd name="T46" fmla="*/ 2147483646 w 948"/>
                <a:gd name="T47" fmla="*/ 2147483646 h 229"/>
                <a:gd name="T48" fmla="*/ 2147483646 w 948"/>
                <a:gd name="T49" fmla="*/ 2147483646 h 229"/>
                <a:gd name="T50" fmla="*/ 0 w 948"/>
                <a:gd name="T51" fmla="*/ 2147483646 h 229"/>
                <a:gd name="T52" fmla="*/ 2147483646 w 948"/>
                <a:gd name="T53" fmla="*/ 2147483646 h 229"/>
                <a:gd name="T54" fmla="*/ 2147483646 w 948"/>
                <a:gd name="T55" fmla="*/ 2147483646 h 229"/>
                <a:gd name="T56" fmla="*/ 2147483646 w 948"/>
                <a:gd name="T57" fmla="*/ 2147483646 h 229"/>
                <a:gd name="T58" fmla="*/ 2147483646 w 948"/>
                <a:gd name="T59" fmla="*/ 2147483646 h 229"/>
                <a:gd name="T60" fmla="*/ 2147483646 w 948"/>
                <a:gd name="T61" fmla="*/ 0 h 229"/>
                <a:gd name="T62" fmla="*/ 2147483646 w 948"/>
                <a:gd name="T63" fmla="*/ 0 h 229"/>
                <a:gd name="T64" fmla="*/ 2147483646 w 948"/>
                <a:gd name="T65" fmla="*/ 0 h 229"/>
                <a:gd name="T66" fmla="*/ 2147483646 w 948"/>
                <a:gd name="T67" fmla="*/ 0 h 229"/>
                <a:gd name="T68" fmla="*/ 2147483646 w 948"/>
                <a:gd name="T69" fmla="*/ 0 h 229"/>
                <a:gd name="T70" fmla="*/ 2147483646 w 948"/>
                <a:gd name="T71" fmla="*/ 0 h 229"/>
                <a:gd name="T72" fmla="*/ 2147483646 w 948"/>
                <a:gd name="T73" fmla="*/ 2147483646 h 229"/>
                <a:gd name="T74" fmla="*/ 2147483646 w 948"/>
                <a:gd name="T75" fmla="*/ 2147483646 h 229"/>
                <a:gd name="T76" fmla="*/ 2147483646 w 948"/>
                <a:gd name="T77" fmla="*/ 2147483646 h 229"/>
                <a:gd name="T78" fmla="*/ 2147483646 w 948"/>
                <a:gd name="T79" fmla="*/ 2147483646 h 229"/>
                <a:gd name="T80" fmla="*/ 2147483646 w 948"/>
                <a:gd name="T81" fmla="*/ 2147483646 h 229"/>
                <a:gd name="T82" fmla="*/ 2147483646 w 948"/>
                <a:gd name="T83" fmla="*/ 2147483646 h 229"/>
                <a:gd name="T84" fmla="*/ 2147483646 w 948"/>
                <a:gd name="T85" fmla="*/ 2147483646 h 229"/>
                <a:gd name="T86" fmla="*/ 2147483646 w 948"/>
                <a:gd name="T87" fmla="*/ 2147483646 h 2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48"/>
                <a:gd name="T133" fmla="*/ 0 h 229"/>
                <a:gd name="T134" fmla="*/ 948 w 948"/>
                <a:gd name="T135" fmla="*/ 229 h 22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48" h="229">
                  <a:moveTo>
                    <a:pt x="945" y="227"/>
                  </a:moveTo>
                  <a:lnTo>
                    <a:pt x="937" y="221"/>
                  </a:lnTo>
                  <a:lnTo>
                    <a:pt x="928" y="214"/>
                  </a:lnTo>
                  <a:lnTo>
                    <a:pt x="920" y="208"/>
                  </a:lnTo>
                  <a:lnTo>
                    <a:pt x="911" y="202"/>
                  </a:lnTo>
                  <a:lnTo>
                    <a:pt x="902" y="197"/>
                  </a:lnTo>
                  <a:lnTo>
                    <a:pt x="892" y="191"/>
                  </a:lnTo>
                  <a:lnTo>
                    <a:pt x="882" y="186"/>
                  </a:lnTo>
                  <a:lnTo>
                    <a:pt x="872" y="182"/>
                  </a:lnTo>
                  <a:lnTo>
                    <a:pt x="861" y="177"/>
                  </a:lnTo>
                  <a:lnTo>
                    <a:pt x="850" y="173"/>
                  </a:lnTo>
                  <a:lnTo>
                    <a:pt x="839" y="169"/>
                  </a:lnTo>
                  <a:lnTo>
                    <a:pt x="828" y="165"/>
                  </a:lnTo>
                  <a:lnTo>
                    <a:pt x="817" y="161"/>
                  </a:lnTo>
                  <a:lnTo>
                    <a:pt x="805" y="158"/>
                  </a:lnTo>
                  <a:lnTo>
                    <a:pt x="793" y="155"/>
                  </a:lnTo>
                  <a:lnTo>
                    <a:pt x="782" y="152"/>
                  </a:lnTo>
                  <a:lnTo>
                    <a:pt x="770" y="149"/>
                  </a:lnTo>
                  <a:lnTo>
                    <a:pt x="758" y="146"/>
                  </a:lnTo>
                  <a:lnTo>
                    <a:pt x="745" y="144"/>
                  </a:lnTo>
                  <a:lnTo>
                    <a:pt x="733" y="142"/>
                  </a:lnTo>
                  <a:lnTo>
                    <a:pt x="721" y="140"/>
                  </a:lnTo>
                  <a:lnTo>
                    <a:pt x="709" y="138"/>
                  </a:lnTo>
                  <a:lnTo>
                    <a:pt x="697" y="136"/>
                  </a:lnTo>
                  <a:lnTo>
                    <a:pt x="685" y="134"/>
                  </a:lnTo>
                  <a:lnTo>
                    <a:pt x="672" y="133"/>
                  </a:lnTo>
                  <a:lnTo>
                    <a:pt x="660" y="132"/>
                  </a:lnTo>
                  <a:lnTo>
                    <a:pt x="649" y="131"/>
                  </a:lnTo>
                  <a:lnTo>
                    <a:pt x="637" y="130"/>
                  </a:lnTo>
                  <a:lnTo>
                    <a:pt x="625" y="129"/>
                  </a:lnTo>
                  <a:lnTo>
                    <a:pt x="614" y="128"/>
                  </a:lnTo>
                  <a:lnTo>
                    <a:pt x="602" y="128"/>
                  </a:lnTo>
                  <a:lnTo>
                    <a:pt x="591" y="127"/>
                  </a:lnTo>
                  <a:lnTo>
                    <a:pt x="569" y="127"/>
                  </a:lnTo>
                  <a:lnTo>
                    <a:pt x="547" y="126"/>
                  </a:lnTo>
                  <a:lnTo>
                    <a:pt x="525" y="126"/>
                  </a:lnTo>
                  <a:lnTo>
                    <a:pt x="503" y="126"/>
                  </a:lnTo>
                  <a:lnTo>
                    <a:pt x="481" y="126"/>
                  </a:lnTo>
                  <a:lnTo>
                    <a:pt x="458" y="126"/>
                  </a:lnTo>
                  <a:lnTo>
                    <a:pt x="436" y="127"/>
                  </a:lnTo>
                  <a:lnTo>
                    <a:pt x="414" y="128"/>
                  </a:lnTo>
                  <a:lnTo>
                    <a:pt x="392" y="129"/>
                  </a:lnTo>
                  <a:lnTo>
                    <a:pt x="370" y="130"/>
                  </a:lnTo>
                  <a:lnTo>
                    <a:pt x="349" y="132"/>
                  </a:lnTo>
                  <a:lnTo>
                    <a:pt x="327" y="134"/>
                  </a:lnTo>
                  <a:lnTo>
                    <a:pt x="305" y="137"/>
                  </a:lnTo>
                  <a:lnTo>
                    <a:pt x="283" y="140"/>
                  </a:lnTo>
                  <a:lnTo>
                    <a:pt x="273" y="141"/>
                  </a:lnTo>
                  <a:lnTo>
                    <a:pt x="262" y="143"/>
                  </a:lnTo>
                  <a:lnTo>
                    <a:pt x="251" y="145"/>
                  </a:lnTo>
                  <a:lnTo>
                    <a:pt x="240" y="147"/>
                  </a:lnTo>
                  <a:lnTo>
                    <a:pt x="222" y="151"/>
                  </a:lnTo>
                  <a:lnTo>
                    <a:pt x="203" y="154"/>
                  </a:lnTo>
                  <a:lnTo>
                    <a:pt x="184" y="158"/>
                  </a:lnTo>
                  <a:lnTo>
                    <a:pt x="166" y="161"/>
                  </a:lnTo>
                  <a:lnTo>
                    <a:pt x="147" y="166"/>
                  </a:lnTo>
                  <a:lnTo>
                    <a:pt x="129" y="170"/>
                  </a:lnTo>
                  <a:lnTo>
                    <a:pt x="111" y="174"/>
                  </a:lnTo>
                  <a:lnTo>
                    <a:pt x="93" y="179"/>
                  </a:lnTo>
                  <a:lnTo>
                    <a:pt x="89" y="180"/>
                  </a:lnTo>
                  <a:lnTo>
                    <a:pt x="85" y="181"/>
                  </a:lnTo>
                  <a:lnTo>
                    <a:pt x="81" y="182"/>
                  </a:lnTo>
                  <a:lnTo>
                    <a:pt x="78" y="184"/>
                  </a:lnTo>
                  <a:lnTo>
                    <a:pt x="71" y="187"/>
                  </a:lnTo>
                  <a:lnTo>
                    <a:pt x="65" y="190"/>
                  </a:lnTo>
                  <a:lnTo>
                    <a:pt x="59" y="193"/>
                  </a:lnTo>
                  <a:lnTo>
                    <a:pt x="53" y="197"/>
                  </a:lnTo>
                  <a:lnTo>
                    <a:pt x="48" y="201"/>
                  </a:lnTo>
                  <a:lnTo>
                    <a:pt x="43" y="204"/>
                  </a:lnTo>
                  <a:lnTo>
                    <a:pt x="32" y="212"/>
                  </a:lnTo>
                  <a:lnTo>
                    <a:pt x="22" y="218"/>
                  </a:lnTo>
                  <a:lnTo>
                    <a:pt x="17" y="222"/>
                  </a:lnTo>
                  <a:lnTo>
                    <a:pt x="12" y="224"/>
                  </a:lnTo>
                  <a:lnTo>
                    <a:pt x="9" y="226"/>
                  </a:lnTo>
                  <a:lnTo>
                    <a:pt x="6" y="227"/>
                  </a:lnTo>
                  <a:lnTo>
                    <a:pt x="3" y="228"/>
                  </a:lnTo>
                  <a:lnTo>
                    <a:pt x="0" y="229"/>
                  </a:lnTo>
                  <a:lnTo>
                    <a:pt x="0" y="223"/>
                  </a:lnTo>
                  <a:lnTo>
                    <a:pt x="1" y="212"/>
                  </a:lnTo>
                  <a:lnTo>
                    <a:pt x="1" y="199"/>
                  </a:lnTo>
                  <a:lnTo>
                    <a:pt x="2" y="183"/>
                  </a:lnTo>
                  <a:lnTo>
                    <a:pt x="2" y="165"/>
                  </a:lnTo>
                  <a:lnTo>
                    <a:pt x="3" y="146"/>
                  </a:lnTo>
                  <a:lnTo>
                    <a:pt x="3" y="126"/>
                  </a:lnTo>
                  <a:lnTo>
                    <a:pt x="4" y="106"/>
                  </a:lnTo>
                  <a:lnTo>
                    <a:pt x="4" y="86"/>
                  </a:lnTo>
                  <a:lnTo>
                    <a:pt x="4" y="66"/>
                  </a:lnTo>
                  <a:lnTo>
                    <a:pt x="5" y="49"/>
                  </a:lnTo>
                  <a:lnTo>
                    <a:pt x="5" y="33"/>
                  </a:lnTo>
                  <a:lnTo>
                    <a:pt x="5" y="19"/>
                  </a:lnTo>
                  <a:lnTo>
                    <a:pt x="5" y="9"/>
                  </a:lnTo>
                  <a:lnTo>
                    <a:pt x="4" y="3"/>
                  </a:lnTo>
                  <a:lnTo>
                    <a:pt x="4" y="0"/>
                  </a:lnTo>
                  <a:lnTo>
                    <a:pt x="15" y="0"/>
                  </a:lnTo>
                  <a:lnTo>
                    <a:pt x="45" y="0"/>
                  </a:lnTo>
                  <a:lnTo>
                    <a:pt x="91" y="0"/>
                  </a:lnTo>
                  <a:lnTo>
                    <a:pt x="151" y="0"/>
                  </a:lnTo>
                  <a:lnTo>
                    <a:pt x="223" y="0"/>
                  </a:lnTo>
                  <a:lnTo>
                    <a:pt x="302" y="0"/>
                  </a:lnTo>
                  <a:lnTo>
                    <a:pt x="388" y="0"/>
                  </a:lnTo>
                  <a:lnTo>
                    <a:pt x="476" y="0"/>
                  </a:lnTo>
                  <a:lnTo>
                    <a:pt x="564" y="0"/>
                  </a:lnTo>
                  <a:lnTo>
                    <a:pt x="649" y="0"/>
                  </a:lnTo>
                  <a:lnTo>
                    <a:pt x="729" y="0"/>
                  </a:lnTo>
                  <a:lnTo>
                    <a:pt x="800" y="0"/>
                  </a:lnTo>
                  <a:lnTo>
                    <a:pt x="860" y="0"/>
                  </a:lnTo>
                  <a:lnTo>
                    <a:pt x="907" y="0"/>
                  </a:lnTo>
                  <a:lnTo>
                    <a:pt x="937" y="0"/>
                  </a:lnTo>
                  <a:lnTo>
                    <a:pt x="947" y="0"/>
                  </a:lnTo>
                  <a:lnTo>
                    <a:pt x="947" y="17"/>
                  </a:lnTo>
                  <a:lnTo>
                    <a:pt x="948" y="35"/>
                  </a:lnTo>
                  <a:lnTo>
                    <a:pt x="948" y="52"/>
                  </a:lnTo>
                  <a:lnTo>
                    <a:pt x="948" y="69"/>
                  </a:lnTo>
                  <a:lnTo>
                    <a:pt x="948" y="86"/>
                  </a:lnTo>
                  <a:lnTo>
                    <a:pt x="948" y="103"/>
                  </a:lnTo>
                  <a:lnTo>
                    <a:pt x="948" y="120"/>
                  </a:lnTo>
                  <a:lnTo>
                    <a:pt x="947" y="138"/>
                  </a:lnTo>
                  <a:lnTo>
                    <a:pt x="947" y="145"/>
                  </a:lnTo>
                  <a:lnTo>
                    <a:pt x="945" y="156"/>
                  </a:lnTo>
                  <a:lnTo>
                    <a:pt x="944" y="170"/>
                  </a:lnTo>
                  <a:lnTo>
                    <a:pt x="942" y="184"/>
                  </a:lnTo>
                  <a:lnTo>
                    <a:pt x="941" y="191"/>
                  </a:lnTo>
                  <a:lnTo>
                    <a:pt x="940" y="198"/>
                  </a:lnTo>
                  <a:lnTo>
                    <a:pt x="940" y="205"/>
                  </a:lnTo>
                  <a:lnTo>
                    <a:pt x="940" y="211"/>
                  </a:lnTo>
                  <a:lnTo>
                    <a:pt x="940" y="214"/>
                  </a:lnTo>
                  <a:lnTo>
                    <a:pt x="941" y="216"/>
                  </a:lnTo>
                  <a:lnTo>
                    <a:pt x="941" y="219"/>
                  </a:lnTo>
                  <a:lnTo>
                    <a:pt x="941" y="221"/>
                  </a:lnTo>
                  <a:lnTo>
                    <a:pt x="942" y="223"/>
                  </a:lnTo>
                  <a:lnTo>
                    <a:pt x="943" y="225"/>
                  </a:lnTo>
                  <a:lnTo>
                    <a:pt x="944" y="226"/>
                  </a:lnTo>
                  <a:lnTo>
                    <a:pt x="945" y="227"/>
                  </a:lnTo>
                  <a:close/>
                </a:path>
              </a:pathLst>
            </a:custGeom>
            <a:solidFill>
              <a:srgbClr val="78563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2" name="Freeform 151">
              <a:extLst>
                <a:ext uri="{FF2B5EF4-FFF2-40B4-BE49-F238E27FC236}">
                  <a16:creationId xmlns:a16="http://schemas.microsoft.com/office/drawing/2014/main" id="{32F08D64-C56A-DC3A-66D4-AAC638980A71}"/>
                </a:ext>
              </a:extLst>
            </p:cNvPr>
            <p:cNvSpPr>
              <a:spLocks noEditPoints="1"/>
            </p:cNvSpPr>
            <p:nvPr/>
          </p:nvSpPr>
          <p:spPr bwMode="auto">
            <a:xfrm>
              <a:off x="3854451" y="5800725"/>
              <a:ext cx="1512888" cy="842963"/>
            </a:xfrm>
            <a:custGeom>
              <a:avLst/>
              <a:gdLst>
                <a:gd name="T0" fmla="*/ 0 w 953"/>
                <a:gd name="T1" fmla="*/ 0 h 531"/>
                <a:gd name="T2" fmla="*/ 2147483646 w 953"/>
                <a:gd name="T3" fmla="*/ 2147483646 h 531"/>
                <a:gd name="T4" fmla="*/ 2147483646 w 953"/>
                <a:gd name="T5" fmla="*/ 0 h 531"/>
                <a:gd name="T6" fmla="*/ 2147483646 w 953"/>
                <a:gd name="T7" fmla="*/ 2147483646 h 531"/>
                <a:gd name="T8" fmla="*/ 2147483646 w 953"/>
                <a:gd name="T9" fmla="*/ 2147483646 h 531"/>
                <a:gd name="T10" fmla="*/ 2147483646 w 953"/>
                <a:gd name="T11" fmla="*/ 2147483646 h 531"/>
                <a:gd name="T12" fmla="*/ 2147483646 w 953"/>
                <a:gd name="T13" fmla="*/ 2147483646 h 531"/>
                <a:gd name="T14" fmla="*/ 2147483646 w 953"/>
                <a:gd name="T15" fmla="*/ 2147483646 h 531"/>
                <a:gd name="T16" fmla="*/ 2147483646 w 953"/>
                <a:gd name="T17" fmla="*/ 2147483646 h 531"/>
                <a:gd name="T18" fmla="*/ 2147483646 w 953"/>
                <a:gd name="T19" fmla="*/ 2147483646 h 531"/>
                <a:gd name="T20" fmla="*/ 2147483646 w 953"/>
                <a:gd name="T21" fmla="*/ 2147483646 h 531"/>
                <a:gd name="T22" fmla="*/ 2147483646 w 953"/>
                <a:gd name="T23" fmla="*/ 2147483646 h 531"/>
                <a:gd name="T24" fmla="*/ 2147483646 w 953"/>
                <a:gd name="T25" fmla="*/ 2147483646 h 531"/>
                <a:gd name="T26" fmla="*/ 2147483646 w 953"/>
                <a:gd name="T27" fmla="*/ 2147483646 h 531"/>
                <a:gd name="T28" fmla="*/ 2147483646 w 953"/>
                <a:gd name="T29" fmla="*/ 2147483646 h 531"/>
                <a:gd name="T30" fmla="*/ 2147483646 w 953"/>
                <a:gd name="T31" fmla="*/ 2147483646 h 531"/>
                <a:gd name="T32" fmla="*/ 2147483646 w 953"/>
                <a:gd name="T33" fmla="*/ 2147483646 h 531"/>
                <a:gd name="T34" fmla="*/ 2147483646 w 953"/>
                <a:gd name="T35" fmla="*/ 2147483646 h 531"/>
                <a:gd name="T36" fmla="*/ 2147483646 w 953"/>
                <a:gd name="T37" fmla="*/ 2147483646 h 531"/>
                <a:gd name="T38" fmla="*/ 2147483646 w 953"/>
                <a:gd name="T39" fmla="*/ 2147483646 h 531"/>
                <a:gd name="T40" fmla="*/ 2147483646 w 953"/>
                <a:gd name="T41" fmla="*/ 2147483646 h 531"/>
                <a:gd name="T42" fmla="*/ 2147483646 w 953"/>
                <a:gd name="T43" fmla="*/ 2147483646 h 531"/>
                <a:gd name="T44" fmla="*/ 2147483646 w 953"/>
                <a:gd name="T45" fmla="*/ 2147483646 h 531"/>
                <a:gd name="T46" fmla="*/ 2147483646 w 953"/>
                <a:gd name="T47" fmla="*/ 2147483646 h 531"/>
                <a:gd name="T48" fmla="*/ 2147483646 w 953"/>
                <a:gd name="T49" fmla="*/ 2147483646 h 531"/>
                <a:gd name="T50" fmla="*/ 2147483646 w 953"/>
                <a:gd name="T51" fmla="*/ 2147483646 h 531"/>
                <a:gd name="T52" fmla="*/ 2147483646 w 953"/>
                <a:gd name="T53" fmla="*/ 2147483646 h 531"/>
                <a:gd name="T54" fmla="*/ 2147483646 w 953"/>
                <a:gd name="T55" fmla="*/ 2147483646 h 531"/>
                <a:gd name="T56" fmla="*/ 2147483646 w 953"/>
                <a:gd name="T57" fmla="*/ 2147483646 h 531"/>
                <a:gd name="T58" fmla="*/ 2147483646 w 953"/>
                <a:gd name="T59" fmla="*/ 2147483646 h 531"/>
                <a:gd name="T60" fmla="*/ 2147483646 w 953"/>
                <a:gd name="T61" fmla="*/ 2147483646 h 531"/>
                <a:gd name="T62" fmla="*/ 2147483646 w 953"/>
                <a:gd name="T63" fmla="*/ 2147483646 h 531"/>
                <a:gd name="T64" fmla="*/ 2147483646 w 953"/>
                <a:gd name="T65" fmla="*/ 2147483646 h 531"/>
                <a:gd name="T66" fmla="*/ 2147483646 w 953"/>
                <a:gd name="T67" fmla="*/ 2147483646 h 531"/>
                <a:gd name="T68" fmla="*/ 2147483646 w 953"/>
                <a:gd name="T69" fmla="*/ 2147483646 h 5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53"/>
                <a:gd name="T106" fmla="*/ 0 h 531"/>
                <a:gd name="T107" fmla="*/ 953 w 953"/>
                <a:gd name="T108" fmla="*/ 531 h 5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53" h="531">
                  <a:moveTo>
                    <a:pt x="948" y="0"/>
                  </a:moveTo>
                  <a:lnTo>
                    <a:pt x="0" y="0"/>
                  </a:lnTo>
                  <a:lnTo>
                    <a:pt x="0" y="531"/>
                  </a:lnTo>
                  <a:lnTo>
                    <a:pt x="953" y="531"/>
                  </a:lnTo>
                  <a:lnTo>
                    <a:pt x="953" y="0"/>
                  </a:lnTo>
                  <a:lnTo>
                    <a:pt x="948" y="0"/>
                  </a:lnTo>
                  <a:close/>
                  <a:moveTo>
                    <a:pt x="944" y="6"/>
                  </a:moveTo>
                  <a:lnTo>
                    <a:pt x="944" y="13"/>
                  </a:lnTo>
                  <a:lnTo>
                    <a:pt x="944" y="30"/>
                  </a:lnTo>
                  <a:lnTo>
                    <a:pt x="944" y="56"/>
                  </a:lnTo>
                  <a:lnTo>
                    <a:pt x="944" y="89"/>
                  </a:lnTo>
                  <a:lnTo>
                    <a:pt x="944" y="128"/>
                  </a:lnTo>
                  <a:lnTo>
                    <a:pt x="944" y="171"/>
                  </a:lnTo>
                  <a:lnTo>
                    <a:pt x="944" y="217"/>
                  </a:lnTo>
                  <a:lnTo>
                    <a:pt x="944" y="265"/>
                  </a:lnTo>
                  <a:lnTo>
                    <a:pt x="944" y="313"/>
                  </a:lnTo>
                  <a:lnTo>
                    <a:pt x="944" y="359"/>
                  </a:lnTo>
                  <a:lnTo>
                    <a:pt x="944" y="403"/>
                  </a:lnTo>
                  <a:lnTo>
                    <a:pt x="944" y="442"/>
                  </a:lnTo>
                  <a:lnTo>
                    <a:pt x="944" y="475"/>
                  </a:lnTo>
                  <a:lnTo>
                    <a:pt x="944" y="500"/>
                  </a:lnTo>
                  <a:lnTo>
                    <a:pt x="944" y="517"/>
                  </a:lnTo>
                  <a:lnTo>
                    <a:pt x="944" y="524"/>
                  </a:lnTo>
                  <a:lnTo>
                    <a:pt x="932" y="524"/>
                  </a:lnTo>
                  <a:lnTo>
                    <a:pt x="902" y="524"/>
                  </a:lnTo>
                  <a:lnTo>
                    <a:pt x="855" y="524"/>
                  </a:lnTo>
                  <a:lnTo>
                    <a:pt x="796" y="524"/>
                  </a:lnTo>
                  <a:lnTo>
                    <a:pt x="725" y="524"/>
                  </a:lnTo>
                  <a:lnTo>
                    <a:pt x="647" y="524"/>
                  </a:lnTo>
                  <a:lnTo>
                    <a:pt x="563" y="524"/>
                  </a:lnTo>
                  <a:lnTo>
                    <a:pt x="477" y="524"/>
                  </a:lnTo>
                  <a:lnTo>
                    <a:pt x="390" y="524"/>
                  </a:lnTo>
                  <a:lnTo>
                    <a:pt x="307" y="524"/>
                  </a:lnTo>
                  <a:lnTo>
                    <a:pt x="228" y="524"/>
                  </a:lnTo>
                  <a:lnTo>
                    <a:pt x="158" y="524"/>
                  </a:lnTo>
                  <a:lnTo>
                    <a:pt x="98" y="524"/>
                  </a:lnTo>
                  <a:lnTo>
                    <a:pt x="52" y="524"/>
                  </a:lnTo>
                  <a:lnTo>
                    <a:pt x="21" y="524"/>
                  </a:lnTo>
                  <a:lnTo>
                    <a:pt x="9" y="524"/>
                  </a:lnTo>
                  <a:lnTo>
                    <a:pt x="9" y="517"/>
                  </a:lnTo>
                  <a:lnTo>
                    <a:pt x="9" y="500"/>
                  </a:lnTo>
                  <a:lnTo>
                    <a:pt x="9" y="475"/>
                  </a:lnTo>
                  <a:lnTo>
                    <a:pt x="9" y="442"/>
                  </a:lnTo>
                  <a:lnTo>
                    <a:pt x="9" y="403"/>
                  </a:lnTo>
                  <a:lnTo>
                    <a:pt x="9" y="359"/>
                  </a:lnTo>
                  <a:lnTo>
                    <a:pt x="9" y="313"/>
                  </a:lnTo>
                  <a:lnTo>
                    <a:pt x="9" y="265"/>
                  </a:lnTo>
                  <a:lnTo>
                    <a:pt x="9" y="217"/>
                  </a:lnTo>
                  <a:lnTo>
                    <a:pt x="9" y="171"/>
                  </a:lnTo>
                  <a:lnTo>
                    <a:pt x="9" y="128"/>
                  </a:lnTo>
                  <a:lnTo>
                    <a:pt x="9" y="89"/>
                  </a:lnTo>
                  <a:lnTo>
                    <a:pt x="9" y="56"/>
                  </a:lnTo>
                  <a:lnTo>
                    <a:pt x="9" y="30"/>
                  </a:lnTo>
                  <a:lnTo>
                    <a:pt x="9" y="13"/>
                  </a:lnTo>
                  <a:lnTo>
                    <a:pt x="9" y="6"/>
                  </a:lnTo>
                  <a:lnTo>
                    <a:pt x="21" y="6"/>
                  </a:lnTo>
                  <a:lnTo>
                    <a:pt x="52" y="6"/>
                  </a:lnTo>
                  <a:lnTo>
                    <a:pt x="98" y="6"/>
                  </a:lnTo>
                  <a:lnTo>
                    <a:pt x="158" y="6"/>
                  </a:lnTo>
                  <a:lnTo>
                    <a:pt x="228" y="6"/>
                  </a:lnTo>
                  <a:lnTo>
                    <a:pt x="307" y="6"/>
                  </a:lnTo>
                  <a:lnTo>
                    <a:pt x="390" y="6"/>
                  </a:lnTo>
                  <a:lnTo>
                    <a:pt x="477" y="6"/>
                  </a:lnTo>
                  <a:lnTo>
                    <a:pt x="563" y="6"/>
                  </a:lnTo>
                  <a:lnTo>
                    <a:pt x="647" y="6"/>
                  </a:lnTo>
                  <a:lnTo>
                    <a:pt x="725" y="6"/>
                  </a:lnTo>
                  <a:lnTo>
                    <a:pt x="796" y="6"/>
                  </a:lnTo>
                  <a:lnTo>
                    <a:pt x="855" y="6"/>
                  </a:lnTo>
                  <a:lnTo>
                    <a:pt x="902" y="6"/>
                  </a:lnTo>
                  <a:lnTo>
                    <a:pt x="932" y="6"/>
                  </a:lnTo>
                  <a:lnTo>
                    <a:pt x="944" y="6"/>
                  </a:lnTo>
                  <a:close/>
                </a:path>
              </a:pathLst>
            </a:custGeom>
            <a:solidFill>
              <a:srgbClr val="664D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3" name="Freeform 152">
              <a:extLst>
                <a:ext uri="{FF2B5EF4-FFF2-40B4-BE49-F238E27FC236}">
                  <a16:creationId xmlns:a16="http://schemas.microsoft.com/office/drawing/2014/main" id="{441FE1B1-DC20-3885-D2F7-A414F07B9C46}"/>
                </a:ext>
              </a:extLst>
            </p:cNvPr>
            <p:cNvSpPr>
              <a:spLocks/>
            </p:cNvSpPr>
            <p:nvPr/>
          </p:nvSpPr>
          <p:spPr bwMode="auto">
            <a:xfrm>
              <a:off x="4481513" y="5805488"/>
              <a:ext cx="247650" cy="212725"/>
            </a:xfrm>
            <a:custGeom>
              <a:avLst/>
              <a:gdLst>
                <a:gd name="T0" fmla="*/ 2147483646 w 156"/>
                <a:gd name="T1" fmla="*/ 2147483646 h 134"/>
                <a:gd name="T2" fmla="*/ 2147483646 w 156"/>
                <a:gd name="T3" fmla="*/ 2147483646 h 134"/>
                <a:gd name="T4" fmla="*/ 2147483646 w 156"/>
                <a:gd name="T5" fmla="*/ 2147483646 h 134"/>
                <a:gd name="T6" fmla="*/ 2147483646 w 156"/>
                <a:gd name="T7" fmla="*/ 2147483646 h 134"/>
                <a:gd name="T8" fmla="*/ 2147483646 w 156"/>
                <a:gd name="T9" fmla="*/ 2147483646 h 134"/>
                <a:gd name="T10" fmla="*/ 2147483646 w 156"/>
                <a:gd name="T11" fmla="*/ 2147483646 h 134"/>
                <a:gd name="T12" fmla="*/ 2147483646 w 156"/>
                <a:gd name="T13" fmla="*/ 2147483646 h 134"/>
                <a:gd name="T14" fmla="*/ 2147483646 w 156"/>
                <a:gd name="T15" fmla="*/ 2147483646 h 134"/>
                <a:gd name="T16" fmla="*/ 2147483646 w 156"/>
                <a:gd name="T17" fmla="*/ 2147483646 h 134"/>
                <a:gd name="T18" fmla="*/ 2147483646 w 156"/>
                <a:gd name="T19" fmla="*/ 2147483646 h 134"/>
                <a:gd name="T20" fmla="*/ 2147483646 w 156"/>
                <a:gd name="T21" fmla="*/ 2147483646 h 134"/>
                <a:gd name="T22" fmla="*/ 2147483646 w 156"/>
                <a:gd name="T23" fmla="*/ 2147483646 h 134"/>
                <a:gd name="T24" fmla="*/ 2147483646 w 156"/>
                <a:gd name="T25" fmla="*/ 2147483646 h 134"/>
                <a:gd name="T26" fmla="*/ 2147483646 w 156"/>
                <a:gd name="T27" fmla="*/ 2147483646 h 134"/>
                <a:gd name="T28" fmla="*/ 2147483646 w 156"/>
                <a:gd name="T29" fmla="*/ 2147483646 h 134"/>
                <a:gd name="T30" fmla="*/ 2147483646 w 156"/>
                <a:gd name="T31" fmla="*/ 2147483646 h 134"/>
                <a:gd name="T32" fmla="*/ 2147483646 w 156"/>
                <a:gd name="T33" fmla="*/ 2147483646 h 134"/>
                <a:gd name="T34" fmla="*/ 2147483646 w 156"/>
                <a:gd name="T35" fmla="*/ 2147483646 h 134"/>
                <a:gd name="T36" fmla="*/ 2147483646 w 156"/>
                <a:gd name="T37" fmla="*/ 2147483646 h 134"/>
                <a:gd name="T38" fmla="*/ 2147483646 w 156"/>
                <a:gd name="T39" fmla="*/ 2147483646 h 134"/>
                <a:gd name="T40" fmla="*/ 0 w 156"/>
                <a:gd name="T41" fmla="*/ 2147483646 h 134"/>
                <a:gd name="T42" fmla="*/ 0 w 156"/>
                <a:gd name="T43" fmla="*/ 2147483646 h 134"/>
                <a:gd name="T44" fmla="*/ 2147483646 w 156"/>
                <a:gd name="T45" fmla="*/ 2147483646 h 134"/>
                <a:gd name="T46" fmla="*/ 2147483646 w 156"/>
                <a:gd name="T47" fmla="*/ 2147483646 h 134"/>
                <a:gd name="T48" fmla="*/ 2147483646 w 156"/>
                <a:gd name="T49" fmla="*/ 2147483646 h 134"/>
                <a:gd name="T50" fmla="*/ 2147483646 w 156"/>
                <a:gd name="T51" fmla="*/ 2147483646 h 134"/>
                <a:gd name="T52" fmla="*/ 2147483646 w 156"/>
                <a:gd name="T53" fmla="*/ 2147483646 h 134"/>
                <a:gd name="T54" fmla="*/ 2147483646 w 156"/>
                <a:gd name="T55" fmla="*/ 2147483646 h 134"/>
                <a:gd name="T56" fmla="*/ 2147483646 w 156"/>
                <a:gd name="T57" fmla="*/ 2147483646 h 134"/>
                <a:gd name="T58" fmla="*/ 2147483646 w 156"/>
                <a:gd name="T59" fmla="*/ 2147483646 h 134"/>
                <a:gd name="T60" fmla="*/ 2147483646 w 156"/>
                <a:gd name="T61" fmla="*/ 2147483646 h 134"/>
                <a:gd name="T62" fmla="*/ 2147483646 w 156"/>
                <a:gd name="T63" fmla="*/ 0 h 134"/>
                <a:gd name="T64" fmla="*/ 2147483646 w 156"/>
                <a:gd name="T65" fmla="*/ 0 h 134"/>
                <a:gd name="T66" fmla="*/ 2147483646 w 156"/>
                <a:gd name="T67" fmla="*/ 2147483646 h 134"/>
                <a:gd name="T68" fmla="*/ 2147483646 w 156"/>
                <a:gd name="T69" fmla="*/ 2147483646 h 134"/>
                <a:gd name="T70" fmla="*/ 2147483646 w 156"/>
                <a:gd name="T71" fmla="*/ 2147483646 h 134"/>
                <a:gd name="T72" fmla="*/ 2147483646 w 156"/>
                <a:gd name="T73" fmla="*/ 2147483646 h 134"/>
                <a:gd name="T74" fmla="*/ 2147483646 w 156"/>
                <a:gd name="T75" fmla="*/ 2147483646 h 134"/>
                <a:gd name="T76" fmla="*/ 2147483646 w 156"/>
                <a:gd name="T77" fmla="*/ 2147483646 h 134"/>
                <a:gd name="T78" fmla="*/ 2147483646 w 156"/>
                <a:gd name="T79" fmla="*/ 2147483646 h 134"/>
                <a:gd name="T80" fmla="*/ 2147483646 w 156"/>
                <a:gd name="T81" fmla="*/ 2147483646 h 134"/>
                <a:gd name="T82" fmla="*/ 2147483646 w 156"/>
                <a:gd name="T83" fmla="*/ 2147483646 h 134"/>
                <a:gd name="T84" fmla="*/ 2147483646 w 156"/>
                <a:gd name="T85" fmla="*/ 2147483646 h 13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6"/>
                <a:gd name="T130" fmla="*/ 0 h 134"/>
                <a:gd name="T131" fmla="*/ 156 w 156"/>
                <a:gd name="T132" fmla="*/ 134 h 13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6" h="134">
                  <a:moveTo>
                    <a:pt x="156" y="67"/>
                  </a:moveTo>
                  <a:lnTo>
                    <a:pt x="156" y="70"/>
                  </a:lnTo>
                  <a:lnTo>
                    <a:pt x="156" y="74"/>
                  </a:lnTo>
                  <a:lnTo>
                    <a:pt x="155" y="77"/>
                  </a:lnTo>
                  <a:lnTo>
                    <a:pt x="154" y="80"/>
                  </a:lnTo>
                  <a:lnTo>
                    <a:pt x="153" y="84"/>
                  </a:lnTo>
                  <a:lnTo>
                    <a:pt x="152" y="87"/>
                  </a:lnTo>
                  <a:lnTo>
                    <a:pt x="151" y="90"/>
                  </a:lnTo>
                  <a:lnTo>
                    <a:pt x="150" y="93"/>
                  </a:lnTo>
                  <a:lnTo>
                    <a:pt x="148" y="96"/>
                  </a:lnTo>
                  <a:lnTo>
                    <a:pt x="146" y="99"/>
                  </a:lnTo>
                  <a:lnTo>
                    <a:pt x="144" y="102"/>
                  </a:lnTo>
                  <a:lnTo>
                    <a:pt x="142" y="104"/>
                  </a:lnTo>
                  <a:lnTo>
                    <a:pt x="140" y="107"/>
                  </a:lnTo>
                  <a:lnTo>
                    <a:pt x="138" y="110"/>
                  </a:lnTo>
                  <a:lnTo>
                    <a:pt x="136" y="112"/>
                  </a:lnTo>
                  <a:lnTo>
                    <a:pt x="133" y="114"/>
                  </a:lnTo>
                  <a:lnTo>
                    <a:pt x="130" y="116"/>
                  </a:lnTo>
                  <a:lnTo>
                    <a:pt x="127" y="118"/>
                  </a:lnTo>
                  <a:lnTo>
                    <a:pt x="124" y="121"/>
                  </a:lnTo>
                  <a:lnTo>
                    <a:pt x="121" y="122"/>
                  </a:lnTo>
                  <a:lnTo>
                    <a:pt x="118" y="124"/>
                  </a:lnTo>
                  <a:lnTo>
                    <a:pt x="115" y="126"/>
                  </a:lnTo>
                  <a:lnTo>
                    <a:pt x="112" y="127"/>
                  </a:lnTo>
                  <a:lnTo>
                    <a:pt x="108" y="129"/>
                  </a:lnTo>
                  <a:lnTo>
                    <a:pt x="105" y="130"/>
                  </a:lnTo>
                  <a:lnTo>
                    <a:pt x="101" y="131"/>
                  </a:lnTo>
                  <a:lnTo>
                    <a:pt x="97" y="132"/>
                  </a:lnTo>
                  <a:lnTo>
                    <a:pt x="93" y="132"/>
                  </a:lnTo>
                  <a:lnTo>
                    <a:pt x="90" y="133"/>
                  </a:lnTo>
                  <a:lnTo>
                    <a:pt x="86" y="133"/>
                  </a:lnTo>
                  <a:lnTo>
                    <a:pt x="82" y="134"/>
                  </a:lnTo>
                  <a:lnTo>
                    <a:pt x="78" y="134"/>
                  </a:lnTo>
                  <a:lnTo>
                    <a:pt x="74" y="134"/>
                  </a:lnTo>
                  <a:lnTo>
                    <a:pt x="70" y="133"/>
                  </a:lnTo>
                  <a:lnTo>
                    <a:pt x="66" y="133"/>
                  </a:lnTo>
                  <a:lnTo>
                    <a:pt x="62" y="132"/>
                  </a:lnTo>
                  <a:lnTo>
                    <a:pt x="58" y="132"/>
                  </a:lnTo>
                  <a:lnTo>
                    <a:pt x="55" y="131"/>
                  </a:lnTo>
                  <a:lnTo>
                    <a:pt x="51" y="130"/>
                  </a:lnTo>
                  <a:lnTo>
                    <a:pt x="47" y="129"/>
                  </a:lnTo>
                  <a:lnTo>
                    <a:pt x="44" y="127"/>
                  </a:lnTo>
                  <a:lnTo>
                    <a:pt x="41" y="126"/>
                  </a:lnTo>
                  <a:lnTo>
                    <a:pt x="37" y="124"/>
                  </a:lnTo>
                  <a:lnTo>
                    <a:pt x="34" y="122"/>
                  </a:lnTo>
                  <a:lnTo>
                    <a:pt x="31" y="121"/>
                  </a:lnTo>
                  <a:lnTo>
                    <a:pt x="28" y="118"/>
                  </a:lnTo>
                  <a:lnTo>
                    <a:pt x="25" y="116"/>
                  </a:lnTo>
                  <a:lnTo>
                    <a:pt x="23" y="114"/>
                  </a:lnTo>
                  <a:lnTo>
                    <a:pt x="20" y="112"/>
                  </a:lnTo>
                  <a:lnTo>
                    <a:pt x="18" y="110"/>
                  </a:lnTo>
                  <a:lnTo>
                    <a:pt x="15" y="107"/>
                  </a:lnTo>
                  <a:lnTo>
                    <a:pt x="13" y="104"/>
                  </a:lnTo>
                  <a:lnTo>
                    <a:pt x="11" y="102"/>
                  </a:lnTo>
                  <a:lnTo>
                    <a:pt x="9" y="99"/>
                  </a:lnTo>
                  <a:lnTo>
                    <a:pt x="7" y="96"/>
                  </a:lnTo>
                  <a:lnTo>
                    <a:pt x="6" y="93"/>
                  </a:lnTo>
                  <a:lnTo>
                    <a:pt x="4" y="90"/>
                  </a:lnTo>
                  <a:lnTo>
                    <a:pt x="3" y="87"/>
                  </a:lnTo>
                  <a:lnTo>
                    <a:pt x="2" y="84"/>
                  </a:lnTo>
                  <a:lnTo>
                    <a:pt x="2" y="80"/>
                  </a:lnTo>
                  <a:lnTo>
                    <a:pt x="1" y="77"/>
                  </a:lnTo>
                  <a:lnTo>
                    <a:pt x="0" y="74"/>
                  </a:lnTo>
                  <a:lnTo>
                    <a:pt x="0" y="70"/>
                  </a:lnTo>
                  <a:lnTo>
                    <a:pt x="0" y="67"/>
                  </a:lnTo>
                  <a:lnTo>
                    <a:pt x="0" y="63"/>
                  </a:lnTo>
                  <a:lnTo>
                    <a:pt x="0" y="60"/>
                  </a:lnTo>
                  <a:lnTo>
                    <a:pt x="1" y="57"/>
                  </a:lnTo>
                  <a:lnTo>
                    <a:pt x="2" y="53"/>
                  </a:lnTo>
                  <a:lnTo>
                    <a:pt x="2" y="50"/>
                  </a:lnTo>
                  <a:lnTo>
                    <a:pt x="3" y="47"/>
                  </a:lnTo>
                  <a:lnTo>
                    <a:pt x="4" y="44"/>
                  </a:lnTo>
                  <a:lnTo>
                    <a:pt x="6" y="41"/>
                  </a:lnTo>
                  <a:lnTo>
                    <a:pt x="7" y="38"/>
                  </a:lnTo>
                  <a:lnTo>
                    <a:pt x="9" y="35"/>
                  </a:lnTo>
                  <a:lnTo>
                    <a:pt x="11" y="32"/>
                  </a:lnTo>
                  <a:lnTo>
                    <a:pt x="13" y="29"/>
                  </a:lnTo>
                  <a:lnTo>
                    <a:pt x="15" y="27"/>
                  </a:lnTo>
                  <a:lnTo>
                    <a:pt x="18" y="24"/>
                  </a:lnTo>
                  <a:lnTo>
                    <a:pt x="20" y="22"/>
                  </a:lnTo>
                  <a:lnTo>
                    <a:pt x="23" y="19"/>
                  </a:lnTo>
                  <a:lnTo>
                    <a:pt x="25" y="17"/>
                  </a:lnTo>
                  <a:lnTo>
                    <a:pt x="28" y="15"/>
                  </a:lnTo>
                  <a:lnTo>
                    <a:pt x="31" y="13"/>
                  </a:lnTo>
                  <a:lnTo>
                    <a:pt x="34" y="11"/>
                  </a:lnTo>
                  <a:lnTo>
                    <a:pt x="37" y="10"/>
                  </a:lnTo>
                  <a:lnTo>
                    <a:pt x="41" y="8"/>
                  </a:lnTo>
                  <a:lnTo>
                    <a:pt x="44" y="6"/>
                  </a:lnTo>
                  <a:lnTo>
                    <a:pt x="47" y="5"/>
                  </a:lnTo>
                  <a:lnTo>
                    <a:pt x="51" y="4"/>
                  </a:lnTo>
                  <a:lnTo>
                    <a:pt x="55" y="3"/>
                  </a:lnTo>
                  <a:lnTo>
                    <a:pt x="58" y="2"/>
                  </a:lnTo>
                  <a:lnTo>
                    <a:pt x="62" y="1"/>
                  </a:lnTo>
                  <a:lnTo>
                    <a:pt x="66" y="1"/>
                  </a:lnTo>
                  <a:lnTo>
                    <a:pt x="70" y="0"/>
                  </a:lnTo>
                  <a:lnTo>
                    <a:pt x="74" y="0"/>
                  </a:lnTo>
                  <a:lnTo>
                    <a:pt x="78" y="0"/>
                  </a:lnTo>
                  <a:lnTo>
                    <a:pt x="82" y="0"/>
                  </a:lnTo>
                  <a:lnTo>
                    <a:pt x="86" y="0"/>
                  </a:lnTo>
                  <a:lnTo>
                    <a:pt x="90" y="1"/>
                  </a:lnTo>
                  <a:lnTo>
                    <a:pt x="93" y="1"/>
                  </a:lnTo>
                  <a:lnTo>
                    <a:pt x="97" y="2"/>
                  </a:lnTo>
                  <a:lnTo>
                    <a:pt x="101" y="3"/>
                  </a:lnTo>
                  <a:lnTo>
                    <a:pt x="105" y="4"/>
                  </a:lnTo>
                  <a:lnTo>
                    <a:pt x="108" y="5"/>
                  </a:lnTo>
                  <a:lnTo>
                    <a:pt x="112" y="6"/>
                  </a:lnTo>
                  <a:lnTo>
                    <a:pt x="115" y="8"/>
                  </a:lnTo>
                  <a:lnTo>
                    <a:pt x="118" y="10"/>
                  </a:lnTo>
                  <a:lnTo>
                    <a:pt x="121" y="11"/>
                  </a:lnTo>
                  <a:lnTo>
                    <a:pt x="124" y="13"/>
                  </a:lnTo>
                  <a:lnTo>
                    <a:pt x="127" y="15"/>
                  </a:lnTo>
                  <a:lnTo>
                    <a:pt x="130" y="17"/>
                  </a:lnTo>
                  <a:lnTo>
                    <a:pt x="133" y="19"/>
                  </a:lnTo>
                  <a:lnTo>
                    <a:pt x="136" y="22"/>
                  </a:lnTo>
                  <a:lnTo>
                    <a:pt x="138" y="24"/>
                  </a:lnTo>
                  <a:lnTo>
                    <a:pt x="140" y="27"/>
                  </a:lnTo>
                  <a:lnTo>
                    <a:pt x="142" y="29"/>
                  </a:lnTo>
                  <a:lnTo>
                    <a:pt x="144" y="32"/>
                  </a:lnTo>
                  <a:lnTo>
                    <a:pt x="146" y="35"/>
                  </a:lnTo>
                  <a:lnTo>
                    <a:pt x="148" y="38"/>
                  </a:lnTo>
                  <a:lnTo>
                    <a:pt x="150" y="41"/>
                  </a:lnTo>
                  <a:lnTo>
                    <a:pt x="151" y="44"/>
                  </a:lnTo>
                  <a:lnTo>
                    <a:pt x="152" y="47"/>
                  </a:lnTo>
                  <a:lnTo>
                    <a:pt x="153" y="50"/>
                  </a:lnTo>
                  <a:lnTo>
                    <a:pt x="154" y="53"/>
                  </a:lnTo>
                  <a:lnTo>
                    <a:pt x="155" y="57"/>
                  </a:lnTo>
                  <a:lnTo>
                    <a:pt x="156" y="60"/>
                  </a:lnTo>
                  <a:lnTo>
                    <a:pt x="156" y="63"/>
                  </a:lnTo>
                  <a:lnTo>
                    <a:pt x="156" y="67"/>
                  </a:lnTo>
                  <a:close/>
                </a:path>
              </a:pathLst>
            </a:custGeom>
            <a:solidFill>
              <a:srgbClr val="48322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4" name="Freeform 153">
              <a:extLst>
                <a:ext uri="{FF2B5EF4-FFF2-40B4-BE49-F238E27FC236}">
                  <a16:creationId xmlns:a16="http://schemas.microsoft.com/office/drawing/2014/main" id="{531447A8-44CA-BD70-393B-E307CB0A24E2}"/>
                </a:ext>
              </a:extLst>
            </p:cNvPr>
            <p:cNvSpPr>
              <a:spLocks/>
            </p:cNvSpPr>
            <p:nvPr/>
          </p:nvSpPr>
          <p:spPr bwMode="auto">
            <a:xfrm>
              <a:off x="3911601" y="5834063"/>
              <a:ext cx="1377950" cy="106363"/>
            </a:xfrm>
            <a:custGeom>
              <a:avLst/>
              <a:gdLst>
                <a:gd name="T0" fmla="*/ 2147483646 w 868"/>
                <a:gd name="T1" fmla="*/ 2147483646 h 67"/>
                <a:gd name="T2" fmla="*/ 2147483646 w 868"/>
                <a:gd name="T3" fmla="*/ 2147483646 h 67"/>
                <a:gd name="T4" fmla="*/ 2147483646 w 868"/>
                <a:gd name="T5" fmla="*/ 2147483646 h 67"/>
                <a:gd name="T6" fmla="*/ 2147483646 w 868"/>
                <a:gd name="T7" fmla="*/ 2147483646 h 67"/>
                <a:gd name="T8" fmla="*/ 2147483646 w 868"/>
                <a:gd name="T9" fmla="*/ 2147483646 h 67"/>
                <a:gd name="T10" fmla="*/ 2147483646 w 868"/>
                <a:gd name="T11" fmla="*/ 2147483646 h 67"/>
                <a:gd name="T12" fmla="*/ 2147483646 w 868"/>
                <a:gd name="T13" fmla="*/ 2147483646 h 67"/>
                <a:gd name="T14" fmla="*/ 2147483646 w 868"/>
                <a:gd name="T15" fmla="*/ 2147483646 h 67"/>
                <a:gd name="T16" fmla="*/ 2147483646 w 868"/>
                <a:gd name="T17" fmla="*/ 2147483646 h 67"/>
                <a:gd name="T18" fmla="*/ 2147483646 w 868"/>
                <a:gd name="T19" fmla="*/ 2147483646 h 67"/>
                <a:gd name="T20" fmla="*/ 2147483646 w 868"/>
                <a:gd name="T21" fmla="*/ 2147483646 h 67"/>
                <a:gd name="T22" fmla="*/ 2147483646 w 868"/>
                <a:gd name="T23" fmla="*/ 2147483646 h 67"/>
                <a:gd name="T24" fmla="*/ 2147483646 w 868"/>
                <a:gd name="T25" fmla="*/ 2147483646 h 67"/>
                <a:gd name="T26" fmla="*/ 2147483646 w 868"/>
                <a:gd name="T27" fmla="*/ 2147483646 h 67"/>
                <a:gd name="T28" fmla="*/ 2147483646 w 868"/>
                <a:gd name="T29" fmla="*/ 2147483646 h 67"/>
                <a:gd name="T30" fmla="*/ 2147483646 w 868"/>
                <a:gd name="T31" fmla="*/ 2147483646 h 67"/>
                <a:gd name="T32" fmla="*/ 0 w 868"/>
                <a:gd name="T33" fmla="*/ 2147483646 h 67"/>
                <a:gd name="T34" fmla="*/ 2147483646 w 868"/>
                <a:gd name="T35" fmla="*/ 2147483646 h 67"/>
                <a:gd name="T36" fmla="*/ 2147483646 w 868"/>
                <a:gd name="T37" fmla="*/ 2147483646 h 67"/>
                <a:gd name="T38" fmla="*/ 2147483646 w 868"/>
                <a:gd name="T39" fmla="*/ 2147483646 h 67"/>
                <a:gd name="T40" fmla="*/ 2147483646 w 868"/>
                <a:gd name="T41" fmla="*/ 2147483646 h 67"/>
                <a:gd name="T42" fmla="*/ 2147483646 w 868"/>
                <a:gd name="T43" fmla="*/ 2147483646 h 67"/>
                <a:gd name="T44" fmla="*/ 2147483646 w 868"/>
                <a:gd name="T45" fmla="*/ 2147483646 h 67"/>
                <a:gd name="T46" fmla="*/ 2147483646 w 868"/>
                <a:gd name="T47" fmla="*/ 0 h 67"/>
                <a:gd name="T48" fmla="*/ 2147483646 w 868"/>
                <a:gd name="T49" fmla="*/ 0 h 67"/>
                <a:gd name="T50" fmla="*/ 2147483646 w 868"/>
                <a:gd name="T51" fmla="*/ 0 h 67"/>
                <a:gd name="T52" fmla="*/ 2147483646 w 868"/>
                <a:gd name="T53" fmla="*/ 2147483646 h 67"/>
                <a:gd name="T54" fmla="*/ 2147483646 w 868"/>
                <a:gd name="T55" fmla="*/ 2147483646 h 67"/>
                <a:gd name="T56" fmla="*/ 2147483646 w 868"/>
                <a:gd name="T57" fmla="*/ 2147483646 h 67"/>
                <a:gd name="T58" fmla="*/ 2147483646 w 868"/>
                <a:gd name="T59" fmla="*/ 2147483646 h 67"/>
                <a:gd name="T60" fmla="*/ 2147483646 w 868"/>
                <a:gd name="T61" fmla="*/ 2147483646 h 67"/>
                <a:gd name="T62" fmla="*/ 2147483646 w 868"/>
                <a:gd name="T63" fmla="*/ 2147483646 h 67"/>
                <a:gd name="T64" fmla="*/ 2147483646 w 868"/>
                <a:gd name="T65" fmla="*/ 2147483646 h 6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8"/>
                <a:gd name="T100" fmla="*/ 0 h 67"/>
                <a:gd name="T101" fmla="*/ 868 w 868"/>
                <a:gd name="T102" fmla="*/ 67 h 6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8" h="67">
                  <a:moveTo>
                    <a:pt x="868" y="33"/>
                  </a:moveTo>
                  <a:lnTo>
                    <a:pt x="868" y="37"/>
                  </a:lnTo>
                  <a:lnTo>
                    <a:pt x="868" y="40"/>
                  </a:lnTo>
                  <a:lnTo>
                    <a:pt x="867" y="43"/>
                  </a:lnTo>
                  <a:lnTo>
                    <a:pt x="865" y="46"/>
                  </a:lnTo>
                  <a:lnTo>
                    <a:pt x="864" y="49"/>
                  </a:lnTo>
                  <a:lnTo>
                    <a:pt x="862" y="52"/>
                  </a:lnTo>
                  <a:lnTo>
                    <a:pt x="859" y="55"/>
                  </a:lnTo>
                  <a:lnTo>
                    <a:pt x="857" y="57"/>
                  </a:lnTo>
                  <a:lnTo>
                    <a:pt x="854" y="59"/>
                  </a:lnTo>
                  <a:lnTo>
                    <a:pt x="851" y="61"/>
                  </a:lnTo>
                  <a:lnTo>
                    <a:pt x="848" y="63"/>
                  </a:lnTo>
                  <a:lnTo>
                    <a:pt x="845" y="64"/>
                  </a:lnTo>
                  <a:lnTo>
                    <a:pt x="841" y="65"/>
                  </a:lnTo>
                  <a:lnTo>
                    <a:pt x="837" y="66"/>
                  </a:lnTo>
                  <a:lnTo>
                    <a:pt x="833" y="67"/>
                  </a:lnTo>
                  <a:lnTo>
                    <a:pt x="829" y="67"/>
                  </a:lnTo>
                  <a:lnTo>
                    <a:pt x="39" y="67"/>
                  </a:lnTo>
                  <a:lnTo>
                    <a:pt x="35" y="67"/>
                  </a:lnTo>
                  <a:lnTo>
                    <a:pt x="31" y="66"/>
                  </a:lnTo>
                  <a:lnTo>
                    <a:pt x="27" y="65"/>
                  </a:lnTo>
                  <a:lnTo>
                    <a:pt x="24" y="64"/>
                  </a:lnTo>
                  <a:lnTo>
                    <a:pt x="20" y="63"/>
                  </a:lnTo>
                  <a:lnTo>
                    <a:pt x="17" y="61"/>
                  </a:lnTo>
                  <a:lnTo>
                    <a:pt x="14" y="59"/>
                  </a:lnTo>
                  <a:lnTo>
                    <a:pt x="11" y="57"/>
                  </a:lnTo>
                  <a:lnTo>
                    <a:pt x="9" y="55"/>
                  </a:lnTo>
                  <a:lnTo>
                    <a:pt x="7" y="52"/>
                  </a:lnTo>
                  <a:lnTo>
                    <a:pt x="5" y="49"/>
                  </a:lnTo>
                  <a:lnTo>
                    <a:pt x="3" y="46"/>
                  </a:lnTo>
                  <a:lnTo>
                    <a:pt x="2" y="43"/>
                  </a:lnTo>
                  <a:lnTo>
                    <a:pt x="1" y="40"/>
                  </a:lnTo>
                  <a:lnTo>
                    <a:pt x="0" y="37"/>
                  </a:lnTo>
                  <a:lnTo>
                    <a:pt x="0" y="33"/>
                  </a:lnTo>
                  <a:lnTo>
                    <a:pt x="0" y="30"/>
                  </a:lnTo>
                  <a:lnTo>
                    <a:pt x="1" y="26"/>
                  </a:lnTo>
                  <a:lnTo>
                    <a:pt x="2" y="23"/>
                  </a:lnTo>
                  <a:lnTo>
                    <a:pt x="3" y="20"/>
                  </a:lnTo>
                  <a:lnTo>
                    <a:pt x="5" y="17"/>
                  </a:lnTo>
                  <a:lnTo>
                    <a:pt x="7" y="14"/>
                  </a:lnTo>
                  <a:lnTo>
                    <a:pt x="9" y="12"/>
                  </a:lnTo>
                  <a:lnTo>
                    <a:pt x="11" y="10"/>
                  </a:lnTo>
                  <a:lnTo>
                    <a:pt x="14" y="7"/>
                  </a:lnTo>
                  <a:lnTo>
                    <a:pt x="17" y="6"/>
                  </a:lnTo>
                  <a:lnTo>
                    <a:pt x="20" y="4"/>
                  </a:lnTo>
                  <a:lnTo>
                    <a:pt x="24" y="2"/>
                  </a:lnTo>
                  <a:lnTo>
                    <a:pt x="27" y="1"/>
                  </a:lnTo>
                  <a:lnTo>
                    <a:pt x="31" y="0"/>
                  </a:lnTo>
                  <a:lnTo>
                    <a:pt x="35" y="0"/>
                  </a:lnTo>
                  <a:lnTo>
                    <a:pt x="39" y="0"/>
                  </a:lnTo>
                  <a:lnTo>
                    <a:pt x="829" y="0"/>
                  </a:lnTo>
                  <a:lnTo>
                    <a:pt x="833" y="0"/>
                  </a:lnTo>
                  <a:lnTo>
                    <a:pt x="837" y="0"/>
                  </a:lnTo>
                  <a:lnTo>
                    <a:pt x="841" y="1"/>
                  </a:lnTo>
                  <a:lnTo>
                    <a:pt x="845" y="2"/>
                  </a:lnTo>
                  <a:lnTo>
                    <a:pt x="848" y="4"/>
                  </a:lnTo>
                  <a:lnTo>
                    <a:pt x="851" y="6"/>
                  </a:lnTo>
                  <a:lnTo>
                    <a:pt x="854" y="7"/>
                  </a:lnTo>
                  <a:lnTo>
                    <a:pt x="857" y="10"/>
                  </a:lnTo>
                  <a:lnTo>
                    <a:pt x="859" y="12"/>
                  </a:lnTo>
                  <a:lnTo>
                    <a:pt x="862" y="14"/>
                  </a:lnTo>
                  <a:lnTo>
                    <a:pt x="864" y="17"/>
                  </a:lnTo>
                  <a:lnTo>
                    <a:pt x="865" y="20"/>
                  </a:lnTo>
                  <a:lnTo>
                    <a:pt x="867" y="23"/>
                  </a:lnTo>
                  <a:lnTo>
                    <a:pt x="868" y="26"/>
                  </a:lnTo>
                  <a:lnTo>
                    <a:pt x="868" y="30"/>
                  </a:lnTo>
                  <a:lnTo>
                    <a:pt x="868" y="33"/>
                  </a:lnTo>
                  <a:close/>
                </a:path>
              </a:pathLst>
            </a:custGeom>
            <a:solidFill>
              <a:srgbClr val="48322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5" name="Freeform 154">
              <a:extLst>
                <a:ext uri="{FF2B5EF4-FFF2-40B4-BE49-F238E27FC236}">
                  <a16:creationId xmlns:a16="http://schemas.microsoft.com/office/drawing/2014/main" id="{30EAA50C-8D69-AC42-CD34-225E46D77881}"/>
                </a:ext>
              </a:extLst>
            </p:cNvPr>
            <p:cNvSpPr>
              <a:spLocks/>
            </p:cNvSpPr>
            <p:nvPr/>
          </p:nvSpPr>
          <p:spPr bwMode="auto">
            <a:xfrm>
              <a:off x="4511676" y="6089650"/>
              <a:ext cx="176213" cy="133350"/>
            </a:xfrm>
            <a:custGeom>
              <a:avLst/>
              <a:gdLst>
                <a:gd name="T0" fmla="*/ 2147483646 w 111"/>
                <a:gd name="T1" fmla="*/ 2147483646 h 84"/>
                <a:gd name="T2" fmla="*/ 2147483646 w 111"/>
                <a:gd name="T3" fmla="*/ 2147483646 h 84"/>
                <a:gd name="T4" fmla="*/ 2147483646 w 111"/>
                <a:gd name="T5" fmla="*/ 2147483646 h 84"/>
                <a:gd name="T6" fmla="*/ 2147483646 w 111"/>
                <a:gd name="T7" fmla="*/ 2147483646 h 84"/>
                <a:gd name="T8" fmla="*/ 2147483646 w 111"/>
                <a:gd name="T9" fmla="*/ 2147483646 h 84"/>
                <a:gd name="T10" fmla="*/ 2147483646 w 111"/>
                <a:gd name="T11" fmla="*/ 2147483646 h 84"/>
                <a:gd name="T12" fmla="*/ 2147483646 w 111"/>
                <a:gd name="T13" fmla="*/ 2147483646 h 84"/>
                <a:gd name="T14" fmla="*/ 2147483646 w 111"/>
                <a:gd name="T15" fmla="*/ 2147483646 h 84"/>
                <a:gd name="T16" fmla="*/ 2147483646 w 111"/>
                <a:gd name="T17" fmla="*/ 2147483646 h 84"/>
                <a:gd name="T18" fmla="*/ 2147483646 w 111"/>
                <a:gd name="T19" fmla="*/ 2147483646 h 84"/>
                <a:gd name="T20" fmla="*/ 2147483646 w 111"/>
                <a:gd name="T21" fmla="*/ 2147483646 h 84"/>
                <a:gd name="T22" fmla="*/ 2147483646 w 111"/>
                <a:gd name="T23" fmla="*/ 2147483646 h 84"/>
                <a:gd name="T24" fmla="*/ 2147483646 w 111"/>
                <a:gd name="T25" fmla="*/ 2147483646 h 84"/>
                <a:gd name="T26" fmla="*/ 2147483646 w 111"/>
                <a:gd name="T27" fmla="*/ 2147483646 h 84"/>
                <a:gd name="T28" fmla="*/ 2147483646 w 111"/>
                <a:gd name="T29" fmla="*/ 2147483646 h 84"/>
                <a:gd name="T30" fmla="*/ 2147483646 w 111"/>
                <a:gd name="T31" fmla="*/ 2147483646 h 84"/>
                <a:gd name="T32" fmla="*/ 2147483646 w 111"/>
                <a:gd name="T33" fmla="*/ 2147483646 h 84"/>
                <a:gd name="T34" fmla="*/ 2147483646 w 111"/>
                <a:gd name="T35" fmla="*/ 2147483646 h 84"/>
                <a:gd name="T36" fmla="*/ 2147483646 w 111"/>
                <a:gd name="T37" fmla="*/ 2147483646 h 84"/>
                <a:gd name="T38" fmla="*/ 2147483646 w 111"/>
                <a:gd name="T39" fmla="*/ 2147483646 h 84"/>
                <a:gd name="T40" fmla="*/ 2147483646 w 111"/>
                <a:gd name="T41" fmla="*/ 2147483646 h 84"/>
                <a:gd name="T42" fmla="*/ 2147483646 w 111"/>
                <a:gd name="T43" fmla="*/ 2147483646 h 84"/>
                <a:gd name="T44" fmla="*/ 2147483646 w 111"/>
                <a:gd name="T45" fmla="*/ 2147483646 h 84"/>
                <a:gd name="T46" fmla="*/ 2147483646 w 111"/>
                <a:gd name="T47" fmla="*/ 2147483646 h 84"/>
                <a:gd name="T48" fmla="*/ 2147483646 w 111"/>
                <a:gd name="T49" fmla="*/ 2147483646 h 84"/>
                <a:gd name="T50" fmla="*/ 2147483646 w 111"/>
                <a:gd name="T51" fmla="*/ 2147483646 h 84"/>
                <a:gd name="T52" fmla="*/ 2147483646 w 111"/>
                <a:gd name="T53" fmla="*/ 2147483646 h 84"/>
                <a:gd name="T54" fmla="*/ 2147483646 w 111"/>
                <a:gd name="T55" fmla="*/ 2147483646 h 84"/>
                <a:gd name="T56" fmla="*/ 0 w 111"/>
                <a:gd name="T57" fmla="*/ 2147483646 h 84"/>
                <a:gd name="T58" fmla="*/ 0 w 111"/>
                <a:gd name="T59" fmla="*/ 2147483646 h 84"/>
                <a:gd name="T60" fmla="*/ 2147483646 w 111"/>
                <a:gd name="T61" fmla="*/ 2147483646 h 84"/>
                <a:gd name="T62" fmla="*/ 2147483646 w 111"/>
                <a:gd name="T63" fmla="*/ 2147483646 h 84"/>
                <a:gd name="T64" fmla="*/ 2147483646 w 111"/>
                <a:gd name="T65" fmla="*/ 2147483646 h 84"/>
                <a:gd name="T66" fmla="*/ 2147483646 w 111"/>
                <a:gd name="T67" fmla="*/ 2147483646 h 84"/>
                <a:gd name="T68" fmla="*/ 2147483646 w 111"/>
                <a:gd name="T69" fmla="*/ 2147483646 h 84"/>
                <a:gd name="T70" fmla="*/ 2147483646 w 111"/>
                <a:gd name="T71" fmla="*/ 2147483646 h 84"/>
                <a:gd name="T72" fmla="*/ 2147483646 w 111"/>
                <a:gd name="T73" fmla="*/ 2147483646 h 84"/>
                <a:gd name="T74" fmla="*/ 2147483646 w 111"/>
                <a:gd name="T75" fmla="*/ 2147483646 h 84"/>
                <a:gd name="T76" fmla="*/ 2147483646 w 111"/>
                <a:gd name="T77" fmla="*/ 2147483646 h 84"/>
                <a:gd name="T78" fmla="*/ 2147483646 w 111"/>
                <a:gd name="T79" fmla="*/ 2147483646 h 84"/>
                <a:gd name="T80" fmla="*/ 2147483646 w 111"/>
                <a:gd name="T81" fmla="*/ 2147483646 h 84"/>
                <a:gd name="T82" fmla="*/ 2147483646 w 111"/>
                <a:gd name="T83" fmla="*/ 0 h 84"/>
                <a:gd name="T84" fmla="*/ 2147483646 w 111"/>
                <a:gd name="T85" fmla="*/ 0 h 84"/>
                <a:gd name="T86" fmla="*/ 2147483646 w 111"/>
                <a:gd name="T87" fmla="*/ 0 h 84"/>
                <a:gd name="T88" fmla="*/ 2147483646 w 111"/>
                <a:gd name="T89" fmla="*/ 0 h 84"/>
                <a:gd name="T90" fmla="*/ 2147483646 w 111"/>
                <a:gd name="T91" fmla="*/ 2147483646 h 84"/>
                <a:gd name="T92" fmla="*/ 2147483646 w 111"/>
                <a:gd name="T93" fmla="*/ 2147483646 h 84"/>
                <a:gd name="T94" fmla="*/ 2147483646 w 111"/>
                <a:gd name="T95" fmla="*/ 2147483646 h 84"/>
                <a:gd name="T96" fmla="*/ 2147483646 w 111"/>
                <a:gd name="T97" fmla="*/ 2147483646 h 84"/>
                <a:gd name="T98" fmla="*/ 2147483646 w 111"/>
                <a:gd name="T99" fmla="*/ 2147483646 h 84"/>
                <a:gd name="T100" fmla="*/ 2147483646 w 111"/>
                <a:gd name="T101" fmla="*/ 2147483646 h 84"/>
                <a:gd name="T102" fmla="*/ 2147483646 w 111"/>
                <a:gd name="T103" fmla="*/ 2147483646 h 84"/>
                <a:gd name="T104" fmla="*/ 2147483646 w 111"/>
                <a:gd name="T105" fmla="*/ 2147483646 h 84"/>
                <a:gd name="T106" fmla="*/ 2147483646 w 111"/>
                <a:gd name="T107" fmla="*/ 2147483646 h 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1"/>
                <a:gd name="T163" fmla="*/ 0 h 84"/>
                <a:gd name="T164" fmla="*/ 111 w 111"/>
                <a:gd name="T165" fmla="*/ 84 h 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1" h="84">
                  <a:moveTo>
                    <a:pt x="111" y="42"/>
                  </a:moveTo>
                  <a:lnTo>
                    <a:pt x="111" y="44"/>
                  </a:lnTo>
                  <a:lnTo>
                    <a:pt x="110" y="46"/>
                  </a:lnTo>
                  <a:lnTo>
                    <a:pt x="110" y="48"/>
                  </a:lnTo>
                  <a:lnTo>
                    <a:pt x="110" y="50"/>
                  </a:lnTo>
                  <a:lnTo>
                    <a:pt x="109" y="53"/>
                  </a:lnTo>
                  <a:lnTo>
                    <a:pt x="108" y="55"/>
                  </a:lnTo>
                  <a:lnTo>
                    <a:pt x="108" y="57"/>
                  </a:lnTo>
                  <a:lnTo>
                    <a:pt x="107" y="58"/>
                  </a:lnTo>
                  <a:lnTo>
                    <a:pt x="104" y="62"/>
                  </a:lnTo>
                  <a:lnTo>
                    <a:pt x="101" y="66"/>
                  </a:lnTo>
                  <a:lnTo>
                    <a:pt x="98" y="69"/>
                  </a:lnTo>
                  <a:lnTo>
                    <a:pt x="95" y="72"/>
                  </a:lnTo>
                  <a:lnTo>
                    <a:pt x="93" y="73"/>
                  </a:lnTo>
                  <a:lnTo>
                    <a:pt x="91" y="75"/>
                  </a:lnTo>
                  <a:lnTo>
                    <a:pt x="88" y="76"/>
                  </a:lnTo>
                  <a:lnTo>
                    <a:pt x="86" y="77"/>
                  </a:lnTo>
                  <a:lnTo>
                    <a:pt x="82" y="79"/>
                  </a:lnTo>
                  <a:lnTo>
                    <a:pt x="77" y="81"/>
                  </a:lnTo>
                  <a:lnTo>
                    <a:pt x="74" y="82"/>
                  </a:lnTo>
                  <a:lnTo>
                    <a:pt x="72" y="83"/>
                  </a:lnTo>
                  <a:lnTo>
                    <a:pt x="69" y="83"/>
                  </a:lnTo>
                  <a:lnTo>
                    <a:pt x="67" y="84"/>
                  </a:lnTo>
                  <a:lnTo>
                    <a:pt x="64" y="84"/>
                  </a:lnTo>
                  <a:lnTo>
                    <a:pt x="61" y="84"/>
                  </a:lnTo>
                  <a:lnTo>
                    <a:pt x="58" y="84"/>
                  </a:lnTo>
                  <a:lnTo>
                    <a:pt x="56" y="84"/>
                  </a:lnTo>
                  <a:lnTo>
                    <a:pt x="53" y="84"/>
                  </a:lnTo>
                  <a:lnTo>
                    <a:pt x="50" y="84"/>
                  </a:lnTo>
                  <a:lnTo>
                    <a:pt x="47" y="84"/>
                  </a:lnTo>
                  <a:lnTo>
                    <a:pt x="44" y="84"/>
                  </a:lnTo>
                  <a:lnTo>
                    <a:pt x="41" y="83"/>
                  </a:lnTo>
                  <a:lnTo>
                    <a:pt x="39" y="83"/>
                  </a:lnTo>
                  <a:lnTo>
                    <a:pt x="36" y="82"/>
                  </a:lnTo>
                  <a:lnTo>
                    <a:pt x="34" y="81"/>
                  </a:lnTo>
                  <a:lnTo>
                    <a:pt x="31" y="80"/>
                  </a:lnTo>
                  <a:lnTo>
                    <a:pt x="29" y="79"/>
                  </a:lnTo>
                  <a:lnTo>
                    <a:pt x="27" y="78"/>
                  </a:lnTo>
                  <a:lnTo>
                    <a:pt x="24" y="77"/>
                  </a:lnTo>
                  <a:lnTo>
                    <a:pt x="22" y="76"/>
                  </a:lnTo>
                  <a:lnTo>
                    <a:pt x="20" y="75"/>
                  </a:lnTo>
                  <a:lnTo>
                    <a:pt x="18" y="73"/>
                  </a:lnTo>
                  <a:lnTo>
                    <a:pt x="16" y="72"/>
                  </a:lnTo>
                  <a:lnTo>
                    <a:pt x="14" y="70"/>
                  </a:lnTo>
                  <a:lnTo>
                    <a:pt x="13" y="69"/>
                  </a:lnTo>
                  <a:lnTo>
                    <a:pt x="11" y="67"/>
                  </a:lnTo>
                  <a:lnTo>
                    <a:pt x="9" y="66"/>
                  </a:lnTo>
                  <a:lnTo>
                    <a:pt x="8" y="64"/>
                  </a:lnTo>
                  <a:lnTo>
                    <a:pt x="7" y="62"/>
                  </a:lnTo>
                  <a:lnTo>
                    <a:pt x="5" y="60"/>
                  </a:lnTo>
                  <a:lnTo>
                    <a:pt x="4" y="58"/>
                  </a:lnTo>
                  <a:lnTo>
                    <a:pt x="3" y="57"/>
                  </a:lnTo>
                  <a:lnTo>
                    <a:pt x="2" y="55"/>
                  </a:lnTo>
                  <a:lnTo>
                    <a:pt x="2" y="53"/>
                  </a:lnTo>
                  <a:lnTo>
                    <a:pt x="1" y="50"/>
                  </a:lnTo>
                  <a:lnTo>
                    <a:pt x="1" y="48"/>
                  </a:lnTo>
                  <a:lnTo>
                    <a:pt x="0" y="46"/>
                  </a:lnTo>
                  <a:lnTo>
                    <a:pt x="0" y="44"/>
                  </a:lnTo>
                  <a:lnTo>
                    <a:pt x="0" y="42"/>
                  </a:lnTo>
                  <a:lnTo>
                    <a:pt x="0" y="40"/>
                  </a:lnTo>
                  <a:lnTo>
                    <a:pt x="0" y="37"/>
                  </a:lnTo>
                  <a:lnTo>
                    <a:pt x="1" y="35"/>
                  </a:lnTo>
                  <a:lnTo>
                    <a:pt x="1" y="33"/>
                  </a:lnTo>
                  <a:lnTo>
                    <a:pt x="2" y="31"/>
                  </a:lnTo>
                  <a:lnTo>
                    <a:pt x="2" y="29"/>
                  </a:lnTo>
                  <a:lnTo>
                    <a:pt x="3" y="27"/>
                  </a:lnTo>
                  <a:lnTo>
                    <a:pt x="4" y="25"/>
                  </a:lnTo>
                  <a:lnTo>
                    <a:pt x="5" y="23"/>
                  </a:lnTo>
                  <a:lnTo>
                    <a:pt x="7" y="22"/>
                  </a:lnTo>
                  <a:lnTo>
                    <a:pt x="8" y="20"/>
                  </a:lnTo>
                  <a:lnTo>
                    <a:pt x="9" y="18"/>
                  </a:lnTo>
                  <a:lnTo>
                    <a:pt x="13" y="15"/>
                  </a:lnTo>
                  <a:lnTo>
                    <a:pt x="16" y="12"/>
                  </a:lnTo>
                  <a:lnTo>
                    <a:pt x="20" y="9"/>
                  </a:lnTo>
                  <a:lnTo>
                    <a:pt x="24" y="7"/>
                  </a:lnTo>
                  <a:lnTo>
                    <a:pt x="27" y="6"/>
                  </a:lnTo>
                  <a:lnTo>
                    <a:pt x="29" y="5"/>
                  </a:lnTo>
                  <a:lnTo>
                    <a:pt x="31" y="4"/>
                  </a:lnTo>
                  <a:lnTo>
                    <a:pt x="34" y="3"/>
                  </a:lnTo>
                  <a:lnTo>
                    <a:pt x="36" y="2"/>
                  </a:lnTo>
                  <a:lnTo>
                    <a:pt x="39" y="1"/>
                  </a:lnTo>
                  <a:lnTo>
                    <a:pt x="41" y="1"/>
                  </a:lnTo>
                  <a:lnTo>
                    <a:pt x="44" y="0"/>
                  </a:lnTo>
                  <a:lnTo>
                    <a:pt x="47" y="0"/>
                  </a:lnTo>
                  <a:lnTo>
                    <a:pt x="50" y="0"/>
                  </a:lnTo>
                  <a:lnTo>
                    <a:pt x="53" y="0"/>
                  </a:lnTo>
                  <a:lnTo>
                    <a:pt x="56" y="0"/>
                  </a:lnTo>
                  <a:lnTo>
                    <a:pt x="58" y="0"/>
                  </a:lnTo>
                  <a:lnTo>
                    <a:pt x="61" y="0"/>
                  </a:lnTo>
                  <a:lnTo>
                    <a:pt x="64" y="0"/>
                  </a:lnTo>
                  <a:lnTo>
                    <a:pt x="67" y="0"/>
                  </a:lnTo>
                  <a:lnTo>
                    <a:pt x="72" y="1"/>
                  </a:lnTo>
                  <a:lnTo>
                    <a:pt x="77" y="3"/>
                  </a:lnTo>
                  <a:lnTo>
                    <a:pt x="82" y="5"/>
                  </a:lnTo>
                  <a:lnTo>
                    <a:pt x="86" y="7"/>
                  </a:lnTo>
                  <a:lnTo>
                    <a:pt x="91" y="9"/>
                  </a:lnTo>
                  <a:lnTo>
                    <a:pt x="95" y="12"/>
                  </a:lnTo>
                  <a:lnTo>
                    <a:pt x="98" y="15"/>
                  </a:lnTo>
                  <a:lnTo>
                    <a:pt x="101" y="18"/>
                  </a:lnTo>
                  <a:lnTo>
                    <a:pt x="104" y="22"/>
                  </a:lnTo>
                  <a:lnTo>
                    <a:pt x="107" y="25"/>
                  </a:lnTo>
                  <a:lnTo>
                    <a:pt x="108" y="27"/>
                  </a:lnTo>
                  <a:lnTo>
                    <a:pt x="108" y="29"/>
                  </a:lnTo>
                  <a:lnTo>
                    <a:pt x="109" y="31"/>
                  </a:lnTo>
                  <a:lnTo>
                    <a:pt x="110" y="33"/>
                  </a:lnTo>
                  <a:lnTo>
                    <a:pt x="110" y="35"/>
                  </a:lnTo>
                  <a:lnTo>
                    <a:pt x="110" y="37"/>
                  </a:lnTo>
                  <a:lnTo>
                    <a:pt x="111" y="40"/>
                  </a:lnTo>
                  <a:lnTo>
                    <a:pt x="111" y="42"/>
                  </a:lnTo>
                  <a:close/>
                </a:path>
              </a:pathLst>
            </a:custGeom>
            <a:solidFill>
              <a:srgbClr val="48322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76" name="Rectangle 155">
              <a:extLst>
                <a:ext uri="{FF2B5EF4-FFF2-40B4-BE49-F238E27FC236}">
                  <a16:creationId xmlns:a16="http://schemas.microsoft.com/office/drawing/2014/main" id="{B9E129F9-8E52-744F-D1B2-C61B0A2D40F0}"/>
                </a:ext>
              </a:extLst>
            </p:cNvPr>
            <p:cNvSpPr>
              <a:spLocks noChangeArrowheads="1"/>
            </p:cNvSpPr>
            <p:nvPr/>
          </p:nvSpPr>
          <p:spPr bwMode="auto">
            <a:xfrm>
              <a:off x="225426" y="5641975"/>
              <a:ext cx="6724650" cy="234950"/>
            </a:xfrm>
            <a:prstGeom prst="rect">
              <a:avLst/>
            </a:prstGeom>
            <a:solidFill>
              <a:srgbClr val="A37D5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8277" name="Rectangle 156">
              <a:extLst>
                <a:ext uri="{FF2B5EF4-FFF2-40B4-BE49-F238E27FC236}">
                  <a16:creationId xmlns:a16="http://schemas.microsoft.com/office/drawing/2014/main" id="{407AF84A-0359-7AA0-DACD-DF3409737070}"/>
                </a:ext>
              </a:extLst>
            </p:cNvPr>
            <p:cNvSpPr>
              <a:spLocks noChangeArrowheads="1"/>
            </p:cNvSpPr>
            <p:nvPr/>
          </p:nvSpPr>
          <p:spPr bwMode="auto">
            <a:xfrm>
              <a:off x="225426" y="5749925"/>
              <a:ext cx="6724650" cy="127000"/>
            </a:xfrm>
            <a:prstGeom prst="rect">
              <a:avLst/>
            </a:prstGeom>
            <a:solidFill>
              <a:srgbClr val="8F6E4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8278" name="Rectangle 157">
              <a:extLst>
                <a:ext uri="{FF2B5EF4-FFF2-40B4-BE49-F238E27FC236}">
                  <a16:creationId xmlns:a16="http://schemas.microsoft.com/office/drawing/2014/main" id="{8244DC21-81C1-DAAB-6677-BA669E87D84A}"/>
                </a:ext>
              </a:extLst>
            </p:cNvPr>
            <p:cNvSpPr>
              <a:spLocks noChangeArrowheads="1"/>
            </p:cNvSpPr>
            <p:nvPr/>
          </p:nvSpPr>
          <p:spPr bwMode="auto">
            <a:xfrm>
              <a:off x="214313" y="5810250"/>
              <a:ext cx="6724650" cy="61913"/>
            </a:xfrm>
            <a:prstGeom prst="rect">
              <a:avLst/>
            </a:prstGeom>
            <a:solidFill>
              <a:srgbClr val="8A68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8279" name="Freeform 158">
              <a:extLst>
                <a:ext uri="{FF2B5EF4-FFF2-40B4-BE49-F238E27FC236}">
                  <a16:creationId xmlns:a16="http://schemas.microsoft.com/office/drawing/2014/main" id="{163E85E4-672A-F3EC-46F1-40D64CEE7027}"/>
                </a:ext>
              </a:extLst>
            </p:cNvPr>
            <p:cNvSpPr>
              <a:spLocks noEditPoints="1"/>
            </p:cNvSpPr>
            <p:nvPr/>
          </p:nvSpPr>
          <p:spPr bwMode="auto">
            <a:xfrm>
              <a:off x="219076" y="5637213"/>
              <a:ext cx="6738938" cy="244475"/>
            </a:xfrm>
            <a:custGeom>
              <a:avLst/>
              <a:gdLst>
                <a:gd name="T0" fmla="*/ 0 w 4245"/>
                <a:gd name="T1" fmla="*/ 0 h 154"/>
                <a:gd name="T2" fmla="*/ 2147483646 w 4245"/>
                <a:gd name="T3" fmla="*/ 2147483646 h 154"/>
                <a:gd name="T4" fmla="*/ 2147483646 w 4245"/>
                <a:gd name="T5" fmla="*/ 0 h 154"/>
                <a:gd name="T6" fmla="*/ 2147483646 w 4245"/>
                <a:gd name="T7" fmla="*/ 2147483646 h 154"/>
                <a:gd name="T8" fmla="*/ 2147483646 w 4245"/>
                <a:gd name="T9" fmla="*/ 2147483646 h 154"/>
                <a:gd name="T10" fmla="*/ 2147483646 w 4245"/>
                <a:gd name="T11" fmla="*/ 2147483646 h 154"/>
                <a:gd name="T12" fmla="*/ 2147483646 w 4245"/>
                <a:gd name="T13" fmla="*/ 2147483646 h 154"/>
                <a:gd name="T14" fmla="*/ 2147483646 w 4245"/>
                <a:gd name="T15" fmla="*/ 2147483646 h 154"/>
                <a:gd name="T16" fmla="*/ 2147483646 w 4245"/>
                <a:gd name="T17" fmla="*/ 2147483646 h 154"/>
                <a:gd name="T18" fmla="*/ 2147483646 w 4245"/>
                <a:gd name="T19" fmla="*/ 2147483646 h 154"/>
                <a:gd name="T20" fmla="*/ 2147483646 w 4245"/>
                <a:gd name="T21" fmla="*/ 2147483646 h 154"/>
                <a:gd name="T22" fmla="*/ 2147483646 w 4245"/>
                <a:gd name="T23" fmla="*/ 2147483646 h 154"/>
                <a:gd name="T24" fmla="*/ 2147483646 w 4245"/>
                <a:gd name="T25" fmla="*/ 2147483646 h 154"/>
                <a:gd name="T26" fmla="*/ 2147483646 w 4245"/>
                <a:gd name="T27" fmla="*/ 2147483646 h 154"/>
                <a:gd name="T28" fmla="*/ 2147483646 w 4245"/>
                <a:gd name="T29" fmla="*/ 2147483646 h 154"/>
                <a:gd name="T30" fmla="*/ 2147483646 w 4245"/>
                <a:gd name="T31" fmla="*/ 2147483646 h 154"/>
                <a:gd name="T32" fmla="*/ 2147483646 w 4245"/>
                <a:gd name="T33" fmla="*/ 2147483646 h 154"/>
                <a:gd name="T34" fmla="*/ 2147483646 w 4245"/>
                <a:gd name="T35" fmla="*/ 2147483646 h 154"/>
                <a:gd name="T36" fmla="*/ 2147483646 w 4245"/>
                <a:gd name="T37" fmla="*/ 2147483646 h 154"/>
                <a:gd name="T38" fmla="*/ 2147483646 w 4245"/>
                <a:gd name="T39" fmla="*/ 2147483646 h 154"/>
                <a:gd name="T40" fmla="*/ 2147483646 w 4245"/>
                <a:gd name="T41" fmla="*/ 2147483646 h 154"/>
                <a:gd name="T42" fmla="*/ 2147483646 w 4245"/>
                <a:gd name="T43" fmla="*/ 2147483646 h 154"/>
                <a:gd name="T44" fmla="*/ 2147483646 w 4245"/>
                <a:gd name="T45" fmla="*/ 2147483646 h 154"/>
                <a:gd name="T46" fmla="*/ 2147483646 w 4245"/>
                <a:gd name="T47" fmla="*/ 2147483646 h 154"/>
                <a:gd name="T48" fmla="*/ 2147483646 w 4245"/>
                <a:gd name="T49" fmla="*/ 2147483646 h 154"/>
                <a:gd name="T50" fmla="*/ 2147483646 w 4245"/>
                <a:gd name="T51" fmla="*/ 2147483646 h 154"/>
                <a:gd name="T52" fmla="*/ 2147483646 w 4245"/>
                <a:gd name="T53" fmla="*/ 2147483646 h 154"/>
                <a:gd name="T54" fmla="*/ 2147483646 w 4245"/>
                <a:gd name="T55" fmla="*/ 2147483646 h 154"/>
                <a:gd name="T56" fmla="*/ 2147483646 w 4245"/>
                <a:gd name="T57" fmla="*/ 2147483646 h 154"/>
                <a:gd name="T58" fmla="*/ 2147483646 w 4245"/>
                <a:gd name="T59" fmla="*/ 2147483646 h 154"/>
                <a:gd name="T60" fmla="*/ 2147483646 w 4245"/>
                <a:gd name="T61" fmla="*/ 2147483646 h 154"/>
                <a:gd name="T62" fmla="*/ 2147483646 w 4245"/>
                <a:gd name="T63" fmla="*/ 2147483646 h 154"/>
                <a:gd name="T64" fmla="*/ 2147483646 w 4245"/>
                <a:gd name="T65" fmla="*/ 2147483646 h 154"/>
                <a:gd name="T66" fmla="*/ 2147483646 w 4245"/>
                <a:gd name="T67" fmla="*/ 2147483646 h 154"/>
                <a:gd name="T68" fmla="*/ 2147483646 w 4245"/>
                <a:gd name="T69" fmla="*/ 2147483646 h 1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45"/>
                <a:gd name="T106" fmla="*/ 0 h 154"/>
                <a:gd name="T107" fmla="*/ 4245 w 4245"/>
                <a:gd name="T108" fmla="*/ 154 h 1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45" h="154">
                  <a:moveTo>
                    <a:pt x="4240" y="0"/>
                  </a:moveTo>
                  <a:lnTo>
                    <a:pt x="0" y="0"/>
                  </a:lnTo>
                  <a:lnTo>
                    <a:pt x="0" y="154"/>
                  </a:lnTo>
                  <a:lnTo>
                    <a:pt x="4245" y="154"/>
                  </a:lnTo>
                  <a:lnTo>
                    <a:pt x="4245" y="0"/>
                  </a:lnTo>
                  <a:lnTo>
                    <a:pt x="4240" y="0"/>
                  </a:lnTo>
                  <a:close/>
                  <a:moveTo>
                    <a:pt x="4236" y="7"/>
                  </a:moveTo>
                  <a:lnTo>
                    <a:pt x="4236" y="9"/>
                  </a:lnTo>
                  <a:lnTo>
                    <a:pt x="4236" y="14"/>
                  </a:lnTo>
                  <a:lnTo>
                    <a:pt x="4236" y="21"/>
                  </a:lnTo>
                  <a:lnTo>
                    <a:pt x="4236" y="30"/>
                  </a:lnTo>
                  <a:lnTo>
                    <a:pt x="4236" y="41"/>
                  </a:lnTo>
                  <a:lnTo>
                    <a:pt x="4236" y="52"/>
                  </a:lnTo>
                  <a:lnTo>
                    <a:pt x="4236" y="64"/>
                  </a:lnTo>
                  <a:lnTo>
                    <a:pt x="4236" y="77"/>
                  </a:lnTo>
                  <a:lnTo>
                    <a:pt x="4236" y="89"/>
                  </a:lnTo>
                  <a:lnTo>
                    <a:pt x="4236" y="101"/>
                  </a:lnTo>
                  <a:lnTo>
                    <a:pt x="4236" y="113"/>
                  </a:lnTo>
                  <a:lnTo>
                    <a:pt x="4236" y="123"/>
                  </a:lnTo>
                  <a:lnTo>
                    <a:pt x="4236" y="132"/>
                  </a:lnTo>
                  <a:lnTo>
                    <a:pt x="4236" y="140"/>
                  </a:lnTo>
                  <a:lnTo>
                    <a:pt x="4236" y="145"/>
                  </a:lnTo>
                  <a:lnTo>
                    <a:pt x="4236" y="147"/>
                  </a:lnTo>
                  <a:lnTo>
                    <a:pt x="4187" y="147"/>
                  </a:lnTo>
                  <a:lnTo>
                    <a:pt x="4053" y="147"/>
                  </a:lnTo>
                  <a:lnTo>
                    <a:pt x="3844" y="147"/>
                  </a:lnTo>
                  <a:lnTo>
                    <a:pt x="3573" y="147"/>
                  </a:lnTo>
                  <a:lnTo>
                    <a:pt x="3254" y="147"/>
                  </a:lnTo>
                  <a:lnTo>
                    <a:pt x="2897" y="147"/>
                  </a:lnTo>
                  <a:lnTo>
                    <a:pt x="2516" y="147"/>
                  </a:lnTo>
                  <a:lnTo>
                    <a:pt x="2123" y="147"/>
                  </a:lnTo>
                  <a:lnTo>
                    <a:pt x="1729" y="147"/>
                  </a:lnTo>
                  <a:lnTo>
                    <a:pt x="1348" y="147"/>
                  </a:lnTo>
                  <a:lnTo>
                    <a:pt x="991" y="147"/>
                  </a:lnTo>
                  <a:lnTo>
                    <a:pt x="672" y="147"/>
                  </a:lnTo>
                  <a:lnTo>
                    <a:pt x="401" y="147"/>
                  </a:lnTo>
                  <a:lnTo>
                    <a:pt x="192" y="147"/>
                  </a:lnTo>
                  <a:lnTo>
                    <a:pt x="58" y="147"/>
                  </a:lnTo>
                  <a:lnTo>
                    <a:pt x="9" y="147"/>
                  </a:lnTo>
                  <a:lnTo>
                    <a:pt x="9" y="145"/>
                  </a:lnTo>
                  <a:lnTo>
                    <a:pt x="9" y="140"/>
                  </a:lnTo>
                  <a:lnTo>
                    <a:pt x="9" y="132"/>
                  </a:lnTo>
                  <a:lnTo>
                    <a:pt x="9" y="123"/>
                  </a:lnTo>
                  <a:lnTo>
                    <a:pt x="9" y="113"/>
                  </a:lnTo>
                  <a:lnTo>
                    <a:pt x="9" y="101"/>
                  </a:lnTo>
                  <a:lnTo>
                    <a:pt x="9" y="89"/>
                  </a:lnTo>
                  <a:lnTo>
                    <a:pt x="9" y="77"/>
                  </a:lnTo>
                  <a:lnTo>
                    <a:pt x="9" y="64"/>
                  </a:lnTo>
                  <a:lnTo>
                    <a:pt x="9" y="52"/>
                  </a:lnTo>
                  <a:lnTo>
                    <a:pt x="9" y="41"/>
                  </a:lnTo>
                  <a:lnTo>
                    <a:pt x="9" y="30"/>
                  </a:lnTo>
                  <a:lnTo>
                    <a:pt x="9" y="21"/>
                  </a:lnTo>
                  <a:lnTo>
                    <a:pt x="9" y="14"/>
                  </a:lnTo>
                  <a:lnTo>
                    <a:pt x="9" y="9"/>
                  </a:lnTo>
                  <a:lnTo>
                    <a:pt x="9" y="7"/>
                  </a:lnTo>
                  <a:lnTo>
                    <a:pt x="58" y="7"/>
                  </a:lnTo>
                  <a:lnTo>
                    <a:pt x="192" y="7"/>
                  </a:lnTo>
                  <a:lnTo>
                    <a:pt x="401" y="7"/>
                  </a:lnTo>
                  <a:lnTo>
                    <a:pt x="672" y="7"/>
                  </a:lnTo>
                  <a:lnTo>
                    <a:pt x="991" y="7"/>
                  </a:lnTo>
                  <a:lnTo>
                    <a:pt x="1348" y="7"/>
                  </a:lnTo>
                  <a:lnTo>
                    <a:pt x="1729" y="7"/>
                  </a:lnTo>
                  <a:lnTo>
                    <a:pt x="2123" y="7"/>
                  </a:lnTo>
                  <a:lnTo>
                    <a:pt x="2516" y="7"/>
                  </a:lnTo>
                  <a:lnTo>
                    <a:pt x="2897" y="7"/>
                  </a:lnTo>
                  <a:lnTo>
                    <a:pt x="3254" y="7"/>
                  </a:lnTo>
                  <a:lnTo>
                    <a:pt x="3573" y="7"/>
                  </a:lnTo>
                  <a:lnTo>
                    <a:pt x="3844" y="7"/>
                  </a:lnTo>
                  <a:lnTo>
                    <a:pt x="4053" y="7"/>
                  </a:lnTo>
                  <a:lnTo>
                    <a:pt x="4187" y="7"/>
                  </a:lnTo>
                  <a:lnTo>
                    <a:pt x="4236" y="7"/>
                  </a:lnTo>
                  <a:close/>
                </a:path>
              </a:pathLst>
            </a:custGeom>
            <a:solidFill>
              <a:srgbClr val="664D2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0" name="Freeform 159">
              <a:extLst>
                <a:ext uri="{FF2B5EF4-FFF2-40B4-BE49-F238E27FC236}">
                  <a16:creationId xmlns:a16="http://schemas.microsoft.com/office/drawing/2014/main" id="{E31D8E94-DF47-C710-0DFA-9D413FC342B6}"/>
                </a:ext>
              </a:extLst>
            </p:cNvPr>
            <p:cNvSpPr>
              <a:spLocks/>
            </p:cNvSpPr>
            <p:nvPr/>
          </p:nvSpPr>
          <p:spPr bwMode="auto">
            <a:xfrm>
              <a:off x="5053013" y="5551488"/>
              <a:ext cx="933450" cy="90488"/>
            </a:xfrm>
            <a:custGeom>
              <a:avLst/>
              <a:gdLst>
                <a:gd name="T0" fmla="*/ 2147483646 w 588"/>
                <a:gd name="T1" fmla="*/ 0 h 57"/>
                <a:gd name="T2" fmla="*/ 2147483646 w 588"/>
                <a:gd name="T3" fmla="*/ 2147483646 h 57"/>
                <a:gd name="T4" fmla="*/ 2147483646 w 588"/>
                <a:gd name="T5" fmla="*/ 2147483646 h 57"/>
                <a:gd name="T6" fmla="*/ 2147483646 w 588"/>
                <a:gd name="T7" fmla="*/ 2147483646 h 57"/>
                <a:gd name="T8" fmla="*/ 2147483646 w 588"/>
                <a:gd name="T9" fmla="*/ 2147483646 h 57"/>
                <a:gd name="T10" fmla="*/ 2147483646 w 588"/>
                <a:gd name="T11" fmla="*/ 2147483646 h 57"/>
                <a:gd name="T12" fmla="*/ 2147483646 w 588"/>
                <a:gd name="T13" fmla="*/ 2147483646 h 57"/>
                <a:gd name="T14" fmla="*/ 2147483646 w 588"/>
                <a:gd name="T15" fmla="*/ 2147483646 h 57"/>
                <a:gd name="T16" fmla="*/ 2147483646 w 588"/>
                <a:gd name="T17" fmla="*/ 2147483646 h 57"/>
                <a:gd name="T18" fmla="*/ 2147483646 w 588"/>
                <a:gd name="T19" fmla="*/ 2147483646 h 57"/>
                <a:gd name="T20" fmla="*/ 2147483646 w 588"/>
                <a:gd name="T21" fmla="*/ 2147483646 h 57"/>
                <a:gd name="T22" fmla="*/ 2147483646 w 588"/>
                <a:gd name="T23" fmla="*/ 2147483646 h 57"/>
                <a:gd name="T24" fmla="*/ 2147483646 w 588"/>
                <a:gd name="T25" fmla="*/ 2147483646 h 57"/>
                <a:gd name="T26" fmla="*/ 2147483646 w 588"/>
                <a:gd name="T27" fmla="*/ 2147483646 h 57"/>
                <a:gd name="T28" fmla="*/ 2147483646 w 588"/>
                <a:gd name="T29" fmla="*/ 2147483646 h 57"/>
                <a:gd name="T30" fmla="*/ 2147483646 w 588"/>
                <a:gd name="T31" fmla="*/ 2147483646 h 57"/>
                <a:gd name="T32" fmla="*/ 2147483646 w 588"/>
                <a:gd name="T33" fmla="*/ 2147483646 h 57"/>
                <a:gd name="T34" fmla="*/ 2147483646 w 588"/>
                <a:gd name="T35" fmla="*/ 2147483646 h 57"/>
                <a:gd name="T36" fmla="*/ 2147483646 w 588"/>
                <a:gd name="T37" fmla="*/ 2147483646 h 57"/>
                <a:gd name="T38" fmla="*/ 2147483646 w 588"/>
                <a:gd name="T39" fmla="*/ 2147483646 h 57"/>
                <a:gd name="T40" fmla="*/ 2147483646 w 588"/>
                <a:gd name="T41" fmla="*/ 2147483646 h 57"/>
                <a:gd name="T42" fmla="*/ 2147483646 w 588"/>
                <a:gd name="T43" fmla="*/ 2147483646 h 57"/>
                <a:gd name="T44" fmla="*/ 2147483646 w 588"/>
                <a:gd name="T45" fmla="*/ 2147483646 h 57"/>
                <a:gd name="T46" fmla="*/ 2147483646 w 588"/>
                <a:gd name="T47" fmla="*/ 2147483646 h 57"/>
                <a:gd name="T48" fmla="*/ 0 w 588"/>
                <a:gd name="T49" fmla="*/ 2147483646 h 57"/>
                <a:gd name="T50" fmla="*/ 2147483646 w 588"/>
                <a:gd name="T51" fmla="*/ 2147483646 h 57"/>
                <a:gd name="T52" fmla="*/ 2147483646 w 588"/>
                <a:gd name="T53" fmla="*/ 2147483646 h 57"/>
                <a:gd name="T54" fmla="*/ 2147483646 w 588"/>
                <a:gd name="T55" fmla="*/ 2147483646 h 57"/>
                <a:gd name="T56" fmla="*/ 2147483646 w 588"/>
                <a:gd name="T57" fmla="*/ 2147483646 h 57"/>
                <a:gd name="T58" fmla="*/ 2147483646 w 588"/>
                <a:gd name="T59" fmla="*/ 2147483646 h 57"/>
                <a:gd name="T60" fmla="*/ 2147483646 w 588"/>
                <a:gd name="T61" fmla="*/ 2147483646 h 57"/>
                <a:gd name="T62" fmla="*/ 2147483646 w 588"/>
                <a:gd name="T63" fmla="*/ 2147483646 h 57"/>
                <a:gd name="T64" fmla="*/ 2147483646 w 588"/>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8"/>
                <a:gd name="T100" fmla="*/ 0 h 57"/>
                <a:gd name="T101" fmla="*/ 588 w 588"/>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8" h="57">
                  <a:moveTo>
                    <a:pt x="541" y="0"/>
                  </a:moveTo>
                  <a:lnTo>
                    <a:pt x="546" y="0"/>
                  </a:lnTo>
                  <a:lnTo>
                    <a:pt x="551" y="1"/>
                  </a:lnTo>
                  <a:lnTo>
                    <a:pt x="555" y="1"/>
                  </a:lnTo>
                  <a:lnTo>
                    <a:pt x="559" y="2"/>
                  </a:lnTo>
                  <a:lnTo>
                    <a:pt x="563" y="3"/>
                  </a:lnTo>
                  <a:lnTo>
                    <a:pt x="567" y="4"/>
                  </a:lnTo>
                  <a:lnTo>
                    <a:pt x="570" y="5"/>
                  </a:lnTo>
                  <a:lnTo>
                    <a:pt x="574" y="7"/>
                  </a:lnTo>
                  <a:lnTo>
                    <a:pt x="577" y="8"/>
                  </a:lnTo>
                  <a:lnTo>
                    <a:pt x="580" y="10"/>
                  </a:lnTo>
                  <a:lnTo>
                    <a:pt x="582" y="12"/>
                  </a:lnTo>
                  <a:lnTo>
                    <a:pt x="584" y="14"/>
                  </a:lnTo>
                  <a:lnTo>
                    <a:pt x="586" y="16"/>
                  </a:lnTo>
                  <a:lnTo>
                    <a:pt x="587" y="18"/>
                  </a:lnTo>
                  <a:lnTo>
                    <a:pt x="587" y="20"/>
                  </a:lnTo>
                  <a:lnTo>
                    <a:pt x="588" y="23"/>
                  </a:lnTo>
                  <a:lnTo>
                    <a:pt x="588" y="25"/>
                  </a:lnTo>
                  <a:lnTo>
                    <a:pt x="587" y="28"/>
                  </a:lnTo>
                  <a:lnTo>
                    <a:pt x="586" y="30"/>
                  </a:lnTo>
                  <a:lnTo>
                    <a:pt x="585" y="32"/>
                  </a:lnTo>
                  <a:lnTo>
                    <a:pt x="583" y="34"/>
                  </a:lnTo>
                  <a:lnTo>
                    <a:pt x="581" y="36"/>
                  </a:lnTo>
                  <a:lnTo>
                    <a:pt x="578" y="38"/>
                  </a:lnTo>
                  <a:lnTo>
                    <a:pt x="575" y="40"/>
                  </a:lnTo>
                  <a:lnTo>
                    <a:pt x="572" y="41"/>
                  </a:lnTo>
                  <a:lnTo>
                    <a:pt x="568" y="43"/>
                  </a:lnTo>
                  <a:lnTo>
                    <a:pt x="565" y="44"/>
                  </a:lnTo>
                  <a:lnTo>
                    <a:pt x="561" y="45"/>
                  </a:lnTo>
                  <a:lnTo>
                    <a:pt x="556" y="46"/>
                  </a:lnTo>
                  <a:lnTo>
                    <a:pt x="552" y="47"/>
                  </a:lnTo>
                  <a:lnTo>
                    <a:pt x="548" y="47"/>
                  </a:lnTo>
                  <a:lnTo>
                    <a:pt x="543" y="47"/>
                  </a:lnTo>
                  <a:lnTo>
                    <a:pt x="47" y="57"/>
                  </a:lnTo>
                  <a:lnTo>
                    <a:pt x="42" y="57"/>
                  </a:lnTo>
                  <a:lnTo>
                    <a:pt x="38" y="57"/>
                  </a:lnTo>
                  <a:lnTo>
                    <a:pt x="33" y="57"/>
                  </a:lnTo>
                  <a:lnTo>
                    <a:pt x="29" y="56"/>
                  </a:lnTo>
                  <a:lnTo>
                    <a:pt x="25" y="55"/>
                  </a:lnTo>
                  <a:lnTo>
                    <a:pt x="21" y="54"/>
                  </a:lnTo>
                  <a:lnTo>
                    <a:pt x="18" y="53"/>
                  </a:lnTo>
                  <a:lnTo>
                    <a:pt x="15" y="51"/>
                  </a:lnTo>
                  <a:lnTo>
                    <a:pt x="11" y="50"/>
                  </a:lnTo>
                  <a:lnTo>
                    <a:pt x="9" y="48"/>
                  </a:lnTo>
                  <a:lnTo>
                    <a:pt x="6" y="46"/>
                  </a:lnTo>
                  <a:lnTo>
                    <a:pt x="4" y="44"/>
                  </a:lnTo>
                  <a:lnTo>
                    <a:pt x="3" y="42"/>
                  </a:lnTo>
                  <a:lnTo>
                    <a:pt x="2" y="40"/>
                  </a:lnTo>
                  <a:lnTo>
                    <a:pt x="1" y="37"/>
                  </a:lnTo>
                  <a:lnTo>
                    <a:pt x="0" y="35"/>
                  </a:lnTo>
                  <a:lnTo>
                    <a:pt x="1" y="33"/>
                  </a:lnTo>
                  <a:lnTo>
                    <a:pt x="1" y="30"/>
                  </a:lnTo>
                  <a:lnTo>
                    <a:pt x="2" y="28"/>
                  </a:lnTo>
                  <a:lnTo>
                    <a:pt x="4" y="26"/>
                  </a:lnTo>
                  <a:lnTo>
                    <a:pt x="6" y="24"/>
                  </a:lnTo>
                  <a:lnTo>
                    <a:pt x="8" y="22"/>
                  </a:lnTo>
                  <a:lnTo>
                    <a:pt x="10" y="20"/>
                  </a:lnTo>
                  <a:lnTo>
                    <a:pt x="13" y="18"/>
                  </a:lnTo>
                  <a:lnTo>
                    <a:pt x="16" y="16"/>
                  </a:lnTo>
                  <a:lnTo>
                    <a:pt x="20" y="15"/>
                  </a:lnTo>
                  <a:lnTo>
                    <a:pt x="24" y="14"/>
                  </a:lnTo>
                  <a:lnTo>
                    <a:pt x="28" y="13"/>
                  </a:lnTo>
                  <a:lnTo>
                    <a:pt x="32" y="12"/>
                  </a:lnTo>
                  <a:lnTo>
                    <a:pt x="36" y="11"/>
                  </a:lnTo>
                  <a:lnTo>
                    <a:pt x="41" y="11"/>
                  </a:lnTo>
                  <a:lnTo>
                    <a:pt x="45" y="10"/>
                  </a:lnTo>
                  <a:lnTo>
                    <a:pt x="541"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1" name="Freeform 160">
              <a:extLst>
                <a:ext uri="{FF2B5EF4-FFF2-40B4-BE49-F238E27FC236}">
                  <a16:creationId xmlns:a16="http://schemas.microsoft.com/office/drawing/2014/main" id="{870D959D-04FC-A922-9F8B-0DBA885E79E0}"/>
                </a:ext>
              </a:extLst>
            </p:cNvPr>
            <p:cNvSpPr>
              <a:spLocks/>
            </p:cNvSpPr>
            <p:nvPr/>
          </p:nvSpPr>
          <p:spPr bwMode="auto">
            <a:xfrm>
              <a:off x="5053013" y="5588000"/>
              <a:ext cx="928688" cy="57150"/>
            </a:xfrm>
            <a:custGeom>
              <a:avLst/>
              <a:gdLst>
                <a:gd name="T0" fmla="*/ 2147483646 w 585"/>
                <a:gd name="T1" fmla="*/ 0 h 36"/>
                <a:gd name="T2" fmla="*/ 2147483646 w 585"/>
                <a:gd name="T3" fmla="*/ 2147483646 h 36"/>
                <a:gd name="T4" fmla="*/ 2147483646 w 585"/>
                <a:gd name="T5" fmla="*/ 2147483646 h 36"/>
                <a:gd name="T6" fmla="*/ 2147483646 w 585"/>
                <a:gd name="T7" fmla="*/ 2147483646 h 36"/>
                <a:gd name="T8" fmla="*/ 2147483646 w 585"/>
                <a:gd name="T9" fmla="*/ 2147483646 h 36"/>
                <a:gd name="T10" fmla="*/ 2147483646 w 585"/>
                <a:gd name="T11" fmla="*/ 2147483646 h 36"/>
                <a:gd name="T12" fmla="*/ 2147483646 w 585"/>
                <a:gd name="T13" fmla="*/ 2147483646 h 36"/>
                <a:gd name="T14" fmla="*/ 2147483646 w 585"/>
                <a:gd name="T15" fmla="*/ 2147483646 h 36"/>
                <a:gd name="T16" fmla="*/ 2147483646 w 585"/>
                <a:gd name="T17" fmla="*/ 2147483646 h 36"/>
                <a:gd name="T18" fmla="*/ 2147483646 w 585"/>
                <a:gd name="T19" fmla="*/ 2147483646 h 36"/>
                <a:gd name="T20" fmla="*/ 2147483646 w 585"/>
                <a:gd name="T21" fmla="*/ 2147483646 h 36"/>
                <a:gd name="T22" fmla="*/ 2147483646 w 585"/>
                <a:gd name="T23" fmla="*/ 2147483646 h 36"/>
                <a:gd name="T24" fmla="*/ 2147483646 w 585"/>
                <a:gd name="T25" fmla="*/ 2147483646 h 36"/>
                <a:gd name="T26" fmla="*/ 2147483646 w 585"/>
                <a:gd name="T27" fmla="*/ 2147483646 h 36"/>
                <a:gd name="T28" fmla="*/ 2147483646 w 585"/>
                <a:gd name="T29" fmla="*/ 2147483646 h 36"/>
                <a:gd name="T30" fmla="*/ 2147483646 w 585"/>
                <a:gd name="T31" fmla="*/ 2147483646 h 36"/>
                <a:gd name="T32" fmla="*/ 2147483646 w 585"/>
                <a:gd name="T33" fmla="*/ 2147483646 h 36"/>
                <a:gd name="T34" fmla="*/ 2147483646 w 585"/>
                <a:gd name="T35" fmla="*/ 2147483646 h 36"/>
                <a:gd name="T36" fmla="*/ 2147483646 w 585"/>
                <a:gd name="T37" fmla="*/ 2147483646 h 36"/>
                <a:gd name="T38" fmla="*/ 2147483646 w 585"/>
                <a:gd name="T39" fmla="*/ 2147483646 h 36"/>
                <a:gd name="T40" fmla="*/ 2147483646 w 585"/>
                <a:gd name="T41" fmla="*/ 2147483646 h 36"/>
                <a:gd name="T42" fmla="*/ 2147483646 w 585"/>
                <a:gd name="T43" fmla="*/ 2147483646 h 36"/>
                <a:gd name="T44" fmla="*/ 2147483646 w 585"/>
                <a:gd name="T45" fmla="*/ 2147483646 h 36"/>
                <a:gd name="T46" fmla="*/ 2147483646 w 585"/>
                <a:gd name="T47" fmla="*/ 2147483646 h 36"/>
                <a:gd name="T48" fmla="*/ 2147483646 w 585"/>
                <a:gd name="T49" fmla="*/ 2147483646 h 36"/>
                <a:gd name="T50" fmla="*/ 2147483646 w 585"/>
                <a:gd name="T51" fmla="*/ 2147483646 h 36"/>
                <a:gd name="T52" fmla="*/ 0 w 585"/>
                <a:gd name="T53" fmla="*/ 2147483646 h 36"/>
                <a:gd name="T54" fmla="*/ 2147483646 w 585"/>
                <a:gd name="T55" fmla="*/ 2147483646 h 36"/>
                <a:gd name="T56" fmla="*/ 2147483646 w 585"/>
                <a:gd name="T57" fmla="*/ 2147483646 h 36"/>
                <a:gd name="T58" fmla="*/ 2147483646 w 585"/>
                <a:gd name="T59" fmla="*/ 2147483646 h 36"/>
                <a:gd name="T60" fmla="*/ 2147483646 w 585"/>
                <a:gd name="T61" fmla="*/ 2147483646 h 36"/>
                <a:gd name="T62" fmla="*/ 2147483646 w 585"/>
                <a:gd name="T63" fmla="*/ 2147483646 h 36"/>
                <a:gd name="T64" fmla="*/ 2147483646 w 585"/>
                <a:gd name="T65" fmla="*/ 2147483646 h 36"/>
                <a:gd name="T66" fmla="*/ 2147483646 w 585"/>
                <a:gd name="T67" fmla="*/ 2147483646 h 36"/>
                <a:gd name="T68" fmla="*/ 2147483646 w 585"/>
                <a:gd name="T69" fmla="*/ 2147483646 h 36"/>
                <a:gd name="T70" fmla="*/ 2147483646 w 585"/>
                <a:gd name="T71" fmla="*/ 2147483646 h 36"/>
                <a:gd name="T72" fmla="*/ 2147483646 w 585"/>
                <a:gd name="T73" fmla="*/ 2147483646 h 36"/>
                <a:gd name="T74" fmla="*/ 2147483646 w 585"/>
                <a:gd name="T75" fmla="*/ 2147483646 h 36"/>
                <a:gd name="T76" fmla="*/ 2147483646 w 585"/>
                <a:gd name="T77" fmla="*/ 2147483646 h 36"/>
                <a:gd name="T78" fmla="*/ 2147483646 w 585"/>
                <a:gd name="T79" fmla="*/ 2147483646 h 36"/>
                <a:gd name="T80" fmla="*/ 2147483646 w 585"/>
                <a:gd name="T81" fmla="*/ 2147483646 h 36"/>
                <a:gd name="T82" fmla="*/ 2147483646 w 585"/>
                <a:gd name="T83" fmla="*/ 2147483646 h 36"/>
                <a:gd name="T84" fmla="*/ 2147483646 w 585"/>
                <a:gd name="T85" fmla="*/ 0 h 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85"/>
                <a:gd name="T130" fmla="*/ 0 h 36"/>
                <a:gd name="T131" fmla="*/ 585 w 585"/>
                <a:gd name="T132" fmla="*/ 36 h 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85" h="36">
                  <a:moveTo>
                    <a:pt x="541" y="0"/>
                  </a:moveTo>
                  <a:lnTo>
                    <a:pt x="546" y="0"/>
                  </a:lnTo>
                  <a:lnTo>
                    <a:pt x="552" y="0"/>
                  </a:lnTo>
                  <a:lnTo>
                    <a:pt x="557" y="0"/>
                  </a:lnTo>
                  <a:lnTo>
                    <a:pt x="563" y="0"/>
                  </a:lnTo>
                  <a:lnTo>
                    <a:pt x="568" y="1"/>
                  </a:lnTo>
                  <a:lnTo>
                    <a:pt x="574" y="1"/>
                  </a:lnTo>
                  <a:lnTo>
                    <a:pt x="579" y="1"/>
                  </a:lnTo>
                  <a:lnTo>
                    <a:pt x="585" y="1"/>
                  </a:lnTo>
                  <a:lnTo>
                    <a:pt x="583" y="4"/>
                  </a:lnTo>
                  <a:lnTo>
                    <a:pt x="581" y="7"/>
                  </a:lnTo>
                  <a:lnTo>
                    <a:pt x="579" y="10"/>
                  </a:lnTo>
                  <a:lnTo>
                    <a:pt x="576" y="12"/>
                  </a:lnTo>
                  <a:lnTo>
                    <a:pt x="574" y="14"/>
                  </a:lnTo>
                  <a:lnTo>
                    <a:pt x="571" y="16"/>
                  </a:lnTo>
                  <a:lnTo>
                    <a:pt x="568" y="18"/>
                  </a:lnTo>
                  <a:lnTo>
                    <a:pt x="565" y="19"/>
                  </a:lnTo>
                  <a:lnTo>
                    <a:pt x="562" y="20"/>
                  </a:lnTo>
                  <a:lnTo>
                    <a:pt x="559" y="22"/>
                  </a:lnTo>
                  <a:lnTo>
                    <a:pt x="555" y="23"/>
                  </a:lnTo>
                  <a:lnTo>
                    <a:pt x="551" y="24"/>
                  </a:lnTo>
                  <a:lnTo>
                    <a:pt x="548" y="25"/>
                  </a:lnTo>
                  <a:lnTo>
                    <a:pt x="544" y="25"/>
                  </a:lnTo>
                  <a:lnTo>
                    <a:pt x="540" y="26"/>
                  </a:lnTo>
                  <a:lnTo>
                    <a:pt x="536" y="26"/>
                  </a:lnTo>
                  <a:lnTo>
                    <a:pt x="528" y="27"/>
                  </a:lnTo>
                  <a:lnTo>
                    <a:pt x="520" y="27"/>
                  </a:lnTo>
                  <a:lnTo>
                    <a:pt x="511" y="27"/>
                  </a:lnTo>
                  <a:lnTo>
                    <a:pt x="503" y="27"/>
                  </a:lnTo>
                  <a:lnTo>
                    <a:pt x="486" y="27"/>
                  </a:lnTo>
                  <a:lnTo>
                    <a:pt x="471" y="27"/>
                  </a:lnTo>
                  <a:lnTo>
                    <a:pt x="458" y="27"/>
                  </a:lnTo>
                  <a:lnTo>
                    <a:pt x="445" y="28"/>
                  </a:lnTo>
                  <a:lnTo>
                    <a:pt x="431" y="28"/>
                  </a:lnTo>
                  <a:lnTo>
                    <a:pt x="418" y="28"/>
                  </a:lnTo>
                  <a:lnTo>
                    <a:pt x="405" y="28"/>
                  </a:lnTo>
                  <a:lnTo>
                    <a:pt x="392" y="29"/>
                  </a:lnTo>
                  <a:lnTo>
                    <a:pt x="379" y="29"/>
                  </a:lnTo>
                  <a:lnTo>
                    <a:pt x="365" y="29"/>
                  </a:lnTo>
                  <a:lnTo>
                    <a:pt x="352" y="30"/>
                  </a:lnTo>
                  <a:lnTo>
                    <a:pt x="339" y="30"/>
                  </a:lnTo>
                  <a:lnTo>
                    <a:pt x="326" y="30"/>
                  </a:lnTo>
                  <a:lnTo>
                    <a:pt x="312" y="30"/>
                  </a:lnTo>
                  <a:lnTo>
                    <a:pt x="299" y="31"/>
                  </a:lnTo>
                  <a:lnTo>
                    <a:pt x="286" y="31"/>
                  </a:lnTo>
                  <a:lnTo>
                    <a:pt x="273" y="31"/>
                  </a:lnTo>
                  <a:lnTo>
                    <a:pt x="260" y="31"/>
                  </a:lnTo>
                  <a:lnTo>
                    <a:pt x="246" y="32"/>
                  </a:lnTo>
                  <a:lnTo>
                    <a:pt x="233" y="32"/>
                  </a:lnTo>
                  <a:lnTo>
                    <a:pt x="220" y="32"/>
                  </a:lnTo>
                  <a:lnTo>
                    <a:pt x="206" y="32"/>
                  </a:lnTo>
                  <a:lnTo>
                    <a:pt x="193" y="33"/>
                  </a:lnTo>
                  <a:lnTo>
                    <a:pt x="180" y="33"/>
                  </a:lnTo>
                  <a:lnTo>
                    <a:pt x="167" y="33"/>
                  </a:lnTo>
                  <a:lnTo>
                    <a:pt x="153" y="33"/>
                  </a:lnTo>
                  <a:lnTo>
                    <a:pt x="140" y="34"/>
                  </a:lnTo>
                  <a:lnTo>
                    <a:pt x="127" y="34"/>
                  </a:lnTo>
                  <a:lnTo>
                    <a:pt x="113" y="34"/>
                  </a:lnTo>
                  <a:lnTo>
                    <a:pt x="100" y="35"/>
                  </a:lnTo>
                  <a:lnTo>
                    <a:pt x="87" y="35"/>
                  </a:lnTo>
                  <a:lnTo>
                    <a:pt x="73" y="35"/>
                  </a:lnTo>
                  <a:lnTo>
                    <a:pt x="60" y="35"/>
                  </a:lnTo>
                  <a:lnTo>
                    <a:pt x="47" y="36"/>
                  </a:lnTo>
                  <a:lnTo>
                    <a:pt x="45" y="36"/>
                  </a:lnTo>
                  <a:lnTo>
                    <a:pt x="42" y="35"/>
                  </a:lnTo>
                  <a:lnTo>
                    <a:pt x="38" y="35"/>
                  </a:lnTo>
                  <a:lnTo>
                    <a:pt x="35" y="35"/>
                  </a:lnTo>
                  <a:lnTo>
                    <a:pt x="31" y="34"/>
                  </a:lnTo>
                  <a:lnTo>
                    <a:pt x="26" y="33"/>
                  </a:lnTo>
                  <a:lnTo>
                    <a:pt x="22" y="32"/>
                  </a:lnTo>
                  <a:lnTo>
                    <a:pt x="18" y="31"/>
                  </a:lnTo>
                  <a:lnTo>
                    <a:pt x="14" y="30"/>
                  </a:lnTo>
                  <a:lnTo>
                    <a:pt x="10" y="29"/>
                  </a:lnTo>
                  <a:lnTo>
                    <a:pt x="7" y="27"/>
                  </a:lnTo>
                  <a:lnTo>
                    <a:pt x="4" y="26"/>
                  </a:lnTo>
                  <a:lnTo>
                    <a:pt x="3" y="25"/>
                  </a:lnTo>
                  <a:lnTo>
                    <a:pt x="2" y="24"/>
                  </a:lnTo>
                  <a:lnTo>
                    <a:pt x="1" y="23"/>
                  </a:lnTo>
                  <a:lnTo>
                    <a:pt x="1" y="22"/>
                  </a:lnTo>
                  <a:lnTo>
                    <a:pt x="0" y="20"/>
                  </a:lnTo>
                  <a:lnTo>
                    <a:pt x="0" y="19"/>
                  </a:lnTo>
                  <a:lnTo>
                    <a:pt x="0" y="18"/>
                  </a:lnTo>
                  <a:lnTo>
                    <a:pt x="1" y="17"/>
                  </a:lnTo>
                  <a:lnTo>
                    <a:pt x="1" y="16"/>
                  </a:lnTo>
                  <a:lnTo>
                    <a:pt x="2" y="15"/>
                  </a:lnTo>
                  <a:lnTo>
                    <a:pt x="3" y="14"/>
                  </a:lnTo>
                  <a:lnTo>
                    <a:pt x="4" y="14"/>
                  </a:lnTo>
                  <a:lnTo>
                    <a:pt x="5" y="13"/>
                  </a:lnTo>
                  <a:lnTo>
                    <a:pt x="7" y="12"/>
                  </a:lnTo>
                  <a:lnTo>
                    <a:pt x="8" y="12"/>
                  </a:lnTo>
                  <a:lnTo>
                    <a:pt x="10" y="12"/>
                  </a:lnTo>
                  <a:lnTo>
                    <a:pt x="13" y="11"/>
                  </a:lnTo>
                  <a:lnTo>
                    <a:pt x="17" y="11"/>
                  </a:lnTo>
                  <a:lnTo>
                    <a:pt x="22" y="10"/>
                  </a:lnTo>
                  <a:lnTo>
                    <a:pt x="26" y="10"/>
                  </a:lnTo>
                  <a:lnTo>
                    <a:pt x="35" y="11"/>
                  </a:lnTo>
                  <a:lnTo>
                    <a:pt x="43" y="11"/>
                  </a:lnTo>
                  <a:lnTo>
                    <a:pt x="51" y="12"/>
                  </a:lnTo>
                  <a:lnTo>
                    <a:pt x="56" y="12"/>
                  </a:lnTo>
                  <a:lnTo>
                    <a:pt x="67" y="12"/>
                  </a:lnTo>
                  <a:lnTo>
                    <a:pt x="77" y="11"/>
                  </a:lnTo>
                  <a:lnTo>
                    <a:pt x="88" y="11"/>
                  </a:lnTo>
                  <a:lnTo>
                    <a:pt x="98" y="11"/>
                  </a:lnTo>
                  <a:lnTo>
                    <a:pt x="109" y="11"/>
                  </a:lnTo>
                  <a:lnTo>
                    <a:pt x="119" y="11"/>
                  </a:lnTo>
                  <a:lnTo>
                    <a:pt x="130" y="11"/>
                  </a:lnTo>
                  <a:lnTo>
                    <a:pt x="141" y="11"/>
                  </a:lnTo>
                  <a:lnTo>
                    <a:pt x="161" y="11"/>
                  </a:lnTo>
                  <a:lnTo>
                    <a:pt x="181" y="10"/>
                  </a:lnTo>
                  <a:lnTo>
                    <a:pt x="201" y="10"/>
                  </a:lnTo>
                  <a:lnTo>
                    <a:pt x="221" y="10"/>
                  </a:lnTo>
                  <a:lnTo>
                    <a:pt x="242" y="10"/>
                  </a:lnTo>
                  <a:lnTo>
                    <a:pt x="262" y="9"/>
                  </a:lnTo>
                  <a:lnTo>
                    <a:pt x="282" y="9"/>
                  </a:lnTo>
                  <a:lnTo>
                    <a:pt x="302" y="8"/>
                  </a:lnTo>
                  <a:lnTo>
                    <a:pt x="316" y="7"/>
                  </a:lnTo>
                  <a:lnTo>
                    <a:pt x="331" y="7"/>
                  </a:lnTo>
                  <a:lnTo>
                    <a:pt x="346" y="6"/>
                  </a:lnTo>
                  <a:lnTo>
                    <a:pt x="361" y="5"/>
                  </a:lnTo>
                  <a:lnTo>
                    <a:pt x="376" y="5"/>
                  </a:lnTo>
                  <a:lnTo>
                    <a:pt x="391" y="4"/>
                  </a:lnTo>
                  <a:lnTo>
                    <a:pt x="406" y="3"/>
                  </a:lnTo>
                  <a:lnTo>
                    <a:pt x="421" y="2"/>
                  </a:lnTo>
                  <a:lnTo>
                    <a:pt x="436" y="2"/>
                  </a:lnTo>
                  <a:lnTo>
                    <a:pt x="451" y="1"/>
                  </a:lnTo>
                  <a:lnTo>
                    <a:pt x="466" y="1"/>
                  </a:lnTo>
                  <a:lnTo>
                    <a:pt x="481" y="0"/>
                  </a:lnTo>
                  <a:lnTo>
                    <a:pt x="496" y="0"/>
                  </a:lnTo>
                  <a:lnTo>
                    <a:pt x="511" y="0"/>
                  </a:lnTo>
                  <a:lnTo>
                    <a:pt x="526" y="0"/>
                  </a:lnTo>
                  <a:lnTo>
                    <a:pt x="541" y="0"/>
                  </a:lnTo>
                  <a:close/>
                </a:path>
              </a:pathLst>
            </a:custGeom>
            <a:solidFill>
              <a:srgbClr val="B8C5D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2" name="Freeform 161">
              <a:extLst>
                <a:ext uri="{FF2B5EF4-FFF2-40B4-BE49-F238E27FC236}">
                  <a16:creationId xmlns:a16="http://schemas.microsoft.com/office/drawing/2014/main" id="{9E360346-7299-211C-6C18-EF31FEF9C04C}"/>
                </a:ext>
              </a:extLst>
            </p:cNvPr>
            <p:cNvSpPr>
              <a:spLocks noEditPoints="1"/>
            </p:cNvSpPr>
            <p:nvPr/>
          </p:nvSpPr>
          <p:spPr bwMode="auto">
            <a:xfrm>
              <a:off x="5046663" y="5546725"/>
              <a:ext cx="946150" cy="101600"/>
            </a:xfrm>
            <a:custGeom>
              <a:avLst/>
              <a:gdLst>
                <a:gd name="T0" fmla="*/ 2147483646 w 596"/>
                <a:gd name="T1" fmla="*/ 2147483646 h 64"/>
                <a:gd name="T2" fmla="*/ 2147483646 w 596"/>
                <a:gd name="T3" fmla="*/ 2147483646 h 64"/>
                <a:gd name="T4" fmla="*/ 2147483646 w 596"/>
                <a:gd name="T5" fmla="*/ 2147483646 h 64"/>
                <a:gd name="T6" fmla="*/ 2147483646 w 596"/>
                <a:gd name="T7" fmla="*/ 2147483646 h 64"/>
                <a:gd name="T8" fmla="*/ 2147483646 w 596"/>
                <a:gd name="T9" fmla="*/ 2147483646 h 64"/>
                <a:gd name="T10" fmla="*/ 2147483646 w 596"/>
                <a:gd name="T11" fmla="*/ 2147483646 h 64"/>
                <a:gd name="T12" fmla="*/ 2147483646 w 596"/>
                <a:gd name="T13" fmla="*/ 2147483646 h 64"/>
                <a:gd name="T14" fmla="*/ 0 w 596"/>
                <a:gd name="T15" fmla="*/ 2147483646 h 64"/>
                <a:gd name="T16" fmla="*/ 2147483646 w 596"/>
                <a:gd name="T17" fmla="*/ 2147483646 h 64"/>
                <a:gd name="T18" fmla="*/ 2147483646 w 596"/>
                <a:gd name="T19" fmla="*/ 2147483646 h 64"/>
                <a:gd name="T20" fmla="*/ 2147483646 w 596"/>
                <a:gd name="T21" fmla="*/ 2147483646 h 64"/>
                <a:gd name="T22" fmla="*/ 2147483646 w 596"/>
                <a:gd name="T23" fmla="*/ 2147483646 h 64"/>
                <a:gd name="T24" fmla="*/ 2147483646 w 596"/>
                <a:gd name="T25" fmla="*/ 2147483646 h 64"/>
                <a:gd name="T26" fmla="*/ 2147483646 w 596"/>
                <a:gd name="T27" fmla="*/ 2147483646 h 64"/>
                <a:gd name="T28" fmla="*/ 2147483646 w 596"/>
                <a:gd name="T29" fmla="*/ 2147483646 h 64"/>
                <a:gd name="T30" fmla="*/ 2147483646 w 596"/>
                <a:gd name="T31" fmla="*/ 2147483646 h 64"/>
                <a:gd name="T32" fmla="*/ 2147483646 w 596"/>
                <a:gd name="T33" fmla="*/ 2147483646 h 64"/>
                <a:gd name="T34" fmla="*/ 2147483646 w 596"/>
                <a:gd name="T35" fmla="*/ 2147483646 h 64"/>
                <a:gd name="T36" fmla="*/ 2147483646 w 596"/>
                <a:gd name="T37" fmla="*/ 2147483646 h 64"/>
                <a:gd name="T38" fmla="*/ 2147483646 w 596"/>
                <a:gd name="T39" fmla="*/ 2147483646 h 64"/>
                <a:gd name="T40" fmla="*/ 2147483646 w 596"/>
                <a:gd name="T41" fmla="*/ 2147483646 h 64"/>
                <a:gd name="T42" fmla="*/ 2147483646 w 596"/>
                <a:gd name="T43" fmla="*/ 2147483646 h 64"/>
                <a:gd name="T44" fmla="*/ 2147483646 w 596"/>
                <a:gd name="T45" fmla="*/ 2147483646 h 64"/>
                <a:gd name="T46" fmla="*/ 2147483646 w 596"/>
                <a:gd name="T47" fmla="*/ 2147483646 h 64"/>
                <a:gd name="T48" fmla="*/ 2147483646 w 596"/>
                <a:gd name="T49" fmla="*/ 2147483646 h 64"/>
                <a:gd name="T50" fmla="*/ 2147483646 w 596"/>
                <a:gd name="T51" fmla="*/ 2147483646 h 64"/>
                <a:gd name="T52" fmla="*/ 2147483646 w 596"/>
                <a:gd name="T53" fmla="*/ 2147483646 h 64"/>
                <a:gd name="T54" fmla="*/ 2147483646 w 596"/>
                <a:gd name="T55" fmla="*/ 2147483646 h 64"/>
                <a:gd name="T56" fmla="*/ 2147483646 w 596"/>
                <a:gd name="T57" fmla="*/ 2147483646 h 64"/>
                <a:gd name="T58" fmla="*/ 2147483646 w 596"/>
                <a:gd name="T59" fmla="*/ 2147483646 h 64"/>
                <a:gd name="T60" fmla="*/ 2147483646 w 596"/>
                <a:gd name="T61" fmla="*/ 0 h 64"/>
                <a:gd name="T62" fmla="*/ 2147483646 w 596"/>
                <a:gd name="T63" fmla="*/ 2147483646 h 64"/>
                <a:gd name="T64" fmla="*/ 2147483646 w 596"/>
                <a:gd name="T65" fmla="*/ 2147483646 h 64"/>
                <a:gd name="T66" fmla="*/ 2147483646 w 596"/>
                <a:gd name="T67" fmla="*/ 2147483646 h 64"/>
                <a:gd name="T68" fmla="*/ 2147483646 w 596"/>
                <a:gd name="T69" fmla="*/ 2147483646 h 64"/>
                <a:gd name="T70" fmla="*/ 2147483646 w 596"/>
                <a:gd name="T71" fmla="*/ 2147483646 h 64"/>
                <a:gd name="T72" fmla="*/ 2147483646 w 596"/>
                <a:gd name="T73" fmla="*/ 2147483646 h 64"/>
                <a:gd name="T74" fmla="*/ 2147483646 w 596"/>
                <a:gd name="T75" fmla="*/ 2147483646 h 64"/>
                <a:gd name="T76" fmla="*/ 2147483646 w 596"/>
                <a:gd name="T77" fmla="*/ 2147483646 h 64"/>
                <a:gd name="T78" fmla="*/ 2147483646 w 596"/>
                <a:gd name="T79" fmla="*/ 2147483646 h 64"/>
                <a:gd name="T80" fmla="*/ 2147483646 w 596"/>
                <a:gd name="T81" fmla="*/ 2147483646 h 64"/>
                <a:gd name="T82" fmla="*/ 2147483646 w 596"/>
                <a:gd name="T83" fmla="*/ 2147483646 h 64"/>
                <a:gd name="T84" fmla="*/ 2147483646 w 596"/>
                <a:gd name="T85" fmla="*/ 2147483646 h 64"/>
                <a:gd name="T86" fmla="*/ 2147483646 w 596"/>
                <a:gd name="T87" fmla="*/ 2147483646 h 64"/>
                <a:gd name="T88" fmla="*/ 2147483646 w 596"/>
                <a:gd name="T89" fmla="*/ 2147483646 h 64"/>
                <a:gd name="T90" fmla="*/ 2147483646 w 596"/>
                <a:gd name="T91" fmla="*/ 2147483646 h 64"/>
                <a:gd name="T92" fmla="*/ 2147483646 w 596"/>
                <a:gd name="T93" fmla="*/ 2147483646 h 64"/>
                <a:gd name="T94" fmla="*/ 2147483646 w 596"/>
                <a:gd name="T95" fmla="*/ 2147483646 h 64"/>
                <a:gd name="T96" fmla="*/ 2147483646 w 596"/>
                <a:gd name="T97" fmla="*/ 2147483646 h 64"/>
                <a:gd name="T98" fmla="*/ 2147483646 w 596"/>
                <a:gd name="T99" fmla="*/ 2147483646 h 64"/>
                <a:gd name="T100" fmla="*/ 2147483646 w 596"/>
                <a:gd name="T101" fmla="*/ 2147483646 h 64"/>
                <a:gd name="T102" fmla="*/ 2147483646 w 596"/>
                <a:gd name="T103" fmla="*/ 2147483646 h 64"/>
                <a:gd name="T104" fmla="*/ 2147483646 w 596"/>
                <a:gd name="T105" fmla="*/ 2147483646 h 64"/>
                <a:gd name="T106" fmla="*/ 2147483646 w 596"/>
                <a:gd name="T107" fmla="*/ 2147483646 h 64"/>
                <a:gd name="T108" fmla="*/ 2147483646 w 596"/>
                <a:gd name="T109" fmla="*/ 0 h 6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96"/>
                <a:gd name="T166" fmla="*/ 0 h 64"/>
                <a:gd name="T167" fmla="*/ 596 w 596"/>
                <a:gd name="T168" fmla="*/ 64 h 6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96" h="64">
                  <a:moveTo>
                    <a:pt x="545" y="0"/>
                  </a:moveTo>
                  <a:lnTo>
                    <a:pt x="49" y="10"/>
                  </a:lnTo>
                  <a:lnTo>
                    <a:pt x="43" y="11"/>
                  </a:lnTo>
                  <a:lnTo>
                    <a:pt x="37" y="11"/>
                  </a:lnTo>
                  <a:lnTo>
                    <a:pt x="32" y="12"/>
                  </a:lnTo>
                  <a:lnTo>
                    <a:pt x="26" y="14"/>
                  </a:lnTo>
                  <a:lnTo>
                    <a:pt x="24" y="14"/>
                  </a:lnTo>
                  <a:lnTo>
                    <a:pt x="21" y="15"/>
                  </a:lnTo>
                  <a:lnTo>
                    <a:pt x="19" y="16"/>
                  </a:lnTo>
                  <a:lnTo>
                    <a:pt x="16" y="17"/>
                  </a:lnTo>
                  <a:lnTo>
                    <a:pt x="14" y="18"/>
                  </a:lnTo>
                  <a:lnTo>
                    <a:pt x="12" y="20"/>
                  </a:lnTo>
                  <a:lnTo>
                    <a:pt x="10" y="21"/>
                  </a:lnTo>
                  <a:lnTo>
                    <a:pt x="8" y="22"/>
                  </a:lnTo>
                  <a:lnTo>
                    <a:pt x="7" y="24"/>
                  </a:lnTo>
                  <a:lnTo>
                    <a:pt x="6" y="25"/>
                  </a:lnTo>
                  <a:lnTo>
                    <a:pt x="4" y="27"/>
                  </a:lnTo>
                  <a:lnTo>
                    <a:pt x="3" y="28"/>
                  </a:lnTo>
                  <a:lnTo>
                    <a:pt x="2" y="29"/>
                  </a:lnTo>
                  <a:lnTo>
                    <a:pt x="2" y="31"/>
                  </a:lnTo>
                  <a:lnTo>
                    <a:pt x="1" y="32"/>
                  </a:lnTo>
                  <a:lnTo>
                    <a:pt x="0" y="34"/>
                  </a:lnTo>
                  <a:lnTo>
                    <a:pt x="0" y="36"/>
                  </a:lnTo>
                  <a:lnTo>
                    <a:pt x="0" y="38"/>
                  </a:lnTo>
                  <a:lnTo>
                    <a:pt x="0" y="40"/>
                  </a:lnTo>
                  <a:lnTo>
                    <a:pt x="1" y="42"/>
                  </a:lnTo>
                  <a:lnTo>
                    <a:pt x="2" y="44"/>
                  </a:lnTo>
                  <a:lnTo>
                    <a:pt x="3" y="46"/>
                  </a:lnTo>
                  <a:lnTo>
                    <a:pt x="4" y="48"/>
                  </a:lnTo>
                  <a:lnTo>
                    <a:pt x="6" y="50"/>
                  </a:lnTo>
                  <a:lnTo>
                    <a:pt x="7" y="52"/>
                  </a:lnTo>
                  <a:lnTo>
                    <a:pt x="10" y="53"/>
                  </a:lnTo>
                  <a:lnTo>
                    <a:pt x="12" y="55"/>
                  </a:lnTo>
                  <a:lnTo>
                    <a:pt x="13" y="56"/>
                  </a:lnTo>
                  <a:lnTo>
                    <a:pt x="16" y="57"/>
                  </a:lnTo>
                  <a:lnTo>
                    <a:pt x="18" y="58"/>
                  </a:lnTo>
                  <a:lnTo>
                    <a:pt x="20" y="59"/>
                  </a:lnTo>
                  <a:lnTo>
                    <a:pt x="23" y="60"/>
                  </a:lnTo>
                  <a:lnTo>
                    <a:pt x="25" y="60"/>
                  </a:lnTo>
                  <a:lnTo>
                    <a:pt x="28" y="61"/>
                  </a:lnTo>
                  <a:lnTo>
                    <a:pt x="30" y="62"/>
                  </a:lnTo>
                  <a:lnTo>
                    <a:pt x="33" y="62"/>
                  </a:lnTo>
                  <a:lnTo>
                    <a:pt x="36" y="63"/>
                  </a:lnTo>
                  <a:lnTo>
                    <a:pt x="39" y="63"/>
                  </a:lnTo>
                  <a:lnTo>
                    <a:pt x="42" y="64"/>
                  </a:lnTo>
                  <a:lnTo>
                    <a:pt x="45" y="64"/>
                  </a:lnTo>
                  <a:lnTo>
                    <a:pt x="48" y="64"/>
                  </a:lnTo>
                  <a:lnTo>
                    <a:pt x="51" y="64"/>
                  </a:lnTo>
                  <a:lnTo>
                    <a:pt x="547" y="54"/>
                  </a:lnTo>
                  <a:lnTo>
                    <a:pt x="550" y="53"/>
                  </a:lnTo>
                  <a:lnTo>
                    <a:pt x="553" y="53"/>
                  </a:lnTo>
                  <a:lnTo>
                    <a:pt x="556" y="53"/>
                  </a:lnTo>
                  <a:lnTo>
                    <a:pt x="559" y="53"/>
                  </a:lnTo>
                  <a:lnTo>
                    <a:pt x="562" y="52"/>
                  </a:lnTo>
                  <a:lnTo>
                    <a:pt x="565" y="52"/>
                  </a:lnTo>
                  <a:lnTo>
                    <a:pt x="568" y="51"/>
                  </a:lnTo>
                  <a:lnTo>
                    <a:pt x="570" y="50"/>
                  </a:lnTo>
                  <a:lnTo>
                    <a:pt x="573" y="49"/>
                  </a:lnTo>
                  <a:lnTo>
                    <a:pt x="575" y="48"/>
                  </a:lnTo>
                  <a:lnTo>
                    <a:pt x="578" y="47"/>
                  </a:lnTo>
                  <a:lnTo>
                    <a:pt x="580" y="46"/>
                  </a:lnTo>
                  <a:lnTo>
                    <a:pt x="582" y="45"/>
                  </a:lnTo>
                  <a:lnTo>
                    <a:pt x="584" y="44"/>
                  </a:lnTo>
                  <a:lnTo>
                    <a:pt x="586" y="43"/>
                  </a:lnTo>
                  <a:lnTo>
                    <a:pt x="588" y="41"/>
                  </a:lnTo>
                  <a:lnTo>
                    <a:pt x="590" y="40"/>
                  </a:lnTo>
                  <a:lnTo>
                    <a:pt x="591" y="38"/>
                  </a:lnTo>
                  <a:lnTo>
                    <a:pt x="593" y="36"/>
                  </a:lnTo>
                  <a:lnTo>
                    <a:pt x="594" y="34"/>
                  </a:lnTo>
                  <a:lnTo>
                    <a:pt x="595" y="32"/>
                  </a:lnTo>
                  <a:lnTo>
                    <a:pt x="596" y="30"/>
                  </a:lnTo>
                  <a:lnTo>
                    <a:pt x="596" y="28"/>
                  </a:lnTo>
                  <a:lnTo>
                    <a:pt x="596" y="26"/>
                  </a:lnTo>
                  <a:lnTo>
                    <a:pt x="596" y="24"/>
                  </a:lnTo>
                  <a:lnTo>
                    <a:pt x="595" y="22"/>
                  </a:lnTo>
                  <a:lnTo>
                    <a:pt x="595" y="20"/>
                  </a:lnTo>
                  <a:lnTo>
                    <a:pt x="594" y="18"/>
                  </a:lnTo>
                  <a:lnTo>
                    <a:pt x="592" y="16"/>
                  </a:lnTo>
                  <a:lnTo>
                    <a:pt x="591" y="14"/>
                  </a:lnTo>
                  <a:lnTo>
                    <a:pt x="589" y="12"/>
                  </a:lnTo>
                  <a:lnTo>
                    <a:pt x="587" y="11"/>
                  </a:lnTo>
                  <a:lnTo>
                    <a:pt x="585" y="9"/>
                  </a:lnTo>
                  <a:lnTo>
                    <a:pt x="583" y="8"/>
                  </a:lnTo>
                  <a:lnTo>
                    <a:pt x="581" y="7"/>
                  </a:lnTo>
                  <a:lnTo>
                    <a:pt x="578" y="6"/>
                  </a:lnTo>
                  <a:lnTo>
                    <a:pt x="576" y="5"/>
                  </a:lnTo>
                  <a:lnTo>
                    <a:pt x="574" y="4"/>
                  </a:lnTo>
                  <a:lnTo>
                    <a:pt x="571" y="3"/>
                  </a:lnTo>
                  <a:lnTo>
                    <a:pt x="569" y="2"/>
                  </a:lnTo>
                  <a:lnTo>
                    <a:pt x="563" y="1"/>
                  </a:lnTo>
                  <a:lnTo>
                    <a:pt x="557" y="0"/>
                  </a:lnTo>
                  <a:lnTo>
                    <a:pt x="551" y="0"/>
                  </a:lnTo>
                  <a:lnTo>
                    <a:pt x="545" y="0"/>
                  </a:lnTo>
                  <a:close/>
                  <a:moveTo>
                    <a:pt x="16" y="48"/>
                  </a:moveTo>
                  <a:lnTo>
                    <a:pt x="14" y="47"/>
                  </a:lnTo>
                  <a:lnTo>
                    <a:pt x="13" y="46"/>
                  </a:lnTo>
                  <a:lnTo>
                    <a:pt x="12" y="45"/>
                  </a:lnTo>
                  <a:lnTo>
                    <a:pt x="11" y="43"/>
                  </a:lnTo>
                  <a:lnTo>
                    <a:pt x="10" y="42"/>
                  </a:lnTo>
                  <a:lnTo>
                    <a:pt x="10" y="41"/>
                  </a:lnTo>
                  <a:lnTo>
                    <a:pt x="9" y="39"/>
                  </a:lnTo>
                  <a:lnTo>
                    <a:pt x="9" y="38"/>
                  </a:lnTo>
                  <a:lnTo>
                    <a:pt x="9" y="36"/>
                  </a:lnTo>
                  <a:lnTo>
                    <a:pt x="9" y="35"/>
                  </a:lnTo>
                  <a:lnTo>
                    <a:pt x="10" y="34"/>
                  </a:lnTo>
                  <a:lnTo>
                    <a:pt x="10" y="32"/>
                  </a:lnTo>
                  <a:lnTo>
                    <a:pt x="11" y="31"/>
                  </a:lnTo>
                  <a:lnTo>
                    <a:pt x="12" y="30"/>
                  </a:lnTo>
                  <a:lnTo>
                    <a:pt x="13" y="28"/>
                  </a:lnTo>
                  <a:lnTo>
                    <a:pt x="15" y="27"/>
                  </a:lnTo>
                  <a:lnTo>
                    <a:pt x="18" y="25"/>
                  </a:lnTo>
                  <a:lnTo>
                    <a:pt x="21" y="23"/>
                  </a:lnTo>
                  <a:lnTo>
                    <a:pt x="25" y="21"/>
                  </a:lnTo>
                  <a:lnTo>
                    <a:pt x="30" y="20"/>
                  </a:lnTo>
                  <a:lnTo>
                    <a:pt x="34" y="19"/>
                  </a:lnTo>
                  <a:lnTo>
                    <a:pt x="39" y="18"/>
                  </a:lnTo>
                  <a:lnTo>
                    <a:pt x="44" y="17"/>
                  </a:lnTo>
                  <a:lnTo>
                    <a:pt x="50" y="17"/>
                  </a:lnTo>
                  <a:lnTo>
                    <a:pt x="546" y="7"/>
                  </a:lnTo>
                  <a:lnTo>
                    <a:pt x="551" y="7"/>
                  </a:lnTo>
                  <a:lnTo>
                    <a:pt x="556" y="7"/>
                  </a:lnTo>
                  <a:lnTo>
                    <a:pt x="561" y="8"/>
                  </a:lnTo>
                  <a:lnTo>
                    <a:pt x="565" y="9"/>
                  </a:lnTo>
                  <a:lnTo>
                    <a:pt x="570" y="10"/>
                  </a:lnTo>
                  <a:lnTo>
                    <a:pt x="574" y="12"/>
                  </a:lnTo>
                  <a:lnTo>
                    <a:pt x="577" y="13"/>
                  </a:lnTo>
                  <a:lnTo>
                    <a:pt x="581" y="15"/>
                  </a:lnTo>
                  <a:lnTo>
                    <a:pt x="582" y="17"/>
                  </a:lnTo>
                  <a:lnTo>
                    <a:pt x="584" y="18"/>
                  </a:lnTo>
                  <a:lnTo>
                    <a:pt x="585" y="19"/>
                  </a:lnTo>
                  <a:lnTo>
                    <a:pt x="586" y="21"/>
                  </a:lnTo>
                  <a:lnTo>
                    <a:pt x="586" y="22"/>
                  </a:lnTo>
                  <a:lnTo>
                    <a:pt x="587" y="23"/>
                  </a:lnTo>
                  <a:lnTo>
                    <a:pt x="587" y="25"/>
                  </a:lnTo>
                  <a:lnTo>
                    <a:pt x="588" y="26"/>
                  </a:lnTo>
                  <a:lnTo>
                    <a:pt x="588" y="27"/>
                  </a:lnTo>
                  <a:lnTo>
                    <a:pt x="587" y="29"/>
                  </a:lnTo>
                  <a:lnTo>
                    <a:pt x="587" y="30"/>
                  </a:lnTo>
                  <a:lnTo>
                    <a:pt x="586" y="31"/>
                  </a:lnTo>
                  <a:lnTo>
                    <a:pt x="585" y="33"/>
                  </a:lnTo>
                  <a:lnTo>
                    <a:pt x="584" y="34"/>
                  </a:lnTo>
                  <a:lnTo>
                    <a:pt x="583" y="36"/>
                  </a:lnTo>
                  <a:lnTo>
                    <a:pt x="581" y="37"/>
                  </a:lnTo>
                  <a:lnTo>
                    <a:pt x="580" y="38"/>
                  </a:lnTo>
                  <a:lnTo>
                    <a:pt x="578" y="39"/>
                  </a:lnTo>
                  <a:lnTo>
                    <a:pt x="577" y="40"/>
                  </a:lnTo>
                  <a:lnTo>
                    <a:pt x="575" y="41"/>
                  </a:lnTo>
                  <a:lnTo>
                    <a:pt x="571" y="42"/>
                  </a:lnTo>
                  <a:lnTo>
                    <a:pt x="567" y="44"/>
                  </a:lnTo>
                  <a:lnTo>
                    <a:pt x="562" y="45"/>
                  </a:lnTo>
                  <a:lnTo>
                    <a:pt x="557" y="46"/>
                  </a:lnTo>
                  <a:lnTo>
                    <a:pt x="552" y="46"/>
                  </a:lnTo>
                  <a:lnTo>
                    <a:pt x="547" y="47"/>
                  </a:lnTo>
                  <a:lnTo>
                    <a:pt x="51" y="57"/>
                  </a:lnTo>
                  <a:lnTo>
                    <a:pt x="46" y="57"/>
                  </a:lnTo>
                  <a:lnTo>
                    <a:pt x="41" y="57"/>
                  </a:lnTo>
                  <a:lnTo>
                    <a:pt x="36" y="56"/>
                  </a:lnTo>
                  <a:lnTo>
                    <a:pt x="31" y="55"/>
                  </a:lnTo>
                  <a:lnTo>
                    <a:pt x="27" y="54"/>
                  </a:lnTo>
                  <a:lnTo>
                    <a:pt x="23" y="52"/>
                  </a:lnTo>
                  <a:lnTo>
                    <a:pt x="21" y="51"/>
                  </a:lnTo>
                  <a:lnTo>
                    <a:pt x="19" y="50"/>
                  </a:lnTo>
                  <a:lnTo>
                    <a:pt x="17" y="49"/>
                  </a:lnTo>
                  <a:lnTo>
                    <a:pt x="16" y="48"/>
                  </a:lnTo>
                  <a:lnTo>
                    <a:pt x="545" y="0"/>
                  </a:lnTo>
                  <a:lnTo>
                    <a:pt x="16" y="48"/>
                  </a:lnTo>
                  <a:close/>
                </a:path>
              </a:pathLst>
            </a:custGeom>
            <a:solidFill>
              <a:srgbClr val="464D5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3" name="Freeform 162">
              <a:extLst>
                <a:ext uri="{FF2B5EF4-FFF2-40B4-BE49-F238E27FC236}">
                  <a16:creationId xmlns:a16="http://schemas.microsoft.com/office/drawing/2014/main" id="{3C1A1BAE-AF70-BCAE-FC54-CEDBBAAA2694}"/>
                </a:ext>
              </a:extLst>
            </p:cNvPr>
            <p:cNvSpPr>
              <a:spLocks/>
            </p:cNvSpPr>
            <p:nvPr/>
          </p:nvSpPr>
          <p:spPr bwMode="auto">
            <a:xfrm>
              <a:off x="3767138" y="5561013"/>
              <a:ext cx="931863" cy="104775"/>
            </a:xfrm>
            <a:custGeom>
              <a:avLst/>
              <a:gdLst>
                <a:gd name="T0" fmla="*/ 2147483646 w 587"/>
                <a:gd name="T1" fmla="*/ 2147483646 h 66"/>
                <a:gd name="T2" fmla="*/ 2147483646 w 587"/>
                <a:gd name="T3" fmla="*/ 2147483646 h 66"/>
                <a:gd name="T4" fmla="*/ 2147483646 w 587"/>
                <a:gd name="T5" fmla="*/ 2147483646 h 66"/>
                <a:gd name="T6" fmla="*/ 2147483646 w 587"/>
                <a:gd name="T7" fmla="*/ 2147483646 h 66"/>
                <a:gd name="T8" fmla="*/ 2147483646 w 587"/>
                <a:gd name="T9" fmla="*/ 2147483646 h 66"/>
                <a:gd name="T10" fmla="*/ 2147483646 w 587"/>
                <a:gd name="T11" fmla="*/ 2147483646 h 66"/>
                <a:gd name="T12" fmla="*/ 2147483646 w 587"/>
                <a:gd name="T13" fmla="*/ 2147483646 h 66"/>
                <a:gd name="T14" fmla="*/ 2147483646 w 587"/>
                <a:gd name="T15" fmla="*/ 2147483646 h 66"/>
                <a:gd name="T16" fmla="*/ 2147483646 w 587"/>
                <a:gd name="T17" fmla="*/ 2147483646 h 66"/>
                <a:gd name="T18" fmla="*/ 2147483646 w 587"/>
                <a:gd name="T19" fmla="*/ 2147483646 h 66"/>
                <a:gd name="T20" fmla="*/ 2147483646 w 587"/>
                <a:gd name="T21" fmla="*/ 2147483646 h 66"/>
                <a:gd name="T22" fmla="*/ 2147483646 w 587"/>
                <a:gd name="T23" fmla="*/ 2147483646 h 66"/>
                <a:gd name="T24" fmla="*/ 2147483646 w 587"/>
                <a:gd name="T25" fmla="*/ 2147483646 h 66"/>
                <a:gd name="T26" fmla="*/ 2147483646 w 587"/>
                <a:gd name="T27" fmla="*/ 2147483646 h 66"/>
                <a:gd name="T28" fmla="*/ 2147483646 w 587"/>
                <a:gd name="T29" fmla="*/ 2147483646 h 66"/>
                <a:gd name="T30" fmla="*/ 2147483646 w 587"/>
                <a:gd name="T31" fmla="*/ 2147483646 h 66"/>
                <a:gd name="T32" fmla="*/ 2147483646 w 587"/>
                <a:gd name="T33" fmla="*/ 2147483646 h 66"/>
                <a:gd name="T34" fmla="*/ 2147483646 w 587"/>
                <a:gd name="T35" fmla="*/ 2147483646 h 66"/>
                <a:gd name="T36" fmla="*/ 2147483646 w 587"/>
                <a:gd name="T37" fmla="*/ 2147483646 h 66"/>
                <a:gd name="T38" fmla="*/ 2147483646 w 587"/>
                <a:gd name="T39" fmla="*/ 2147483646 h 66"/>
                <a:gd name="T40" fmla="*/ 2147483646 w 587"/>
                <a:gd name="T41" fmla="*/ 2147483646 h 66"/>
                <a:gd name="T42" fmla="*/ 2147483646 w 587"/>
                <a:gd name="T43" fmla="*/ 2147483646 h 66"/>
                <a:gd name="T44" fmla="*/ 2147483646 w 587"/>
                <a:gd name="T45" fmla="*/ 2147483646 h 66"/>
                <a:gd name="T46" fmla="*/ 2147483646 w 587"/>
                <a:gd name="T47" fmla="*/ 2147483646 h 66"/>
                <a:gd name="T48" fmla="*/ 0 w 587"/>
                <a:gd name="T49" fmla="*/ 2147483646 h 66"/>
                <a:gd name="T50" fmla="*/ 2147483646 w 587"/>
                <a:gd name="T51" fmla="*/ 2147483646 h 66"/>
                <a:gd name="T52" fmla="*/ 2147483646 w 587"/>
                <a:gd name="T53" fmla="*/ 2147483646 h 66"/>
                <a:gd name="T54" fmla="*/ 2147483646 w 587"/>
                <a:gd name="T55" fmla="*/ 2147483646 h 66"/>
                <a:gd name="T56" fmla="*/ 2147483646 w 587"/>
                <a:gd name="T57" fmla="*/ 2147483646 h 66"/>
                <a:gd name="T58" fmla="*/ 2147483646 w 587"/>
                <a:gd name="T59" fmla="*/ 2147483646 h 66"/>
                <a:gd name="T60" fmla="*/ 2147483646 w 587"/>
                <a:gd name="T61" fmla="*/ 2147483646 h 66"/>
                <a:gd name="T62" fmla="*/ 2147483646 w 587"/>
                <a:gd name="T63" fmla="*/ 0 h 66"/>
                <a:gd name="T64" fmla="*/ 2147483646 w 587"/>
                <a:gd name="T65" fmla="*/ 0 h 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87"/>
                <a:gd name="T100" fmla="*/ 0 h 66"/>
                <a:gd name="T101" fmla="*/ 587 w 587"/>
                <a:gd name="T102" fmla="*/ 66 h 6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87" h="66">
                  <a:moveTo>
                    <a:pt x="543" y="19"/>
                  </a:moveTo>
                  <a:lnTo>
                    <a:pt x="547" y="19"/>
                  </a:lnTo>
                  <a:lnTo>
                    <a:pt x="552" y="20"/>
                  </a:lnTo>
                  <a:lnTo>
                    <a:pt x="556" y="20"/>
                  </a:lnTo>
                  <a:lnTo>
                    <a:pt x="560" y="21"/>
                  </a:lnTo>
                  <a:lnTo>
                    <a:pt x="564" y="22"/>
                  </a:lnTo>
                  <a:lnTo>
                    <a:pt x="568" y="24"/>
                  </a:lnTo>
                  <a:lnTo>
                    <a:pt x="572" y="25"/>
                  </a:lnTo>
                  <a:lnTo>
                    <a:pt x="574" y="27"/>
                  </a:lnTo>
                  <a:lnTo>
                    <a:pt x="577" y="29"/>
                  </a:lnTo>
                  <a:lnTo>
                    <a:pt x="580" y="31"/>
                  </a:lnTo>
                  <a:lnTo>
                    <a:pt x="582" y="33"/>
                  </a:lnTo>
                  <a:lnTo>
                    <a:pt x="584" y="35"/>
                  </a:lnTo>
                  <a:lnTo>
                    <a:pt x="585" y="37"/>
                  </a:lnTo>
                  <a:lnTo>
                    <a:pt x="586" y="39"/>
                  </a:lnTo>
                  <a:lnTo>
                    <a:pt x="587" y="42"/>
                  </a:lnTo>
                  <a:lnTo>
                    <a:pt x="587" y="44"/>
                  </a:lnTo>
                  <a:lnTo>
                    <a:pt x="586" y="46"/>
                  </a:lnTo>
                  <a:lnTo>
                    <a:pt x="586" y="49"/>
                  </a:lnTo>
                  <a:lnTo>
                    <a:pt x="584" y="51"/>
                  </a:lnTo>
                  <a:lnTo>
                    <a:pt x="583" y="53"/>
                  </a:lnTo>
                  <a:lnTo>
                    <a:pt x="581" y="55"/>
                  </a:lnTo>
                  <a:lnTo>
                    <a:pt x="578" y="57"/>
                  </a:lnTo>
                  <a:lnTo>
                    <a:pt x="576" y="58"/>
                  </a:lnTo>
                  <a:lnTo>
                    <a:pt x="572" y="60"/>
                  </a:lnTo>
                  <a:lnTo>
                    <a:pt x="569" y="61"/>
                  </a:lnTo>
                  <a:lnTo>
                    <a:pt x="565" y="63"/>
                  </a:lnTo>
                  <a:lnTo>
                    <a:pt x="562" y="64"/>
                  </a:lnTo>
                  <a:lnTo>
                    <a:pt x="557" y="64"/>
                  </a:lnTo>
                  <a:lnTo>
                    <a:pt x="553" y="65"/>
                  </a:lnTo>
                  <a:lnTo>
                    <a:pt x="549" y="65"/>
                  </a:lnTo>
                  <a:lnTo>
                    <a:pt x="544" y="66"/>
                  </a:lnTo>
                  <a:lnTo>
                    <a:pt x="540" y="65"/>
                  </a:lnTo>
                  <a:lnTo>
                    <a:pt x="44" y="47"/>
                  </a:lnTo>
                  <a:lnTo>
                    <a:pt x="39" y="46"/>
                  </a:lnTo>
                  <a:lnTo>
                    <a:pt x="35" y="46"/>
                  </a:lnTo>
                  <a:lnTo>
                    <a:pt x="31" y="45"/>
                  </a:lnTo>
                  <a:lnTo>
                    <a:pt x="26" y="44"/>
                  </a:lnTo>
                  <a:lnTo>
                    <a:pt x="22" y="43"/>
                  </a:lnTo>
                  <a:lnTo>
                    <a:pt x="19" y="42"/>
                  </a:lnTo>
                  <a:lnTo>
                    <a:pt x="15" y="40"/>
                  </a:lnTo>
                  <a:lnTo>
                    <a:pt x="12" y="38"/>
                  </a:lnTo>
                  <a:lnTo>
                    <a:pt x="9" y="37"/>
                  </a:lnTo>
                  <a:lnTo>
                    <a:pt x="7" y="35"/>
                  </a:lnTo>
                  <a:lnTo>
                    <a:pt x="5" y="33"/>
                  </a:lnTo>
                  <a:lnTo>
                    <a:pt x="3" y="31"/>
                  </a:lnTo>
                  <a:lnTo>
                    <a:pt x="1" y="29"/>
                  </a:lnTo>
                  <a:lnTo>
                    <a:pt x="1" y="26"/>
                  </a:lnTo>
                  <a:lnTo>
                    <a:pt x="0" y="24"/>
                  </a:lnTo>
                  <a:lnTo>
                    <a:pt x="0" y="21"/>
                  </a:lnTo>
                  <a:lnTo>
                    <a:pt x="0" y="19"/>
                  </a:lnTo>
                  <a:lnTo>
                    <a:pt x="1" y="17"/>
                  </a:lnTo>
                  <a:lnTo>
                    <a:pt x="3" y="15"/>
                  </a:lnTo>
                  <a:lnTo>
                    <a:pt x="4" y="13"/>
                  </a:lnTo>
                  <a:lnTo>
                    <a:pt x="6" y="10"/>
                  </a:lnTo>
                  <a:lnTo>
                    <a:pt x="9" y="9"/>
                  </a:lnTo>
                  <a:lnTo>
                    <a:pt x="11" y="7"/>
                  </a:lnTo>
                  <a:lnTo>
                    <a:pt x="15" y="5"/>
                  </a:lnTo>
                  <a:lnTo>
                    <a:pt x="18" y="4"/>
                  </a:lnTo>
                  <a:lnTo>
                    <a:pt x="21" y="3"/>
                  </a:lnTo>
                  <a:lnTo>
                    <a:pt x="25" y="2"/>
                  </a:lnTo>
                  <a:lnTo>
                    <a:pt x="29" y="1"/>
                  </a:lnTo>
                  <a:lnTo>
                    <a:pt x="34" y="0"/>
                  </a:lnTo>
                  <a:lnTo>
                    <a:pt x="38" y="0"/>
                  </a:lnTo>
                  <a:lnTo>
                    <a:pt x="42" y="0"/>
                  </a:lnTo>
                  <a:lnTo>
                    <a:pt x="47" y="0"/>
                  </a:lnTo>
                  <a:lnTo>
                    <a:pt x="543" y="19"/>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4" name="Freeform 163">
              <a:extLst>
                <a:ext uri="{FF2B5EF4-FFF2-40B4-BE49-F238E27FC236}">
                  <a16:creationId xmlns:a16="http://schemas.microsoft.com/office/drawing/2014/main" id="{618941B7-8C37-464E-77C8-D9415052D9E3}"/>
                </a:ext>
              </a:extLst>
            </p:cNvPr>
            <p:cNvSpPr>
              <a:spLocks/>
            </p:cNvSpPr>
            <p:nvPr/>
          </p:nvSpPr>
          <p:spPr bwMode="auto">
            <a:xfrm>
              <a:off x="3783013" y="5597525"/>
              <a:ext cx="895350" cy="66675"/>
            </a:xfrm>
            <a:custGeom>
              <a:avLst/>
              <a:gdLst>
                <a:gd name="T0" fmla="*/ 2147483646 w 564"/>
                <a:gd name="T1" fmla="*/ 2147483646 h 42"/>
                <a:gd name="T2" fmla="*/ 2147483646 w 564"/>
                <a:gd name="T3" fmla="*/ 2147483646 h 42"/>
                <a:gd name="T4" fmla="*/ 2147483646 w 564"/>
                <a:gd name="T5" fmla="*/ 2147483646 h 42"/>
                <a:gd name="T6" fmla="*/ 2147483646 w 564"/>
                <a:gd name="T7" fmla="*/ 2147483646 h 42"/>
                <a:gd name="T8" fmla="*/ 2147483646 w 564"/>
                <a:gd name="T9" fmla="*/ 2147483646 h 42"/>
                <a:gd name="T10" fmla="*/ 2147483646 w 564"/>
                <a:gd name="T11" fmla="*/ 2147483646 h 42"/>
                <a:gd name="T12" fmla="*/ 2147483646 w 564"/>
                <a:gd name="T13" fmla="*/ 2147483646 h 42"/>
                <a:gd name="T14" fmla="*/ 2147483646 w 564"/>
                <a:gd name="T15" fmla="*/ 2147483646 h 42"/>
                <a:gd name="T16" fmla="*/ 2147483646 w 564"/>
                <a:gd name="T17" fmla="*/ 2147483646 h 42"/>
                <a:gd name="T18" fmla="*/ 2147483646 w 564"/>
                <a:gd name="T19" fmla="*/ 2147483646 h 42"/>
                <a:gd name="T20" fmla="*/ 2147483646 w 564"/>
                <a:gd name="T21" fmla="*/ 2147483646 h 42"/>
                <a:gd name="T22" fmla="*/ 2147483646 w 564"/>
                <a:gd name="T23" fmla="*/ 2147483646 h 42"/>
                <a:gd name="T24" fmla="*/ 2147483646 w 564"/>
                <a:gd name="T25" fmla="*/ 2147483646 h 42"/>
                <a:gd name="T26" fmla="*/ 2147483646 w 564"/>
                <a:gd name="T27" fmla="*/ 2147483646 h 42"/>
                <a:gd name="T28" fmla="*/ 2147483646 w 564"/>
                <a:gd name="T29" fmla="*/ 2147483646 h 42"/>
                <a:gd name="T30" fmla="*/ 2147483646 w 564"/>
                <a:gd name="T31" fmla="*/ 2147483646 h 42"/>
                <a:gd name="T32" fmla="*/ 2147483646 w 564"/>
                <a:gd name="T33" fmla="*/ 2147483646 h 42"/>
                <a:gd name="T34" fmla="*/ 2147483646 w 564"/>
                <a:gd name="T35" fmla="*/ 2147483646 h 42"/>
                <a:gd name="T36" fmla="*/ 2147483646 w 564"/>
                <a:gd name="T37" fmla="*/ 2147483646 h 42"/>
                <a:gd name="T38" fmla="*/ 2147483646 w 564"/>
                <a:gd name="T39" fmla="*/ 2147483646 h 42"/>
                <a:gd name="T40" fmla="*/ 2147483646 w 564"/>
                <a:gd name="T41" fmla="*/ 2147483646 h 42"/>
                <a:gd name="T42" fmla="*/ 2147483646 w 564"/>
                <a:gd name="T43" fmla="*/ 2147483646 h 42"/>
                <a:gd name="T44" fmla="*/ 2147483646 w 564"/>
                <a:gd name="T45" fmla="*/ 2147483646 h 42"/>
                <a:gd name="T46" fmla="*/ 2147483646 w 564"/>
                <a:gd name="T47" fmla="*/ 2147483646 h 42"/>
                <a:gd name="T48" fmla="*/ 2147483646 w 564"/>
                <a:gd name="T49" fmla="*/ 2147483646 h 42"/>
                <a:gd name="T50" fmla="*/ 2147483646 w 564"/>
                <a:gd name="T51" fmla="*/ 2147483646 h 42"/>
                <a:gd name="T52" fmla="*/ 2147483646 w 564"/>
                <a:gd name="T53" fmla="*/ 2147483646 h 42"/>
                <a:gd name="T54" fmla="*/ 2147483646 w 564"/>
                <a:gd name="T55" fmla="*/ 2147483646 h 42"/>
                <a:gd name="T56" fmla="*/ 2147483646 w 564"/>
                <a:gd name="T57" fmla="*/ 2147483646 h 42"/>
                <a:gd name="T58" fmla="*/ 2147483646 w 564"/>
                <a:gd name="T59" fmla="*/ 2147483646 h 42"/>
                <a:gd name="T60" fmla="*/ 2147483646 w 564"/>
                <a:gd name="T61" fmla="*/ 2147483646 h 42"/>
                <a:gd name="T62" fmla="*/ 2147483646 w 564"/>
                <a:gd name="T63" fmla="*/ 2147483646 h 42"/>
                <a:gd name="T64" fmla="*/ 2147483646 w 564"/>
                <a:gd name="T65" fmla="*/ 2147483646 h 42"/>
                <a:gd name="T66" fmla="*/ 2147483646 w 564"/>
                <a:gd name="T67" fmla="*/ 2147483646 h 42"/>
                <a:gd name="T68" fmla="*/ 0 w 564"/>
                <a:gd name="T69" fmla="*/ 2147483646 h 42"/>
                <a:gd name="T70" fmla="*/ 2147483646 w 564"/>
                <a:gd name="T71" fmla="*/ 2147483646 h 42"/>
                <a:gd name="T72" fmla="*/ 2147483646 w 564"/>
                <a:gd name="T73" fmla="*/ 2147483646 h 42"/>
                <a:gd name="T74" fmla="*/ 2147483646 w 564"/>
                <a:gd name="T75" fmla="*/ 2147483646 h 42"/>
                <a:gd name="T76" fmla="*/ 2147483646 w 564"/>
                <a:gd name="T77" fmla="*/ 2147483646 h 42"/>
                <a:gd name="T78" fmla="*/ 2147483646 w 564"/>
                <a:gd name="T79" fmla="*/ 0 h 42"/>
                <a:gd name="T80" fmla="*/ 2147483646 w 564"/>
                <a:gd name="T81" fmla="*/ 0 h 42"/>
                <a:gd name="T82" fmla="*/ 2147483646 w 564"/>
                <a:gd name="T83" fmla="*/ 2147483646 h 42"/>
                <a:gd name="T84" fmla="*/ 2147483646 w 564"/>
                <a:gd name="T85" fmla="*/ 2147483646 h 42"/>
                <a:gd name="T86" fmla="*/ 2147483646 w 564"/>
                <a:gd name="T87" fmla="*/ 2147483646 h 42"/>
                <a:gd name="T88" fmla="*/ 2147483646 w 564"/>
                <a:gd name="T89" fmla="*/ 2147483646 h 42"/>
                <a:gd name="T90" fmla="*/ 2147483646 w 564"/>
                <a:gd name="T91" fmla="*/ 2147483646 h 42"/>
                <a:gd name="T92" fmla="*/ 2147483646 w 564"/>
                <a:gd name="T93" fmla="*/ 2147483646 h 42"/>
                <a:gd name="T94" fmla="*/ 2147483646 w 564"/>
                <a:gd name="T95" fmla="*/ 2147483646 h 42"/>
                <a:gd name="T96" fmla="*/ 2147483646 w 564"/>
                <a:gd name="T97" fmla="*/ 2147483646 h 42"/>
                <a:gd name="T98" fmla="*/ 2147483646 w 564"/>
                <a:gd name="T99" fmla="*/ 2147483646 h 42"/>
                <a:gd name="T100" fmla="*/ 2147483646 w 564"/>
                <a:gd name="T101" fmla="*/ 2147483646 h 42"/>
                <a:gd name="T102" fmla="*/ 2147483646 w 564"/>
                <a:gd name="T103" fmla="*/ 2147483646 h 42"/>
                <a:gd name="T104" fmla="*/ 2147483646 w 564"/>
                <a:gd name="T105" fmla="*/ 2147483646 h 42"/>
                <a:gd name="T106" fmla="*/ 2147483646 w 564"/>
                <a:gd name="T107" fmla="*/ 2147483646 h 42"/>
                <a:gd name="T108" fmla="*/ 2147483646 w 564"/>
                <a:gd name="T109" fmla="*/ 2147483646 h 42"/>
                <a:gd name="T110" fmla="*/ 2147483646 w 564"/>
                <a:gd name="T111" fmla="*/ 2147483646 h 42"/>
                <a:gd name="T112" fmla="*/ 2147483646 w 564"/>
                <a:gd name="T113" fmla="*/ 2147483646 h 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4"/>
                <a:gd name="T172" fmla="*/ 0 h 42"/>
                <a:gd name="T173" fmla="*/ 564 w 564"/>
                <a:gd name="T174" fmla="*/ 42 h 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4" h="42">
                  <a:moveTo>
                    <a:pt x="529" y="21"/>
                  </a:moveTo>
                  <a:lnTo>
                    <a:pt x="534" y="22"/>
                  </a:lnTo>
                  <a:lnTo>
                    <a:pt x="539" y="22"/>
                  </a:lnTo>
                  <a:lnTo>
                    <a:pt x="544" y="23"/>
                  </a:lnTo>
                  <a:lnTo>
                    <a:pt x="549" y="23"/>
                  </a:lnTo>
                  <a:lnTo>
                    <a:pt x="553" y="24"/>
                  </a:lnTo>
                  <a:lnTo>
                    <a:pt x="556" y="25"/>
                  </a:lnTo>
                  <a:lnTo>
                    <a:pt x="558" y="26"/>
                  </a:lnTo>
                  <a:lnTo>
                    <a:pt x="560" y="27"/>
                  </a:lnTo>
                  <a:lnTo>
                    <a:pt x="561" y="28"/>
                  </a:lnTo>
                  <a:lnTo>
                    <a:pt x="562" y="28"/>
                  </a:lnTo>
                  <a:lnTo>
                    <a:pt x="563" y="29"/>
                  </a:lnTo>
                  <a:lnTo>
                    <a:pt x="564" y="30"/>
                  </a:lnTo>
                  <a:lnTo>
                    <a:pt x="564" y="31"/>
                  </a:lnTo>
                  <a:lnTo>
                    <a:pt x="564" y="32"/>
                  </a:lnTo>
                  <a:lnTo>
                    <a:pt x="564" y="33"/>
                  </a:lnTo>
                  <a:lnTo>
                    <a:pt x="563" y="34"/>
                  </a:lnTo>
                  <a:lnTo>
                    <a:pt x="563" y="35"/>
                  </a:lnTo>
                  <a:lnTo>
                    <a:pt x="560" y="36"/>
                  </a:lnTo>
                  <a:lnTo>
                    <a:pt x="558" y="37"/>
                  </a:lnTo>
                  <a:lnTo>
                    <a:pt x="555" y="38"/>
                  </a:lnTo>
                  <a:lnTo>
                    <a:pt x="551" y="39"/>
                  </a:lnTo>
                  <a:lnTo>
                    <a:pt x="544" y="41"/>
                  </a:lnTo>
                  <a:lnTo>
                    <a:pt x="537" y="42"/>
                  </a:lnTo>
                  <a:lnTo>
                    <a:pt x="531" y="42"/>
                  </a:lnTo>
                  <a:lnTo>
                    <a:pt x="528" y="42"/>
                  </a:lnTo>
                  <a:lnTo>
                    <a:pt x="507" y="42"/>
                  </a:lnTo>
                  <a:lnTo>
                    <a:pt x="486" y="41"/>
                  </a:lnTo>
                  <a:lnTo>
                    <a:pt x="466" y="40"/>
                  </a:lnTo>
                  <a:lnTo>
                    <a:pt x="445" y="39"/>
                  </a:lnTo>
                  <a:lnTo>
                    <a:pt x="424" y="39"/>
                  </a:lnTo>
                  <a:lnTo>
                    <a:pt x="403" y="38"/>
                  </a:lnTo>
                  <a:lnTo>
                    <a:pt x="383" y="37"/>
                  </a:lnTo>
                  <a:lnTo>
                    <a:pt x="362" y="36"/>
                  </a:lnTo>
                  <a:lnTo>
                    <a:pt x="341" y="35"/>
                  </a:lnTo>
                  <a:lnTo>
                    <a:pt x="320" y="35"/>
                  </a:lnTo>
                  <a:lnTo>
                    <a:pt x="299" y="34"/>
                  </a:lnTo>
                  <a:lnTo>
                    <a:pt x="279" y="33"/>
                  </a:lnTo>
                  <a:lnTo>
                    <a:pt x="258" y="32"/>
                  </a:lnTo>
                  <a:lnTo>
                    <a:pt x="237" y="32"/>
                  </a:lnTo>
                  <a:lnTo>
                    <a:pt x="217" y="31"/>
                  </a:lnTo>
                  <a:lnTo>
                    <a:pt x="196" y="30"/>
                  </a:lnTo>
                  <a:lnTo>
                    <a:pt x="177" y="29"/>
                  </a:lnTo>
                  <a:lnTo>
                    <a:pt x="158" y="28"/>
                  </a:lnTo>
                  <a:lnTo>
                    <a:pt x="139" y="28"/>
                  </a:lnTo>
                  <a:lnTo>
                    <a:pt x="121" y="27"/>
                  </a:lnTo>
                  <a:lnTo>
                    <a:pt x="102" y="26"/>
                  </a:lnTo>
                  <a:lnTo>
                    <a:pt x="83" y="26"/>
                  </a:lnTo>
                  <a:lnTo>
                    <a:pt x="65" y="25"/>
                  </a:lnTo>
                  <a:lnTo>
                    <a:pt x="46" y="24"/>
                  </a:lnTo>
                  <a:lnTo>
                    <a:pt x="40" y="24"/>
                  </a:lnTo>
                  <a:lnTo>
                    <a:pt x="32" y="23"/>
                  </a:lnTo>
                  <a:lnTo>
                    <a:pt x="28" y="23"/>
                  </a:lnTo>
                  <a:lnTo>
                    <a:pt x="24" y="23"/>
                  </a:lnTo>
                  <a:lnTo>
                    <a:pt x="21" y="22"/>
                  </a:lnTo>
                  <a:lnTo>
                    <a:pt x="17" y="21"/>
                  </a:lnTo>
                  <a:lnTo>
                    <a:pt x="13" y="20"/>
                  </a:lnTo>
                  <a:lnTo>
                    <a:pt x="10" y="19"/>
                  </a:lnTo>
                  <a:lnTo>
                    <a:pt x="8" y="19"/>
                  </a:lnTo>
                  <a:lnTo>
                    <a:pt x="7" y="18"/>
                  </a:lnTo>
                  <a:lnTo>
                    <a:pt x="6" y="17"/>
                  </a:lnTo>
                  <a:lnTo>
                    <a:pt x="5" y="17"/>
                  </a:lnTo>
                  <a:lnTo>
                    <a:pt x="3" y="15"/>
                  </a:lnTo>
                  <a:lnTo>
                    <a:pt x="2" y="15"/>
                  </a:lnTo>
                  <a:lnTo>
                    <a:pt x="2" y="14"/>
                  </a:lnTo>
                  <a:lnTo>
                    <a:pt x="1" y="12"/>
                  </a:lnTo>
                  <a:lnTo>
                    <a:pt x="1" y="11"/>
                  </a:lnTo>
                  <a:lnTo>
                    <a:pt x="0" y="10"/>
                  </a:lnTo>
                  <a:lnTo>
                    <a:pt x="0" y="9"/>
                  </a:lnTo>
                  <a:lnTo>
                    <a:pt x="0" y="7"/>
                  </a:lnTo>
                  <a:lnTo>
                    <a:pt x="1" y="6"/>
                  </a:lnTo>
                  <a:lnTo>
                    <a:pt x="2" y="4"/>
                  </a:lnTo>
                  <a:lnTo>
                    <a:pt x="4" y="3"/>
                  </a:lnTo>
                  <a:lnTo>
                    <a:pt x="7" y="2"/>
                  </a:lnTo>
                  <a:lnTo>
                    <a:pt x="10" y="1"/>
                  </a:lnTo>
                  <a:lnTo>
                    <a:pt x="14" y="1"/>
                  </a:lnTo>
                  <a:lnTo>
                    <a:pt x="19" y="1"/>
                  </a:lnTo>
                  <a:lnTo>
                    <a:pt x="24" y="0"/>
                  </a:lnTo>
                  <a:lnTo>
                    <a:pt x="29" y="0"/>
                  </a:lnTo>
                  <a:lnTo>
                    <a:pt x="35" y="0"/>
                  </a:lnTo>
                  <a:lnTo>
                    <a:pt x="42" y="0"/>
                  </a:lnTo>
                  <a:lnTo>
                    <a:pt x="48" y="1"/>
                  </a:lnTo>
                  <a:lnTo>
                    <a:pt x="62" y="2"/>
                  </a:lnTo>
                  <a:lnTo>
                    <a:pt x="76" y="3"/>
                  </a:lnTo>
                  <a:lnTo>
                    <a:pt x="91" y="4"/>
                  </a:lnTo>
                  <a:lnTo>
                    <a:pt x="105" y="6"/>
                  </a:lnTo>
                  <a:lnTo>
                    <a:pt x="119" y="7"/>
                  </a:lnTo>
                  <a:lnTo>
                    <a:pt x="132" y="9"/>
                  </a:lnTo>
                  <a:lnTo>
                    <a:pt x="154" y="11"/>
                  </a:lnTo>
                  <a:lnTo>
                    <a:pt x="167" y="13"/>
                  </a:lnTo>
                  <a:lnTo>
                    <a:pt x="185" y="14"/>
                  </a:lnTo>
                  <a:lnTo>
                    <a:pt x="203" y="15"/>
                  </a:lnTo>
                  <a:lnTo>
                    <a:pt x="221" y="16"/>
                  </a:lnTo>
                  <a:lnTo>
                    <a:pt x="238" y="17"/>
                  </a:lnTo>
                  <a:lnTo>
                    <a:pt x="256" y="17"/>
                  </a:lnTo>
                  <a:lnTo>
                    <a:pt x="274" y="18"/>
                  </a:lnTo>
                  <a:lnTo>
                    <a:pt x="292" y="19"/>
                  </a:lnTo>
                  <a:lnTo>
                    <a:pt x="310" y="20"/>
                  </a:lnTo>
                  <a:lnTo>
                    <a:pt x="329" y="21"/>
                  </a:lnTo>
                  <a:lnTo>
                    <a:pt x="349" y="22"/>
                  </a:lnTo>
                  <a:lnTo>
                    <a:pt x="368" y="22"/>
                  </a:lnTo>
                  <a:lnTo>
                    <a:pt x="388" y="23"/>
                  </a:lnTo>
                  <a:lnTo>
                    <a:pt x="407" y="23"/>
                  </a:lnTo>
                  <a:lnTo>
                    <a:pt x="427" y="23"/>
                  </a:lnTo>
                  <a:lnTo>
                    <a:pt x="446" y="23"/>
                  </a:lnTo>
                  <a:lnTo>
                    <a:pt x="465" y="23"/>
                  </a:lnTo>
                  <a:lnTo>
                    <a:pt x="471" y="23"/>
                  </a:lnTo>
                  <a:lnTo>
                    <a:pt x="478" y="22"/>
                  </a:lnTo>
                  <a:lnTo>
                    <a:pt x="486" y="22"/>
                  </a:lnTo>
                  <a:lnTo>
                    <a:pt x="494" y="22"/>
                  </a:lnTo>
                  <a:lnTo>
                    <a:pt x="503" y="21"/>
                  </a:lnTo>
                  <a:lnTo>
                    <a:pt x="512" y="21"/>
                  </a:lnTo>
                  <a:lnTo>
                    <a:pt x="520" y="21"/>
                  </a:lnTo>
                  <a:lnTo>
                    <a:pt x="529" y="21"/>
                  </a:lnTo>
                  <a:close/>
                </a:path>
              </a:pathLst>
            </a:custGeom>
            <a:solidFill>
              <a:srgbClr val="B8C5D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5" name="Freeform 164">
              <a:extLst>
                <a:ext uri="{FF2B5EF4-FFF2-40B4-BE49-F238E27FC236}">
                  <a16:creationId xmlns:a16="http://schemas.microsoft.com/office/drawing/2014/main" id="{A38B359E-9AC0-1098-87A4-CD57D49DF28C}"/>
                </a:ext>
              </a:extLst>
            </p:cNvPr>
            <p:cNvSpPr>
              <a:spLocks noEditPoints="1"/>
            </p:cNvSpPr>
            <p:nvPr/>
          </p:nvSpPr>
          <p:spPr bwMode="auto">
            <a:xfrm>
              <a:off x="3760788" y="5554663"/>
              <a:ext cx="944563" cy="115888"/>
            </a:xfrm>
            <a:custGeom>
              <a:avLst/>
              <a:gdLst>
                <a:gd name="T0" fmla="*/ 0 w 595"/>
                <a:gd name="T1" fmla="*/ 2147483646 h 73"/>
                <a:gd name="T2" fmla="*/ 2147483646 w 595"/>
                <a:gd name="T3" fmla="*/ 2147483646 h 73"/>
                <a:gd name="T4" fmla="*/ 2147483646 w 595"/>
                <a:gd name="T5" fmla="*/ 2147483646 h 73"/>
                <a:gd name="T6" fmla="*/ 2147483646 w 595"/>
                <a:gd name="T7" fmla="*/ 2147483646 h 73"/>
                <a:gd name="T8" fmla="*/ 2147483646 w 595"/>
                <a:gd name="T9" fmla="*/ 2147483646 h 73"/>
                <a:gd name="T10" fmla="*/ 2147483646 w 595"/>
                <a:gd name="T11" fmla="*/ 2147483646 h 73"/>
                <a:gd name="T12" fmla="*/ 2147483646 w 595"/>
                <a:gd name="T13" fmla="*/ 2147483646 h 73"/>
                <a:gd name="T14" fmla="*/ 2147483646 w 595"/>
                <a:gd name="T15" fmla="*/ 2147483646 h 73"/>
                <a:gd name="T16" fmla="*/ 2147483646 w 595"/>
                <a:gd name="T17" fmla="*/ 2147483646 h 73"/>
                <a:gd name="T18" fmla="*/ 2147483646 w 595"/>
                <a:gd name="T19" fmla="*/ 2147483646 h 73"/>
                <a:gd name="T20" fmla="*/ 2147483646 w 595"/>
                <a:gd name="T21" fmla="*/ 2147483646 h 73"/>
                <a:gd name="T22" fmla="*/ 2147483646 w 595"/>
                <a:gd name="T23" fmla="*/ 2147483646 h 73"/>
                <a:gd name="T24" fmla="*/ 2147483646 w 595"/>
                <a:gd name="T25" fmla="*/ 2147483646 h 73"/>
                <a:gd name="T26" fmla="*/ 2147483646 w 595"/>
                <a:gd name="T27" fmla="*/ 2147483646 h 73"/>
                <a:gd name="T28" fmla="*/ 2147483646 w 595"/>
                <a:gd name="T29" fmla="*/ 2147483646 h 73"/>
                <a:gd name="T30" fmla="*/ 2147483646 w 595"/>
                <a:gd name="T31" fmla="*/ 2147483646 h 73"/>
                <a:gd name="T32" fmla="*/ 2147483646 w 595"/>
                <a:gd name="T33" fmla="*/ 2147483646 h 73"/>
                <a:gd name="T34" fmla="*/ 2147483646 w 595"/>
                <a:gd name="T35" fmla="*/ 2147483646 h 73"/>
                <a:gd name="T36" fmla="*/ 2147483646 w 595"/>
                <a:gd name="T37" fmla="*/ 2147483646 h 73"/>
                <a:gd name="T38" fmla="*/ 2147483646 w 595"/>
                <a:gd name="T39" fmla="*/ 2147483646 h 73"/>
                <a:gd name="T40" fmla="*/ 2147483646 w 595"/>
                <a:gd name="T41" fmla="*/ 2147483646 h 73"/>
                <a:gd name="T42" fmla="*/ 2147483646 w 595"/>
                <a:gd name="T43" fmla="*/ 2147483646 h 73"/>
                <a:gd name="T44" fmla="*/ 2147483646 w 595"/>
                <a:gd name="T45" fmla="*/ 2147483646 h 73"/>
                <a:gd name="T46" fmla="*/ 2147483646 w 595"/>
                <a:gd name="T47" fmla="*/ 0 h 73"/>
                <a:gd name="T48" fmla="*/ 2147483646 w 595"/>
                <a:gd name="T49" fmla="*/ 2147483646 h 73"/>
                <a:gd name="T50" fmla="*/ 2147483646 w 595"/>
                <a:gd name="T51" fmla="*/ 2147483646 h 73"/>
                <a:gd name="T52" fmla="*/ 2147483646 w 595"/>
                <a:gd name="T53" fmla="*/ 2147483646 h 73"/>
                <a:gd name="T54" fmla="*/ 2147483646 w 595"/>
                <a:gd name="T55" fmla="*/ 2147483646 h 73"/>
                <a:gd name="T56" fmla="*/ 0 w 595"/>
                <a:gd name="T57" fmla="*/ 2147483646 h 73"/>
                <a:gd name="T58" fmla="*/ 2147483646 w 595"/>
                <a:gd name="T59" fmla="*/ 2147483646 h 73"/>
                <a:gd name="T60" fmla="*/ 2147483646 w 595"/>
                <a:gd name="T61" fmla="*/ 2147483646 h 73"/>
                <a:gd name="T62" fmla="*/ 2147483646 w 595"/>
                <a:gd name="T63" fmla="*/ 2147483646 h 73"/>
                <a:gd name="T64" fmla="*/ 2147483646 w 595"/>
                <a:gd name="T65" fmla="*/ 2147483646 h 73"/>
                <a:gd name="T66" fmla="*/ 2147483646 w 595"/>
                <a:gd name="T67" fmla="*/ 2147483646 h 73"/>
                <a:gd name="T68" fmla="*/ 2147483646 w 595"/>
                <a:gd name="T69" fmla="*/ 2147483646 h 73"/>
                <a:gd name="T70" fmla="*/ 2147483646 w 595"/>
                <a:gd name="T71" fmla="*/ 2147483646 h 73"/>
                <a:gd name="T72" fmla="*/ 2147483646 w 595"/>
                <a:gd name="T73" fmla="*/ 2147483646 h 73"/>
                <a:gd name="T74" fmla="*/ 2147483646 w 595"/>
                <a:gd name="T75" fmla="*/ 2147483646 h 73"/>
                <a:gd name="T76" fmla="*/ 2147483646 w 595"/>
                <a:gd name="T77" fmla="*/ 2147483646 h 73"/>
                <a:gd name="T78" fmla="*/ 2147483646 w 595"/>
                <a:gd name="T79" fmla="*/ 2147483646 h 73"/>
                <a:gd name="T80" fmla="*/ 2147483646 w 595"/>
                <a:gd name="T81" fmla="*/ 2147483646 h 73"/>
                <a:gd name="T82" fmla="*/ 2147483646 w 595"/>
                <a:gd name="T83" fmla="*/ 2147483646 h 73"/>
                <a:gd name="T84" fmla="*/ 2147483646 w 595"/>
                <a:gd name="T85" fmla="*/ 2147483646 h 73"/>
                <a:gd name="T86" fmla="*/ 2147483646 w 595"/>
                <a:gd name="T87" fmla="*/ 2147483646 h 73"/>
                <a:gd name="T88" fmla="*/ 2147483646 w 595"/>
                <a:gd name="T89" fmla="*/ 2147483646 h 73"/>
                <a:gd name="T90" fmla="*/ 2147483646 w 595"/>
                <a:gd name="T91" fmla="*/ 2147483646 h 73"/>
                <a:gd name="T92" fmla="*/ 2147483646 w 595"/>
                <a:gd name="T93" fmla="*/ 2147483646 h 73"/>
                <a:gd name="T94" fmla="*/ 2147483646 w 595"/>
                <a:gd name="T95" fmla="*/ 2147483646 h 73"/>
                <a:gd name="T96" fmla="*/ 2147483646 w 595"/>
                <a:gd name="T97" fmla="*/ 2147483646 h 73"/>
                <a:gd name="T98" fmla="*/ 2147483646 w 595"/>
                <a:gd name="T99" fmla="*/ 2147483646 h 73"/>
                <a:gd name="T100" fmla="*/ 2147483646 w 595"/>
                <a:gd name="T101" fmla="*/ 2147483646 h 73"/>
                <a:gd name="T102" fmla="*/ 2147483646 w 595"/>
                <a:gd name="T103" fmla="*/ 2147483646 h 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5"/>
                <a:gd name="T157" fmla="*/ 0 h 73"/>
                <a:gd name="T158" fmla="*/ 595 w 595"/>
                <a:gd name="T159" fmla="*/ 73 h 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5" h="73">
                  <a:moveTo>
                    <a:pt x="0" y="25"/>
                  </a:moveTo>
                  <a:lnTo>
                    <a:pt x="0" y="27"/>
                  </a:lnTo>
                  <a:lnTo>
                    <a:pt x="0" y="29"/>
                  </a:lnTo>
                  <a:lnTo>
                    <a:pt x="0" y="32"/>
                  </a:lnTo>
                  <a:lnTo>
                    <a:pt x="1" y="33"/>
                  </a:lnTo>
                  <a:lnTo>
                    <a:pt x="3" y="35"/>
                  </a:lnTo>
                  <a:lnTo>
                    <a:pt x="4" y="37"/>
                  </a:lnTo>
                  <a:lnTo>
                    <a:pt x="5" y="39"/>
                  </a:lnTo>
                  <a:lnTo>
                    <a:pt x="8" y="41"/>
                  </a:lnTo>
                  <a:lnTo>
                    <a:pt x="9" y="42"/>
                  </a:lnTo>
                  <a:lnTo>
                    <a:pt x="11" y="44"/>
                  </a:lnTo>
                  <a:lnTo>
                    <a:pt x="13" y="45"/>
                  </a:lnTo>
                  <a:lnTo>
                    <a:pt x="15" y="46"/>
                  </a:lnTo>
                  <a:lnTo>
                    <a:pt x="17" y="47"/>
                  </a:lnTo>
                  <a:lnTo>
                    <a:pt x="20" y="48"/>
                  </a:lnTo>
                  <a:lnTo>
                    <a:pt x="22" y="49"/>
                  </a:lnTo>
                  <a:lnTo>
                    <a:pt x="25" y="50"/>
                  </a:lnTo>
                  <a:lnTo>
                    <a:pt x="28" y="51"/>
                  </a:lnTo>
                  <a:lnTo>
                    <a:pt x="30" y="52"/>
                  </a:lnTo>
                  <a:lnTo>
                    <a:pt x="33" y="52"/>
                  </a:lnTo>
                  <a:lnTo>
                    <a:pt x="36" y="53"/>
                  </a:lnTo>
                  <a:lnTo>
                    <a:pt x="39" y="53"/>
                  </a:lnTo>
                  <a:lnTo>
                    <a:pt x="42" y="53"/>
                  </a:lnTo>
                  <a:lnTo>
                    <a:pt x="45" y="54"/>
                  </a:lnTo>
                  <a:lnTo>
                    <a:pt x="48" y="54"/>
                  </a:lnTo>
                  <a:lnTo>
                    <a:pt x="543" y="73"/>
                  </a:lnTo>
                  <a:lnTo>
                    <a:pt x="550" y="73"/>
                  </a:lnTo>
                  <a:lnTo>
                    <a:pt x="556" y="73"/>
                  </a:lnTo>
                  <a:lnTo>
                    <a:pt x="559" y="72"/>
                  </a:lnTo>
                  <a:lnTo>
                    <a:pt x="561" y="72"/>
                  </a:lnTo>
                  <a:lnTo>
                    <a:pt x="564" y="72"/>
                  </a:lnTo>
                  <a:lnTo>
                    <a:pt x="567" y="71"/>
                  </a:lnTo>
                  <a:lnTo>
                    <a:pt x="569" y="70"/>
                  </a:lnTo>
                  <a:lnTo>
                    <a:pt x="572" y="69"/>
                  </a:lnTo>
                  <a:lnTo>
                    <a:pt x="574" y="68"/>
                  </a:lnTo>
                  <a:lnTo>
                    <a:pt x="577" y="68"/>
                  </a:lnTo>
                  <a:lnTo>
                    <a:pt x="579" y="67"/>
                  </a:lnTo>
                  <a:lnTo>
                    <a:pt x="581" y="66"/>
                  </a:lnTo>
                  <a:lnTo>
                    <a:pt x="583" y="64"/>
                  </a:lnTo>
                  <a:lnTo>
                    <a:pt x="585" y="63"/>
                  </a:lnTo>
                  <a:lnTo>
                    <a:pt x="587" y="62"/>
                  </a:lnTo>
                  <a:lnTo>
                    <a:pt x="589" y="60"/>
                  </a:lnTo>
                  <a:lnTo>
                    <a:pt x="591" y="58"/>
                  </a:lnTo>
                  <a:lnTo>
                    <a:pt x="593" y="56"/>
                  </a:lnTo>
                  <a:lnTo>
                    <a:pt x="594" y="54"/>
                  </a:lnTo>
                  <a:lnTo>
                    <a:pt x="594" y="52"/>
                  </a:lnTo>
                  <a:lnTo>
                    <a:pt x="595" y="50"/>
                  </a:lnTo>
                  <a:lnTo>
                    <a:pt x="595" y="48"/>
                  </a:lnTo>
                  <a:lnTo>
                    <a:pt x="595" y="47"/>
                  </a:lnTo>
                  <a:lnTo>
                    <a:pt x="595" y="45"/>
                  </a:lnTo>
                  <a:lnTo>
                    <a:pt x="595" y="43"/>
                  </a:lnTo>
                  <a:lnTo>
                    <a:pt x="594" y="41"/>
                  </a:lnTo>
                  <a:lnTo>
                    <a:pt x="593" y="39"/>
                  </a:lnTo>
                  <a:lnTo>
                    <a:pt x="592" y="38"/>
                  </a:lnTo>
                  <a:lnTo>
                    <a:pt x="591" y="36"/>
                  </a:lnTo>
                  <a:lnTo>
                    <a:pt x="589" y="34"/>
                  </a:lnTo>
                  <a:lnTo>
                    <a:pt x="587" y="32"/>
                  </a:lnTo>
                  <a:lnTo>
                    <a:pt x="586" y="31"/>
                  </a:lnTo>
                  <a:lnTo>
                    <a:pt x="584" y="30"/>
                  </a:lnTo>
                  <a:lnTo>
                    <a:pt x="582" y="28"/>
                  </a:lnTo>
                  <a:lnTo>
                    <a:pt x="580" y="27"/>
                  </a:lnTo>
                  <a:lnTo>
                    <a:pt x="577" y="26"/>
                  </a:lnTo>
                  <a:lnTo>
                    <a:pt x="575" y="25"/>
                  </a:lnTo>
                  <a:lnTo>
                    <a:pt x="572" y="24"/>
                  </a:lnTo>
                  <a:lnTo>
                    <a:pt x="570" y="23"/>
                  </a:lnTo>
                  <a:lnTo>
                    <a:pt x="565" y="22"/>
                  </a:lnTo>
                  <a:lnTo>
                    <a:pt x="559" y="21"/>
                  </a:lnTo>
                  <a:lnTo>
                    <a:pt x="553" y="20"/>
                  </a:lnTo>
                  <a:lnTo>
                    <a:pt x="547" y="19"/>
                  </a:lnTo>
                  <a:lnTo>
                    <a:pt x="51" y="0"/>
                  </a:lnTo>
                  <a:lnTo>
                    <a:pt x="46" y="0"/>
                  </a:lnTo>
                  <a:lnTo>
                    <a:pt x="41" y="0"/>
                  </a:lnTo>
                  <a:lnTo>
                    <a:pt x="36" y="1"/>
                  </a:lnTo>
                  <a:lnTo>
                    <a:pt x="32" y="2"/>
                  </a:lnTo>
                  <a:lnTo>
                    <a:pt x="27" y="3"/>
                  </a:lnTo>
                  <a:lnTo>
                    <a:pt x="23" y="4"/>
                  </a:lnTo>
                  <a:lnTo>
                    <a:pt x="19" y="5"/>
                  </a:lnTo>
                  <a:lnTo>
                    <a:pt x="15" y="7"/>
                  </a:lnTo>
                  <a:lnTo>
                    <a:pt x="12" y="9"/>
                  </a:lnTo>
                  <a:lnTo>
                    <a:pt x="9" y="10"/>
                  </a:lnTo>
                  <a:lnTo>
                    <a:pt x="6" y="13"/>
                  </a:lnTo>
                  <a:lnTo>
                    <a:pt x="4" y="15"/>
                  </a:lnTo>
                  <a:lnTo>
                    <a:pt x="2" y="17"/>
                  </a:lnTo>
                  <a:lnTo>
                    <a:pt x="1" y="20"/>
                  </a:lnTo>
                  <a:lnTo>
                    <a:pt x="0" y="22"/>
                  </a:lnTo>
                  <a:lnTo>
                    <a:pt x="0" y="25"/>
                  </a:lnTo>
                  <a:close/>
                  <a:moveTo>
                    <a:pt x="544" y="66"/>
                  </a:moveTo>
                  <a:lnTo>
                    <a:pt x="48" y="47"/>
                  </a:lnTo>
                  <a:lnTo>
                    <a:pt x="43" y="47"/>
                  </a:lnTo>
                  <a:lnTo>
                    <a:pt x="38" y="46"/>
                  </a:lnTo>
                  <a:lnTo>
                    <a:pt x="33" y="45"/>
                  </a:lnTo>
                  <a:lnTo>
                    <a:pt x="29" y="44"/>
                  </a:lnTo>
                  <a:lnTo>
                    <a:pt x="24" y="42"/>
                  </a:lnTo>
                  <a:lnTo>
                    <a:pt x="21" y="41"/>
                  </a:lnTo>
                  <a:lnTo>
                    <a:pt x="19" y="40"/>
                  </a:lnTo>
                  <a:lnTo>
                    <a:pt x="17" y="39"/>
                  </a:lnTo>
                  <a:lnTo>
                    <a:pt x="16" y="38"/>
                  </a:lnTo>
                  <a:lnTo>
                    <a:pt x="14" y="36"/>
                  </a:lnTo>
                  <a:lnTo>
                    <a:pt x="13" y="35"/>
                  </a:lnTo>
                  <a:lnTo>
                    <a:pt x="12" y="34"/>
                  </a:lnTo>
                  <a:lnTo>
                    <a:pt x="11" y="33"/>
                  </a:lnTo>
                  <a:lnTo>
                    <a:pt x="10" y="31"/>
                  </a:lnTo>
                  <a:lnTo>
                    <a:pt x="9" y="30"/>
                  </a:lnTo>
                  <a:lnTo>
                    <a:pt x="9" y="28"/>
                  </a:lnTo>
                  <a:lnTo>
                    <a:pt x="8" y="27"/>
                  </a:lnTo>
                  <a:lnTo>
                    <a:pt x="8" y="26"/>
                  </a:lnTo>
                  <a:lnTo>
                    <a:pt x="9" y="24"/>
                  </a:lnTo>
                  <a:lnTo>
                    <a:pt x="9" y="22"/>
                  </a:lnTo>
                  <a:lnTo>
                    <a:pt x="11" y="20"/>
                  </a:lnTo>
                  <a:lnTo>
                    <a:pt x="12" y="18"/>
                  </a:lnTo>
                  <a:lnTo>
                    <a:pt x="14" y="16"/>
                  </a:lnTo>
                  <a:lnTo>
                    <a:pt x="16" y="15"/>
                  </a:lnTo>
                  <a:lnTo>
                    <a:pt x="19" y="13"/>
                  </a:lnTo>
                  <a:lnTo>
                    <a:pt x="21" y="12"/>
                  </a:lnTo>
                  <a:lnTo>
                    <a:pt x="24" y="11"/>
                  </a:lnTo>
                  <a:lnTo>
                    <a:pt x="28" y="10"/>
                  </a:lnTo>
                  <a:lnTo>
                    <a:pt x="31" y="9"/>
                  </a:lnTo>
                  <a:lnTo>
                    <a:pt x="35" y="8"/>
                  </a:lnTo>
                  <a:lnTo>
                    <a:pt x="39" y="8"/>
                  </a:lnTo>
                  <a:lnTo>
                    <a:pt x="43" y="7"/>
                  </a:lnTo>
                  <a:lnTo>
                    <a:pt x="47" y="7"/>
                  </a:lnTo>
                  <a:lnTo>
                    <a:pt x="51" y="7"/>
                  </a:lnTo>
                  <a:lnTo>
                    <a:pt x="547" y="26"/>
                  </a:lnTo>
                  <a:lnTo>
                    <a:pt x="552" y="26"/>
                  </a:lnTo>
                  <a:lnTo>
                    <a:pt x="557" y="27"/>
                  </a:lnTo>
                  <a:lnTo>
                    <a:pt x="562" y="28"/>
                  </a:lnTo>
                  <a:lnTo>
                    <a:pt x="566" y="29"/>
                  </a:lnTo>
                  <a:lnTo>
                    <a:pt x="570" y="31"/>
                  </a:lnTo>
                  <a:lnTo>
                    <a:pt x="574" y="33"/>
                  </a:lnTo>
                  <a:lnTo>
                    <a:pt x="578" y="35"/>
                  </a:lnTo>
                  <a:lnTo>
                    <a:pt x="581" y="37"/>
                  </a:lnTo>
                  <a:lnTo>
                    <a:pt x="582" y="38"/>
                  </a:lnTo>
                  <a:lnTo>
                    <a:pt x="583" y="39"/>
                  </a:lnTo>
                  <a:lnTo>
                    <a:pt x="584" y="41"/>
                  </a:lnTo>
                  <a:lnTo>
                    <a:pt x="585" y="42"/>
                  </a:lnTo>
                  <a:lnTo>
                    <a:pt x="586" y="44"/>
                  </a:lnTo>
                  <a:lnTo>
                    <a:pt x="586" y="45"/>
                  </a:lnTo>
                  <a:lnTo>
                    <a:pt x="586" y="46"/>
                  </a:lnTo>
                  <a:lnTo>
                    <a:pt x="586" y="48"/>
                  </a:lnTo>
                  <a:lnTo>
                    <a:pt x="586" y="49"/>
                  </a:lnTo>
                  <a:lnTo>
                    <a:pt x="586" y="51"/>
                  </a:lnTo>
                  <a:lnTo>
                    <a:pt x="585" y="52"/>
                  </a:lnTo>
                  <a:lnTo>
                    <a:pt x="585" y="53"/>
                  </a:lnTo>
                  <a:lnTo>
                    <a:pt x="583" y="54"/>
                  </a:lnTo>
                  <a:lnTo>
                    <a:pt x="582" y="56"/>
                  </a:lnTo>
                  <a:lnTo>
                    <a:pt x="581" y="57"/>
                  </a:lnTo>
                  <a:lnTo>
                    <a:pt x="579" y="58"/>
                  </a:lnTo>
                  <a:lnTo>
                    <a:pt x="576" y="60"/>
                  </a:lnTo>
                  <a:lnTo>
                    <a:pt x="572" y="62"/>
                  </a:lnTo>
                  <a:lnTo>
                    <a:pt x="568" y="63"/>
                  </a:lnTo>
                  <a:lnTo>
                    <a:pt x="564" y="64"/>
                  </a:lnTo>
                  <a:lnTo>
                    <a:pt x="559" y="65"/>
                  </a:lnTo>
                  <a:lnTo>
                    <a:pt x="554" y="66"/>
                  </a:lnTo>
                  <a:lnTo>
                    <a:pt x="549" y="66"/>
                  </a:lnTo>
                  <a:lnTo>
                    <a:pt x="544" y="66"/>
                  </a:lnTo>
                  <a:lnTo>
                    <a:pt x="547" y="19"/>
                  </a:lnTo>
                  <a:lnTo>
                    <a:pt x="544" y="66"/>
                  </a:lnTo>
                  <a:close/>
                </a:path>
              </a:pathLst>
            </a:custGeom>
            <a:solidFill>
              <a:srgbClr val="464D5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6" name="Freeform 165">
              <a:extLst>
                <a:ext uri="{FF2B5EF4-FFF2-40B4-BE49-F238E27FC236}">
                  <a16:creationId xmlns:a16="http://schemas.microsoft.com/office/drawing/2014/main" id="{E870495E-5B69-2273-E365-EE8A4CD2AA44}"/>
                </a:ext>
              </a:extLst>
            </p:cNvPr>
            <p:cNvSpPr>
              <a:spLocks/>
            </p:cNvSpPr>
            <p:nvPr/>
          </p:nvSpPr>
          <p:spPr bwMode="auto">
            <a:xfrm>
              <a:off x="917576" y="5092700"/>
              <a:ext cx="1697038" cy="615950"/>
            </a:xfrm>
            <a:custGeom>
              <a:avLst/>
              <a:gdLst>
                <a:gd name="T0" fmla="*/ 2147483646 w 1069"/>
                <a:gd name="T1" fmla="*/ 2147483646 h 388"/>
                <a:gd name="T2" fmla="*/ 2147483646 w 1069"/>
                <a:gd name="T3" fmla="*/ 2147483646 h 388"/>
                <a:gd name="T4" fmla="*/ 2147483646 w 1069"/>
                <a:gd name="T5" fmla="*/ 2147483646 h 388"/>
                <a:gd name="T6" fmla="*/ 2147483646 w 1069"/>
                <a:gd name="T7" fmla="*/ 2147483646 h 388"/>
                <a:gd name="T8" fmla="*/ 2147483646 w 1069"/>
                <a:gd name="T9" fmla="*/ 2147483646 h 388"/>
                <a:gd name="T10" fmla="*/ 2147483646 w 1069"/>
                <a:gd name="T11" fmla="*/ 2147483646 h 388"/>
                <a:gd name="T12" fmla="*/ 2147483646 w 1069"/>
                <a:gd name="T13" fmla="*/ 2147483646 h 388"/>
                <a:gd name="T14" fmla="*/ 2147483646 w 1069"/>
                <a:gd name="T15" fmla="*/ 2147483646 h 388"/>
                <a:gd name="T16" fmla="*/ 2147483646 w 1069"/>
                <a:gd name="T17" fmla="*/ 2147483646 h 388"/>
                <a:gd name="T18" fmla="*/ 2147483646 w 1069"/>
                <a:gd name="T19" fmla="*/ 2147483646 h 388"/>
                <a:gd name="T20" fmla="*/ 2147483646 w 1069"/>
                <a:gd name="T21" fmla="*/ 2147483646 h 388"/>
                <a:gd name="T22" fmla="*/ 2147483646 w 1069"/>
                <a:gd name="T23" fmla="*/ 2147483646 h 388"/>
                <a:gd name="T24" fmla="*/ 2147483646 w 1069"/>
                <a:gd name="T25" fmla="*/ 2147483646 h 388"/>
                <a:gd name="T26" fmla="*/ 2147483646 w 1069"/>
                <a:gd name="T27" fmla="*/ 2147483646 h 388"/>
                <a:gd name="T28" fmla="*/ 2147483646 w 1069"/>
                <a:gd name="T29" fmla="*/ 2147483646 h 388"/>
                <a:gd name="T30" fmla="*/ 2147483646 w 1069"/>
                <a:gd name="T31" fmla="*/ 2147483646 h 388"/>
                <a:gd name="T32" fmla="*/ 2147483646 w 1069"/>
                <a:gd name="T33" fmla="*/ 2147483646 h 388"/>
                <a:gd name="T34" fmla="*/ 2147483646 w 1069"/>
                <a:gd name="T35" fmla="*/ 2147483646 h 388"/>
                <a:gd name="T36" fmla="*/ 0 w 1069"/>
                <a:gd name="T37" fmla="*/ 2147483646 h 388"/>
                <a:gd name="T38" fmla="*/ 0 w 1069"/>
                <a:gd name="T39" fmla="*/ 2147483646 h 388"/>
                <a:gd name="T40" fmla="*/ 2147483646 w 1069"/>
                <a:gd name="T41" fmla="*/ 2147483646 h 388"/>
                <a:gd name="T42" fmla="*/ 2147483646 w 1069"/>
                <a:gd name="T43" fmla="*/ 2147483646 h 388"/>
                <a:gd name="T44" fmla="*/ 2147483646 w 1069"/>
                <a:gd name="T45" fmla="*/ 2147483646 h 388"/>
                <a:gd name="T46" fmla="*/ 2147483646 w 1069"/>
                <a:gd name="T47" fmla="*/ 2147483646 h 388"/>
                <a:gd name="T48" fmla="*/ 2147483646 w 1069"/>
                <a:gd name="T49" fmla="*/ 2147483646 h 388"/>
                <a:gd name="T50" fmla="*/ 2147483646 w 1069"/>
                <a:gd name="T51" fmla="*/ 2147483646 h 388"/>
                <a:gd name="T52" fmla="*/ 2147483646 w 1069"/>
                <a:gd name="T53" fmla="*/ 0 h 388"/>
                <a:gd name="T54" fmla="*/ 2147483646 w 1069"/>
                <a:gd name="T55" fmla="*/ 0 h 388"/>
                <a:gd name="T56" fmla="*/ 2147483646 w 1069"/>
                <a:gd name="T57" fmla="*/ 0 h 388"/>
                <a:gd name="T58" fmla="*/ 2147483646 w 1069"/>
                <a:gd name="T59" fmla="*/ 0 h 388"/>
                <a:gd name="T60" fmla="*/ 2147483646 w 1069"/>
                <a:gd name="T61" fmla="*/ 2147483646 h 388"/>
                <a:gd name="T62" fmla="*/ 2147483646 w 1069"/>
                <a:gd name="T63" fmla="*/ 2147483646 h 388"/>
                <a:gd name="T64" fmla="*/ 2147483646 w 1069"/>
                <a:gd name="T65" fmla="*/ 2147483646 h 388"/>
                <a:gd name="T66" fmla="*/ 2147483646 w 1069"/>
                <a:gd name="T67" fmla="*/ 2147483646 h 388"/>
                <a:gd name="T68" fmla="*/ 2147483646 w 1069"/>
                <a:gd name="T69" fmla="*/ 2147483646 h 388"/>
                <a:gd name="T70" fmla="*/ 2147483646 w 1069"/>
                <a:gd name="T71" fmla="*/ 2147483646 h 388"/>
                <a:gd name="T72" fmla="*/ 2147483646 w 1069"/>
                <a:gd name="T73" fmla="*/ 2147483646 h 388"/>
                <a:gd name="T74" fmla="*/ 2147483646 w 1069"/>
                <a:gd name="T75" fmla="*/ 2147483646 h 3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69"/>
                <a:gd name="T115" fmla="*/ 0 h 388"/>
                <a:gd name="T116" fmla="*/ 1069 w 1069"/>
                <a:gd name="T117" fmla="*/ 388 h 38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69" h="388">
                  <a:moveTo>
                    <a:pt x="1069" y="349"/>
                  </a:moveTo>
                  <a:lnTo>
                    <a:pt x="1069" y="353"/>
                  </a:lnTo>
                  <a:lnTo>
                    <a:pt x="1068" y="357"/>
                  </a:lnTo>
                  <a:lnTo>
                    <a:pt x="1067" y="360"/>
                  </a:lnTo>
                  <a:lnTo>
                    <a:pt x="1065" y="364"/>
                  </a:lnTo>
                  <a:lnTo>
                    <a:pt x="1063" y="368"/>
                  </a:lnTo>
                  <a:lnTo>
                    <a:pt x="1061" y="371"/>
                  </a:lnTo>
                  <a:lnTo>
                    <a:pt x="1058" y="374"/>
                  </a:lnTo>
                  <a:lnTo>
                    <a:pt x="1055" y="377"/>
                  </a:lnTo>
                  <a:lnTo>
                    <a:pt x="1051" y="379"/>
                  </a:lnTo>
                  <a:lnTo>
                    <a:pt x="1048" y="382"/>
                  </a:lnTo>
                  <a:lnTo>
                    <a:pt x="1044" y="384"/>
                  </a:lnTo>
                  <a:lnTo>
                    <a:pt x="1040" y="385"/>
                  </a:lnTo>
                  <a:lnTo>
                    <a:pt x="1035" y="387"/>
                  </a:lnTo>
                  <a:lnTo>
                    <a:pt x="1031" y="388"/>
                  </a:lnTo>
                  <a:lnTo>
                    <a:pt x="1028" y="388"/>
                  </a:lnTo>
                  <a:lnTo>
                    <a:pt x="1026" y="388"/>
                  </a:lnTo>
                  <a:lnTo>
                    <a:pt x="1023" y="388"/>
                  </a:lnTo>
                  <a:lnTo>
                    <a:pt x="1021" y="388"/>
                  </a:lnTo>
                  <a:lnTo>
                    <a:pt x="48" y="388"/>
                  </a:lnTo>
                  <a:lnTo>
                    <a:pt x="45" y="388"/>
                  </a:lnTo>
                  <a:lnTo>
                    <a:pt x="43" y="388"/>
                  </a:lnTo>
                  <a:lnTo>
                    <a:pt x="40" y="388"/>
                  </a:lnTo>
                  <a:lnTo>
                    <a:pt x="38" y="388"/>
                  </a:lnTo>
                  <a:lnTo>
                    <a:pt x="33" y="387"/>
                  </a:lnTo>
                  <a:lnTo>
                    <a:pt x="29" y="385"/>
                  </a:lnTo>
                  <a:lnTo>
                    <a:pt x="25" y="384"/>
                  </a:lnTo>
                  <a:lnTo>
                    <a:pt x="21" y="382"/>
                  </a:lnTo>
                  <a:lnTo>
                    <a:pt x="17" y="379"/>
                  </a:lnTo>
                  <a:lnTo>
                    <a:pt x="14" y="377"/>
                  </a:lnTo>
                  <a:lnTo>
                    <a:pt x="11" y="374"/>
                  </a:lnTo>
                  <a:lnTo>
                    <a:pt x="8" y="371"/>
                  </a:lnTo>
                  <a:lnTo>
                    <a:pt x="5" y="368"/>
                  </a:lnTo>
                  <a:lnTo>
                    <a:pt x="3" y="364"/>
                  </a:lnTo>
                  <a:lnTo>
                    <a:pt x="2" y="360"/>
                  </a:lnTo>
                  <a:lnTo>
                    <a:pt x="1" y="357"/>
                  </a:lnTo>
                  <a:lnTo>
                    <a:pt x="0" y="353"/>
                  </a:lnTo>
                  <a:lnTo>
                    <a:pt x="0" y="349"/>
                  </a:lnTo>
                  <a:lnTo>
                    <a:pt x="0" y="40"/>
                  </a:lnTo>
                  <a:lnTo>
                    <a:pt x="0" y="36"/>
                  </a:lnTo>
                  <a:lnTo>
                    <a:pt x="1" y="32"/>
                  </a:lnTo>
                  <a:lnTo>
                    <a:pt x="2" y="28"/>
                  </a:lnTo>
                  <a:lnTo>
                    <a:pt x="3" y="24"/>
                  </a:lnTo>
                  <a:lnTo>
                    <a:pt x="5" y="21"/>
                  </a:lnTo>
                  <a:lnTo>
                    <a:pt x="8" y="18"/>
                  </a:lnTo>
                  <a:lnTo>
                    <a:pt x="11" y="14"/>
                  </a:lnTo>
                  <a:lnTo>
                    <a:pt x="14" y="12"/>
                  </a:lnTo>
                  <a:lnTo>
                    <a:pt x="17" y="9"/>
                  </a:lnTo>
                  <a:lnTo>
                    <a:pt x="21" y="7"/>
                  </a:lnTo>
                  <a:lnTo>
                    <a:pt x="25" y="5"/>
                  </a:lnTo>
                  <a:lnTo>
                    <a:pt x="29" y="3"/>
                  </a:lnTo>
                  <a:lnTo>
                    <a:pt x="33" y="2"/>
                  </a:lnTo>
                  <a:lnTo>
                    <a:pt x="38" y="1"/>
                  </a:lnTo>
                  <a:lnTo>
                    <a:pt x="40" y="0"/>
                  </a:lnTo>
                  <a:lnTo>
                    <a:pt x="43" y="0"/>
                  </a:lnTo>
                  <a:lnTo>
                    <a:pt x="45" y="0"/>
                  </a:lnTo>
                  <a:lnTo>
                    <a:pt x="48" y="0"/>
                  </a:lnTo>
                  <a:lnTo>
                    <a:pt x="1021" y="0"/>
                  </a:lnTo>
                  <a:lnTo>
                    <a:pt x="1023" y="0"/>
                  </a:lnTo>
                  <a:lnTo>
                    <a:pt x="1026" y="0"/>
                  </a:lnTo>
                  <a:lnTo>
                    <a:pt x="1028" y="0"/>
                  </a:lnTo>
                  <a:lnTo>
                    <a:pt x="1031" y="1"/>
                  </a:lnTo>
                  <a:lnTo>
                    <a:pt x="1035" y="2"/>
                  </a:lnTo>
                  <a:lnTo>
                    <a:pt x="1040" y="3"/>
                  </a:lnTo>
                  <a:lnTo>
                    <a:pt x="1044" y="5"/>
                  </a:lnTo>
                  <a:lnTo>
                    <a:pt x="1048" y="7"/>
                  </a:lnTo>
                  <a:lnTo>
                    <a:pt x="1051" y="9"/>
                  </a:lnTo>
                  <a:lnTo>
                    <a:pt x="1055" y="12"/>
                  </a:lnTo>
                  <a:lnTo>
                    <a:pt x="1058" y="14"/>
                  </a:lnTo>
                  <a:lnTo>
                    <a:pt x="1061" y="18"/>
                  </a:lnTo>
                  <a:lnTo>
                    <a:pt x="1063" y="21"/>
                  </a:lnTo>
                  <a:lnTo>
                    <a:pt x="1065" y="24"/>
                  </a:lnTo>
                  <a:lnTo>
                    <a:pt x="1067" y="28"/>
                  </a:lnTo>
                  <a:lnTo>
                    <a:pt x="1068" y="32"/>
                  </a:lnTo>
                  <a:lnTo>
                    <a:pt x="1069" y="36"/>
                  </a:lnTo>
                  <a:lnTo>
                    <a:pt x="1069" y="40"/>
                  </a:lnTo>
                  <a:lnTo>
                    <a:pt x="1069" y="349"/>
                  </a:lnTo>
                  <a:close/>
                </a:path>
              </a:pathLst>
            </a:custGeom>
            <a:solidFill>
              <a:srgbClr val="927F8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7" name="Freeform 166">
              <a:extLst>
                <a:ext uri="{FF2B5EF4-FFF2-40B4-BE49-F238E27FC236}">
                  <a16:creationId xmlns:a16="http://schemas.microsoft.com/office/drawing/2014/main" id="{3E1F378C-8D8D-5CEC-20CA-9DA4861D9093}"/>
                </a:ext>
              </a:extLst>
            </p:cNvPr>
            <p:cNvSpPr>
              <a:spLocks noEditPoints="1"/>
            </p:cNvSpPr>
            <p:nvPr/>
          </p:nvSpPr>
          <p:spPr bwMode="auto">
            <a:xfrm>
              <a:off x="909638" y="5087938"/>
              <a:ext cx="1711325" cy="627063"/>
            </a:xfrm>
            <a:custGeom>
              <a:avLst/>
              <a:gdLst>
                <a:gd name="T0" fmla="*/ 2147483646 w 1078"/>
                <a:gd name="T1" fmla="*/ 0 h 395"/>
                <a:gd name="T2" fmla="*/ 2147483646 w 1078"/>
                <a:gd name="T3" fmla="*/ 2147483646 h 395"/>
                <a:gd name="T4" fmla="*/ 2147483646 w 1078"/>
                <a:gd name="T5" fmla="*/ 2147483646 h 395"/>
                <a:gd name="T6" fmla="*/ 2147483646 w 1078"/>
                <a:gd name="T7" fmla="*/ 2147483646 h 395"/>
                <a:gd name="T8" fmla="*/ 2147483646 w 1078"/>
                <a:gd name="T9" fmla="*/ 2147483646 h 395"/>
                <a:gd name="T10" fmla="*/ 2147483646 w 1078"/>
                <a:gd name="T11" fmla="*/ 2147483646 h 395"/>
                <a:gd name="T12" fmla="*/ 2147483646 w 1078"/>
                <a:gd name="T13" fmla="*/ 2147483646 h 395"/>
                <a:gd name="T14" fmla="*/ 0 w 1078"/>
                <a:gd name="T15" fmla="*/ 2147483646 h 395"/>
                <a:gd name="T16" fmla="*/ 2147483646 w 1078"/>
                <a:gd name="T17" fmla="*/ 2147483646 h 395"/>
                <a:gd name="T18" fmla="*/ 2147483646 w 1078"/>
                <a:gd name="T19" fmla="*/ 2147483646 h 395"/>
                <a:gd name="T20" fmla="*/ 2147483646 w 1078"/>
                <a:gd name="T21" fmla="*/ 2147483646 h 395"/>
                <a:gd name="T22" fmla="*/ 2147483646 w 1078"/>
                <a:gd name="T23" fmla="*/ 2147483646 h 395"/>
                <a:gd name="T24" fmla="*/ 2147483646 w 1078"/>
                <a:gd name="T25" fmla="*/ 2147483646 h 395"/>
                <a:gd name="T26" fmla="*/ 2147483646 w 1078"/>
                <a:gd name="T27" fmla="*/ 2147483646 h 395"/>
                <a:gd name="T28" fmla="*/ 2147483646 w 1078"/>
                <a:gd name="T29" fmla="*/ 2147483646 h 395"/>
                <a:gd name="T30" fmla="*/ 2147483646 w 1078"/>
                <a:gd name="T31" fmla="*/ 2147483646 h 395"/>
                <a:gd name="T32" fmla="*/ 2147483646 w 1078"/>
                <a:gd name="T33" fmla="*/ 2147483646 h 395"/>
                <a:gd name="T34" fmla="*/ 2147483646 w 1078"/>
                <a:gd name="T35" fmla="*/ 2147483646 h 395"/>
                <a:gd name="T36" fmla="*/ 2147483646 w 1078"/>
                <a:gd name="T37" fmla="*/ 2147483646 h 395"/>
                <a:gd name="T38" fmla="*/ 2147483646 w 1078"/>
                <a:gd name="T39" fmla="*/ 2147483646 h 395"/>
                <a:gd name="T40" fmla="*/ 2147483646 w 1078"/>
                <a:gd name="T41" fmla="*/ 2147483646 h 395"/>
                <a:gd name="T42" fmla="*/ 2147483646 w 1078"/>
                <a:gd name="T43" fmla="*/ 2147483646 h 395"/>
                <a:gd name="T44" fmla="*/ 2147483646 w 1078"/>
                <a:gd name="T45" fmla="*/ 2147483646 h 395"/>
                <a:gd name="T46" fmla="*/ 2147483646 w 1078"/>
                <a:gd name="T47" fmla="*/ 2147483646 h 395"/>
                <a:gd name="T48" fmla="*/ 2147483646 w 1078"/>
                <a:gd name="T49" fmla="*/ 2147483646 h 395"/>
                <a:gd name="T50" fmla="*/ 2147483646 w 1078"/>
                <a:gd name="T51" fmla="*/ 2147483646 h 395"/>
                <a:gd name="T52" fmla="*/ 2147483646 w 1078"/>
                <a:gd name="T53" fmla="*/ 2147483646 h 395"/>
                <a:gd name="T54" fmla="*/ 2147483646 w 1078"/>
                <a:gd name="T55" fmla="*/ 2147483646 h 395"/>
                <a:gd name="T56" fmla="*/ 2147483646 w 1078"/>
                <a:gd name="T57" fmla="*/ 2147483646 h 395"/>
                <a:gd name="T58" fmla="*/ 2147483646 w 1078"/>
                <a:gd name="T59" fmla="*/ 2147483646 h 395"/>
                <a:gd name="T60" fmla="*/ 2147483646 w 1078"/>
                <a:gd name="T61" fmla="*/ 2147483646 h 395"/>
                <a:gd name="T62" fmla="*/ 2147483646 w 1078"/>
                <a:gd name="T63" fmla="*/ 0 h 395"/>
                <a:gd name="T64" fmla="*/ 2147483646 w 1078"/>
                <a:gd name="T65" fmla="*/ 0 h 395"/>
                <a:gd name="T66" fmla="*/ 2147483646 w 1078"/>
                <a:gd name="T67" fmla="*/ 2147483646 h 395"/>
                <a:gd name="T68" fmla="*/ 2147483646 w 1078"/>
                <a:gd name="T69" fmla="*/ 2147483646 h 395"/>
                <a:gd name="T70" fmla="*/ 2147483646 w 1078"/>
                <a:gd name="T71" fmla="*/ 2147483646 h 395"/>
                <a:gd name="T72" fmla="*/ 2147483646 w 1078"/>
                <a:gd name="T73" fmla="*/ 2147483646 h 395"/>
                <a:gd name="T74" fmla="*/ 2147483646 w 1078"/>
                <a:gd name="T75" fmla="*/ 2147483646 h 395"/>
                <a:gd name="T76" fmla="*/ 2147483646 w 1078"/>
                <a:gd name="T77" fmla="*/ 2147483646 h 395"/>
                <a:gd name="T78" fmla="*/ 2147483646 w 1078"/>
                <a:gd name="T79" fmla="*/ 2147483646 h 395"/>
                <a:gd name="T80" fmla="*/ 2147483646 w 1078"/>
                <a:gd name="T81" fmla="*/ 2147483646 h 395"/>
                <a:gd name="T82" fmla="*/ 2147483646 w 1078"/>
                <a:gd name="T83" fmla="*/ 2147483646 h 395"/>
                <a:gd name="T84" fmla="*/ 2147483646 w 1078"/>
                <a:gd name="T85" fmla="*/ 2147483646 h 395"/>
                <a:gd name="T86" fmla="*/ 2147483646 w 1078"/>
                <a:gd name="T87" fmla="*/ 2147483646 h 395"/>
                <a:gd name="T88" fmla="*/ 2147483646 w 1078"/>
                <a:gd name="T89" fmla="*/ 2147483646 h 395"/>
                <a:gd name="T90" fmla="*/ 2147483646 w 1078"/>
                <a:gd name="T91" fmla="*/ 2147483646 h 395"/>
                <a:gd name="T92" fmla="*/ 2147483646 w 1078"/>
                <a:gd name="T93" fmla="*/ 2147483646 h 395"/>
                <a:gd name="T94" fmla="*/ 2147483646 w 1078"/>
                <a:gd name="T95" fmla="*/ 2147483646 h 395"/>
                <a:gd name="T96" fmla="*/ 2147483646 w 1078"/>
                <a:gd name="T97" fmla="*/ 2147483646 h 395"/>
                <a:gd name="T98" fmla="*/ 2147483646 w 1078"/>
                <a:gd name="T99" fmla="*/ 2147483646 h 395"/>
                <a:gd name="T100" fmla="*/ 2147483646 w 1078"/>
                <a:gd name="T101" fmla="*/ 2147483646 h 395"/>
                <a:gd name="T102" fmla="*/ 2147483646 w 1078"/>
                <a:gd name="T103" fmla="*/ 2147483646 h 395"/>
                <a:gd name="T104" fmla="*/ 2147483646 w 1078"/>
                <a:gd name="T105" fmla="*/ 2147483646 h 395"/>
                <a:gd name="T106" fmla="*/ 2147483646 w 1078"/>
                <a:gd name="T107" fmla="*/ 2147483646 h 395"/>
                <a:gd name="T108" fmla="*/ 2147483646 w 1078"/>
                <a:gd name="T109" fmla="*/ 2147483646 h 395"/>
                <a:gd name="T110" fmla="*/ 2147483646 w 1078"/>
                <a:gd name="T111" fmla="*/ 2147483646 h 39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8"/>
                <a:gd name="T169" fmla="*/ 0 h 395"/>
                <a:gd name="T170" fmla="*/ 1078 w 1078"/>
                <a:gd name="T171" fmla="*/ 395 h 39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8" h="395">
                  <a:moveTo>
                    <a:pt x="53" y="0"/>
                  </a:moveTo>
                  <a:lnTo>
                    <a:pt x="50" y="0"/>
                  </a:lnTo>
                  <a:lnTo>
                    <a:pt x="47" y="0"/>
                  </a:lnTo>
                  <a:lnTo>
                    <a:pt x="45" y="0"/>
                  </a:lnTo>
                  <a:lnTo>
                    <a:pt x="42" y="0"/>
                  </a:lnTo>
                  <a:lnTo>
                    <a:pt x="40" y="1"/>
                  </a:lnTo>
                  <a:lnTo>
                    <a:pt x="37" y="2"/>
                  </a:lnTo>
                  <a:lnTo>
                    <a:pt x="35" y="2"/>
                  </a:lnTo>
                  <a:lnTo>
                    <a:pt x="32" y="3"/>
                  </a:lnTo>
                  <a:lnTo>
                    <a:pt x="28" y="5"/>
                  </a:lnTo>
                  <a:lnTo>
                    <a:pt x="23" y="7"/>
                  </a:lnTo>
                  <a:lnTo>
                    <a:pt x="19" y="10"/>
                  </a:lnTo>
                  <a:lnTo>
                    <a:pt x="16" y="12"/>
                  </a:lnTo>
                  <a:lnTo>
                    <a:pt x="12" y="15"/>
                  </a:lnTo>
                  <a:lnTo>
                    <a:pt x="9" y="19"/>
                  </a:lnTo>
                  <a:lnTo>
                    <a:pt x="6" y="22"/>
                  </a:lnTo>
                  <a:lnTo>
                    <a:pt x="4" y="26"/>
                  </a:lnTo>
                  <a:lnTo>
                    <a:pt x="3" y="30"/>
                  </a:lnTo>
                  <a:lnTo>
                    <a:pt x="1" y="34"/>
                  </a:lnTo>
                  <a:lnTo>
                    <a:pt x="1" y="36"/>
                  </a:lnTo>
                  <a:lnTo>
                    <a:pt x="1" y="39"/>
                  </a:lnTo>
                  <a:lnTo>
                    <a:pt x="0" y="41"/>
                  </a:lnTo>
                  <a:lnTo>
                    <a:pt x="0" y="43"/>
                  </a:lnTo>
                  <a:lnTo>
                    <a:pt x="0" y="352"/>
                  </a:lnTo>
                  <a:lnTo>
                    <a:pt x="0" y="354"/>
                  </a:lnTo>
                  <a:lnTo>
                    <a:pt x="1" y="356"/>
                  </a:lnTo>
                  <a:lnTo>
                    <a:pt x="1" y="358"/>
                  </a:lnTo>
                  <a:lnTo>
                    <a:pt x="1" y="360"/>
                  </a:lnTo>
                  <a:lnTo>
                    <a:pt x="2" y="362"/>
                  </a:lnTo>
                  <a:lnTo>
                    <a:pt x="3" y="364"/>
                  </a:lnTo>
                  <a:lnTo>
                    <a:pt x="4" y="366"/>
                  </a:lnTo>
                  <a:lnTo>
                    <a:pt x="4" y="368"/>
                  </a:lnTo>
                  <a:lnTo>
                    <a:pt x="5" y="370"/>
                  </a:lnTo>
                  <a:lnTo>
                    <a:pt x="6" y="372"/>
                  </a:lnTo>
                  <a:lnTo>
                    <a:pt x="8" y="374"/>
                  </a:lnTo>
                  <a:lnTo>
                    <a:pt x="9" y="376"/>
                  </a:lnTo>
                  <a:lnTo>
                    <a:pt x="12" y="379"/>
                  </a:lnTo>
                  <a:lnTo>
                    <a:pt x="16" y="382"/>
                  </a:lnTo>
                  <a:lnTo>
                    <a:pt x="19" y="385"/>
                  </a:lnTo>
                  <a:lnTo>
                    <a:pt x="23" y="387"/>
                  </a:lnTo>
                  <a:lnTo>
                    <a:pt x="26" y="389"/>
                  </a:lnTo>
                  <a:lnTo>
                    <a:pt x="28" y="390"/>
                  </a:lnTo>
                  <a:lnTo>
                    <a:pt x="30" y="391"/>
                  </a:lnTo>
                  <a:lnTo>
                    <a:pt x="32" y="391"/>
                  </a:lnTo>
                  <a:lnTo>
                    <a:pt x="35" y="392"/>
                  </a:lnTo>
                  <a:lnTo>
                    <a:pt x="37" y="393"/>
                  </a:lnTo>
                  <a:lnTo>
                    <a:pt x="40" y="394"/>
                  </a:lnTo>
                  <a:lnTo>
                    <a:pt x="42" y="394"/>
                  </a:lnTo>
                  <a:lnTo>
                    <a:pt x="45" y="394"/>
                  </a:lnTo>
                  <a:lnTo>
                    <a:pt x="47" y="395"/>
                  </a:lnTo>
                  <a:lnTo>
                    <a:pt x="50" y="395"/>
                  </a:lnTo>
                  <a:lnTo>
                    <a:pt x="53" y="395"/>
                  </a:lnTo>
                  <a:lnTo>
                    <a:pt x="1026" y="395"/>
                  </a:lnTo>
                  <a:lnTo>
                    <a:pt x="1029" y="395"/>
                  </a:lnTo>
                  <a:lnTo>
                    <a:pt x="1031" y="395"/>
                  </a:lnTo>
                  <a:lnTo>
                    <a:pt x="1034" y="394"/>
                  </a:lnTo>
                  <a:lnTo>
                    <a:pt x="1036" y="394"/>
                  </a:lnTo>
                  <a:lnTo>
                    <a:pt x="1039" y="394"/>
                  </a:lnTo>
                  <a:lnTo>
                    <a:pt x="1041" y="393"/>
                  </a:lnTo>
                  <a:lnTo>
                    <a:pt x="1044" y="392"/>
                  </a:lnTo>
                  <a:lnTo>
                    <a:pt x="1046" y="391"/>
                  </a:lnTo>
                  <a:lnTo>
                    <a:pt x="1049" y="391"/>
                  </a:lnTo>
                  <a:lnTo>
                    <a:pt x="1051" y="390"/>
                  </a:lnTo>
                  <a:lnTo>
                    <a:pt x="1053" y="389"/>
                  </a:lnTo>
                  <a:lnTo>
                    <a:pt x="1055" y="387"/>
                  </a:lnTo>
                  <a:lnTo>
                    <a:pt x="1059" y="385"/>
                  </a:lnTo>
                  <a:lnTo>
                    <a:pt x="1063" y="382"/>
                  </a:lnTo>
                  <a:lnTo>
                    <a:pt x="1066" y="379"/>
                  </a:lnTo>
                  <a:lnTo>
                    <a:pt x="1069" y="376"/>
                  </a:lnTo>
                  <a:lnTo>
                    <a:pt x="1072" y="372"/>
                  </a:lnTo>
                  <a:lnTo>
                    <a:pt x="1074" y="368"/>
                  </a:lnTo>
                  <a:lnTo>
                    <a:pt x="1076" y="364"/>
                  </a:lnTo>
                  <a:lnTo>
                    <a:pt x="1077" y="360"/>
                  </a:lnTo>
                  <a:lnTo>
                    <a:pt x="1078" y="358"/>
                  </a:lnTo>
                  <a:lnTo>
                    <a:pt x="1078" y="356"/>
                  </a:lnTo>
                  <a:lnTo>
                    <a:pt x="1078" y="354"/>
                  </a:lnTo>
                  <a:lnTo>
                    <a:pt x="1078" y="352"/>
                  </a:lnTo>
                  <a:lnTo>
                    <a:pt x="1078" y="43"/>
                  </a:lnTo>
                  <a:lnTo>
                    <a:pt x="1078" y="41"/>
                  </a:lnTo>
                  <a:lnTo>
                    <a:pt x="1078" y="39"/>
                  </a:lnTo>
                  <a:lnTo>
                    <a:pt x="1078" y="36"/>
                  </a:lnTo>
                  <a:lnTo>
                    <a:pt x="1077" y="34"/>
                  </a:lnTo>
                  <a:lnTo>
                    <a:pt x="1076" y="30"/>
                  </a:lnTo>
                  <a:lnTo>
                    <a:pt x="1074" y="26"/>
                  </a:lnTo>
                  <a:lnTo>
                    <a:pt x="1072" y="22"/>
                  </a:lnTo>
                  <a:lnTo>
                    <a:pt x="1069" y="19"/>
                  </a:lnTo>
                  <a:lnTo>
                    <a:pt x="1066" y="15"/>
                  </a:lnTo>
                  <a:lnTo>
                    <a:pt x="1063" y="12"/>
                  </a:lnTo>
                  <a:lnTo>
                    <a:pt x="1059" y="10"/>
                  </a:lnTo>
                  <a:lnTo>
                    <a:pt x="1055" y="7"/>
                  </a:lnTo>
                  <a:lnTo>
                    <a:pt x="1051" y="5"/>
                  </a:lnTo>
                  <a:lnTo>
                    <a:pt x="1046" y="3"/>
                  </a:lnTo>
                  <a:lnTo>
                    <a:pt x="1041" y="2"/>
                  </a:lnTo>
                  <a:lnTo>
                    <a:pt x="1036" y="0"/>
                  </a:lnTo>
                  <a:lnTo>
                    <a:pt x="1034" y="0"/>
                  </a:lnTo>
                  <a:lnTo>
                    <a:pt x="1031" y="0"/>
                  </a:lnTo>
                  <a:lnTo>
                    <a:pt x="1029" y="0"/>
                  </a:lnTo>
                  <a:lnTo>
                    <a:pt x="1026" y="0"/>
                  </a:lnTo>
                  <a:lnTo>
                    <a:pt x="53" y="0"/>
                  </a:lnTo>
                  <a:close/>
                  <a:moveTo>
                    <a:pt x="9" y="352"/>
                  </a:moveTo>
                  <a:lnTo>
                    <a:pt x="9" y="43"/>
                  </a:lnTo>
                  <a:lnTo>
                    <a:pt x="9" y="39"/>
                  </a:lnTo>
                  <a:lnTo>
                    <a:pt x="10" y="36"/>
                  </a:lnTo>
                  <a:lnTo>
                    <a:pt x="11" y="32"/>
                  </a:lnTo>
                  <a:lnTo>
                    <a:pt x="13" y="29"/>
                  </a:lnTo>
                  <a:lnTo>
                    <a:pt x="14" y="26"/>
                  </a:lnTo>
                  <a:lnTo>
                    <a:pt x="17" y="23"/>
                  </a:lnTo>
                  <a:lnTo>
                    <a:pt x="19" y="20"/>
                  </a:lnTo>
                  <a:lnTo>
                    <a:pt x="22" y="17"/>
                  </a:lnTo>
                  <a:lnTo>
                    <a:pt x="25" y="15"/>
                  </a:lnTo>
                  <a:lnTo>
                    <a:pt x="28" y="13"/>
                  </a:lnTo>
                  <a:lnTo>
                    <a:pt x="32" y="11"/>
                  </a:lnTo>
                  <a:lnTo>
                    <a:pt x="36" y="9"/>
                  </a:lnTo>
                  <a:lnTo>
                    <a:pt x="40" y="8"/>
                  </a:lnTo>
                  <a:lnTo>
                    <a:pt x="44" y="7"/>
                  </a:lnTo>
                  <a:lnTo>
                    <a:pt x="48" y="7"/>
                  </a:lnTo>
                  <a:lnTo>
                    <a:pt x="53" y="6"/>
                  </a:lnTo>
                  <a:lnTo>
                    <a:pt x="1026" y="6"/>
                  </a:lnTo>
                  <a:lnTo>
                    <a:pt x="1030" y="7"/>
                  </a:lnTo>
                  <a:lnTo>
                    <a:pt x="1035" y="7"/>
                  </a:lnTo>
                  <a:lnTo>
                    <a:pt x="1039" y="8"/>
                  </a:lnTo>
                  <a:lnTo>
                    <a:pt x="1043" y="9"/>
                  </a:lnTo>
                  <a:lnTo>
                    <a:pt x="1047" y="11"/>
                  </a:lnTo>
                  <a:lnTo>
                    <a:pt x="1050" y="13"/>
                  </a:lnTo>
                  <a:lnTo>
                    <a:pt x="1054" y="15"/>
                  </a:lnTo>
                  <a:lnTo>
                    <a:pt x="1057" y="17"/>
                  </a:lnTo>
                  <a:lnTo>
                    <a:pt x="1059" y="20"/>
                  </a:lnTo>
                  <a:lnTo>
                    <a:pt x="1062" y="23"/>
                  </a:lnTo>
                  <a:lnTo>
                    <a:pt x="1064" y="26"/>
                  </a:lnTo>
                  <a:lnTo>
                    <a:pt x="1066" y="29"/>
                  </a:lnTo>
                  <a:lnTo>
                    <a:pt x="1068" y="32"/>
                  </a:lnTo>
                  <a:lnTo>
                    <a:pt x="1069" y="36"/>
                  </a:lnTo>
                  <a:lnTo>
                    <a:pt x="1069" y="39"/>
                  </a:lnTo>
                  <a:lnTo>
                    <a:pt x="1070" y="43"/>
                  </a:lnTo>
                  <a:lnTo>
                    <a:pt x="1070" y="352"/>
                  </a:lnTo>
                  <a:lnTo>
                    <a:pt x="1069" y="355"/>
                  </a:lnTo>
                  <a:lnTo>
                    <a:pt x="1069" y="359"/>
                  </a:lnTo>
                  <a:lnTo>
                    <a:pt x="1068" y="362"/>
                  </a:lnTo>
                  <a:lnTo>
                    <a:pt x="1066" y="366"/>
                  </a:lnTo>
                  <a:lnTo>
                    <a:pt x="1064" y="369"/>
                  </a:lnTo>
                  <a:lnTo>
                    <a:pt x="1062" y="372"/>
                  </a:lnTo>
                  <a:lnTo>
                    <a:pt x="1059" y="375"/>
                  </a:lnTo>
                  <a:lnTo>
                    <a:pt x="1057" y="377"/>
                  </a:lnTo>
                  <a:lnTo>
                    <a:pt x="1054" y="380"/>
                  </a:lnTo>
                  <a:lnTo>
                    <a:pt x="1050" y="382"/>
                  </a:lnTo>
                  <a:lnTo>
                    <a:pt x="1047" y="384"/>
                  </a:lnTo>
                  <a:lnTo>
                    <a:pt x="1043" y="385"/>
                  </a:lnTo>
                  <a:lnTo>
                    <a:pt x="1039" y="387"/>
                  </a:lnTo>
                  <a:lnTo>
                    <a:pt x="1035" y="387"/>
                  </a:lnTo>
                  <a:lnTo>
                    <a:pt x="1030" y="388"/>
                  </a:lnTo>
                  <a:lnTo>
                    <a:pt x="1026" y="388"/>
                  </a:lnTo>
                  <a:lnTo>
                    <a:pt x="53" y="388"/>
                  </a:lnTo>
                  <a:lnTo>
                    <a:pt x="48" y="388"/>
                  </a:lnTo>
                  <a:lnTo>
                    <a:pt x="44" y="387"/>
                  </a:lnTo>
                  <a:lnTo>
                    <a:pt x="40" y="387"/>
                  </a:lnTo>
                  <a:lnTo>
                    <a:pt x="36" y="385"/>
                  </a:lnTo>
                  <a:lnTo>
                    <a:pt x="32" y="384"/>
                  </a:lnTo>
                  <a:lnTo>
                    <a:pt x="28" y="382"/>
                  </a:lnTo>
                  <a:lnTo>
                    <a:pt x="25" y="380"/>
                  </a:lnTo>
                  <a:lnTo>
                    <a:pt x="22" y="377"/>
                  </a:lnTo>
                  <a:lnTo>
                    <a:pt x="19" y="375"/>
                  </a:lnTo>
                  <a:lnTo>
                    <a:pt x="17" y="372"/>
                  </a:lnTo>
                  <a:lnTo>
                    <a:pt x="14" y="369"/>
                  </a:lnTo>
                  <a:lnTo>
                    <a:pt x="13" y="366"/>
                  </a:lnTo>
                  <a:lnTo>
                    <a:pt x="11" y="362"/>
                  </a:lnTo>
                  <a:lnTo>
                    <a:pt x="10" y="359"/>
                  </a:lnTo>
                  <a:lnTo>
                    <a:pt x="9" y="355"/>
                  </a:lnTo>
                  <a:lnTo>
                    <a:pt x="9" y="352"/>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8" name="Freeform 167">
              <a:extLst>
                <a:ext uri="{FF2B5EF4-FFF2-40B4-BE49-F238E27FC236}">
                  <a16:creationId xmlns:a16="http://schemas.microsoft.com/office/drawing/2014/main" id="{EA618ED5-0730-47C5-79D6-45BD6E0D6A20}"/>
                </a:ext>
              </a:extLst>
            </p:cNvPr>
            <p:cNvSpPr>
              <a:spLocks/>
            </p:cNvSpPr>
            <p:nvPr/>
          </p:nvSpPr>
          <p:spPr bwMode="auto">
            <a:xfrm>
              <a:off x="1000126" y="5122863"/>
              <a:ext cx="1530350" cy="555625"/>
            </a:xfrm>
            <a:custGeom>
              <a:avLst/>
              <a:gdLst>
                <a:gd name="T0" fmla="*/ 2147483646 w 964"/>
                <a:gd name="T1" fmla="*/ 2147483646 h 350"/>
                <a:gd name="T2" fmla="*/ 2147483646 w 964"/>
                <a:gd name="T3" fmla="*/ 2147483646 h 350"/>
                <a:gd name="T4" fmla="*/ 2147483646 w 964"/>
                <a:gd name="T5" fmla="*/ 2147483646 h 350"/>
                <a:gd name="T6" fmla="*/ 2147483646 w 964"/>
                <a:gd name="T7" fmla="*/ 2147483646 h 350"/>
                <a:gd name="T8" fmla="*/ 2147483646 w 964"/>
                <a:gd name="T9" fmla="*/ 2147483646 h 350"/>
                <a:gd name="T10" fmla="*/ 2147483646 w 964"/>
                <a:gd name="T11" fmla="*/ 2147483646 h 350"/>
                <a:gd name="T12" fmla="*/ 2147483646 w 964"/>
                <a:gd name="T13" fmla="*/ 2147483646 h 350"/>
                <a:gd name="T14" fmla="*/ 2147483646 w 964"/>
                <a:gd name="T15" fmla="*/ 2147483646 h 350"/>
                <a:gd name="T16" fmla="*/ 2147483646 w 964"/>
                <a:gd name="T17" fmla="*/ 2147483646 h 350"/>
                <a:gd name="T18" fmla="*/ 2147483646 w 964"/>
                <a:gd name="T19" fmla="*/ 2147483646 h 350"/>
                <a:gd name="T20" fmla="*/ 2147483646 w 964"/>
                <a:gd name="T21" fmla="*/ 2147483646 h 350"/>
                <a:gd name="T22" fmla="*/ 2147483646 w 964"/>
                <a:gd name="T23" fmla="*/ 2147483646 h 350"/>
                <a:gd name="T24" fmla="*/ 2147483646 w 964"/>
                <a:gd name="T25" fmla="*/ 2147483646 h 350"/>
                <a:gd name="T26" fmla="*/ 2147483646 w 964"/>
                <a:gd name="T27" fmla="*/ 2147483646 h 350"/>
                <a:gd name="T28" fmla="*/ 2147483646 w 964"/>
                <a:gd name="T29" fmla="*/ 2147483646 h 350"/>
                <a:gd name="T30" fmla="*/ 2147483646 w 964"/>
                <a:gd name="T31" fmla="*/ 2147483646 h 350"/>
                <a:gd name="T32" fmla="*/ 0 w 964"/>
                <a:gd name="T33" fmla="*/ 2147483646 h 350"/>
                <a:gd name="T34" fmla="*/ 2147483646 w 964"/>
                <a:gd name="T35" fmla="*/ 2147483646 h 350"/>
                <a:gd name="T36" fmla="*/ 2147483646 w 964"/>
                <a:gd name="T37" fmla="*/ 2147483646 h 350"/>
                <a:gd name="T38" fmla="*/ 2147483646 w 964"/>
                <a:gd name="T39" fmla="*/ 2147483646 h 350"/>
                <a:gd name="T40" fmla="*/ 2147483646 w 964"/>
                <a:gd name="T41" fmla="*/ 2147483646 h 350"/>
                <a:gd name="T42" fmla="*/ 2147483646 w 964"/>
                <a:gd name="T43" fmla="*/ 2147483646 h 350"/>
                <a:gd name="T44" fmla="*/ 2147483646 w 964"/>
                <a:gd name="T45" fmla="*/ 2147483646 h 350"/>
                <a:gd name="T46" fmla="*/ 2147483646 w 964"/>
                <a:gd name="T47" fmla="*/ 2147483646 h 350"/>
                <a:gd name="T48" fmla="*/ 2147483646 w 964"/>
                <a:gd name="T49" fmla="*/ 0 h 350"/>
                <a:gd name="T50" fmla="*/ 2147483646 w 964"/>
                <a:gd name="T51" fmla="*/ 0 h 350"/>
                <a:gd name="T52" fmla="*/ 2147483646 w 964"/>
                <a:gd name="T53" fmla="*/ 2147483646 h 350"/>
                <a:gd name="T54" fmla="*/ 2147483646 w 964"/>
                <a:gd name="T55" fmla="*/ 2147483646 h 350"/>
                <a:gd name="T56" fmla="*/ 2147483646 w 964"/>
                <a:gd name="T57" fmla="*/ 2147483646 h 350"/>
                <a:gd name="T58" fmla="*/ 2147483646 w 964"/>
                <a:gd name="T59" fmla="*/ 2147483646 h 350"/>
                <a:gd name="T60" fmla="*/ 2147483646 w 964"/>
                <a:gd name="T61" fmla="*/ 2147483646 h 350"/>
                <a:gd name="T62" fmla="*/ 2147483646 w 964"/>
                <a:gd name="T63" fmla="*/ 2147483646 h 350"/>
                <a:gd name="T64" fmla="*/ 2147483646 w 964"/>
                <a:gd name="T65" fmla="*/ 2147483646 h 350"/>
                <a:gd name="T66" fmla="*/ 2147483646 w 964"/>
                <a:gd name="T67" fmla="*/ 2147483646 h 35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964"/>
                <a:gd name="T103" fmla="*/ 0 h 350"/>
                <a:gd name="T104" fmla="*/ 964 w 964"/>
                <a:gd name="T105" fmla="*/ 350 h 35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964" h="350">
                  <a:moveTo>
                    <a:pt x="964" y="314"/>
                  </a:moveTo>
                  <a:lnTo>
                    <a:pt x="964" y="318"/>
                  </a:lnTo>
                  <a:lnTo>
                    <a:pt x="963" y="322"/>
                  </a:lnTo>
                  <a:lnTo>
                    <a:pt x="962" y="325"/>
                  </a:lnTo>
                  <a:lnTo>
                    <a:pt x="961" y="328"/>
                  </a:lnTo>
                  <a:lnTo>
                    <a:pt x="959" y="332"/>
                  </a:lnTo>
                  <a:lnTo>
                    <a:pt x="957" y="334"/>
                  </a:lnTo>
                  <a:lnTo>
                    <a:pt x="954" y="337"/>
                  </a:lnTo>
                  <a:lnTo>
                    <a:pt x="951" y="340"/>
                  </a:lnTo>
                  <a:lnTo>
                    <a:pt x="948" y="342"/>
                  </a:lnTo>
                  <a:lnTo>
                    <a:pt x="945" y="344"/>
                  </a:lnTo>
                  <a:lnTo>
                    <a:pt x="941" y="346"/>
                  </a:lnTo>
                  <a:lnTo>
                    <a:pt x="938" y="348"/>
                  </a:lnTo>
                  <a:lnTo>
                    <a:pt x="934" y="349"/>
                  </a:lnTo>
                  <a:lnTo>
                    <a:pt x="929" y="350"/>
                  </a:lnTo>
                  <a:lnTo>
                    <a:pt x="925" y="350"/>
                  </a:lnTo>
                  <a:lnTo>
                    <a:pt x="921" y="350"/>
                  </a:lnTo>
                  <a:lnTo>
                    <a:pt x="44" y="350"/>
                  </a:lnTo>
                  <a:lnTo>
                    <a:pt x="39" y="350"/>
                  </a:lnTo>
                  <a:lnTo>
                    <a:pt x="35" y="350"/>
                  </a:lnTo>
                  <a:lnTo>
                    <a:pt x="31" y="349"/>
                  </a:lnTo>
                  <a:lnTo>
                    <a:pt x="27" y="348"/>
                  </a:lnTo>
                  <a:lnTo>
                    <a:pt x="23" y="346"/>
                  </a:lnTo>
                  <a:lnTo>
                    <a:pt x="20" y="344"/>
                  </a:lnTo>
                  <a:lnTo>
                    <a:pt x="16" y="342"/>
                  </a:lnTo>
                  <a:lnTo>
                    <a:pt x="13" y="340"/>
                  </a:lnTo>
                  <a:lnTo>
                    <a:pt x="11" y="337"/>
                  </a:lnTo>
                  <a:lnTo>
                    <a:pt x="8" y="334"/>
                  </a:lnTo>
                  <a:lnTo>
                    <a:pt x="6" y="332"/>
                  </a:lnTo>
                  <a:lnTo>
                    <a:pt x="4" y="328"/>
                  </a:lnTo>
                  <a:lnTo>
                    <a:pt x="3" y="325"/>
                  </a:lnTo>
                  <a:lnTo>
                    <a:pt x="1" y="322"/>
                  </a:lnTo>
                  <a:lnTo>
                    <a:pt x="1" y="318"/>
                  </a:lnTo>
                  <a:lnTo>
                    <a:pt x="0" y="314"/>
                  </a:lnTo>
                  <a:lnTo>
                    <a:pt x="0" y="36"/>
                  </a:lnTo>
                  <a:lnTo>
                    <a:pt x="1" y="33"/>
                  </a:lnTo>
                  <a:lnTo>
                    <a:pt x="1" y="29"/>
                  </a:lnTo>
                  <a:lnTo>
                    <a:pt x="3" y="26"/>
                  </a:lnTo>
                  <a:lnTo>
                    <a:pt x="4" y="22"/>
                  </a:lnTo>
                  <a:lnTo>
                    <a:pt x="6" y="19"/>
                  </a:lnTo>
                  <a:lnTo>
                    <a:pt x="8" y="16"/>
                  </a:lnTo>
                  <a:lnTo>
                    <a:pt x="11" y="13"/>
                  </a:lnTo>
                  <a:lnTo>
                    <a:pt x="13" y="11"/>
                  </a:lnTo>
                  <a:lnTo>
                    <a:pt x="16" y="8"/>
                  </a:lnTo>
                  <a:lnTo>
                    <a:pt x="20" y="6"/>
                  </a:lnTo>
                  <a:lnTo>
                    <a:pt x="23" y="5"/>
                  </a:lnTo>
                  <a:lnTo>
                    <a:pt x="27" y="3"/>
                  </a:lnTo>
                  <a:lnTo>
                    <a:pt x="31" y="2"/>
                  </a:lnTo>
                  <a:lnTo>
                    <a:pt x="35" y="1"/>
                  </a:lnTo>
                  <a:lnTo>
                    <a:pt x="39" y="0"/>
                  </a:lnTo>
                  <a:lnTo>
                    <a:pt x="44" y="0"/>
                  </a:lnTo>
                  <a:lnTo>
                    <a:pt x="921" y="0"/>
                  </a:lnTo>
                  <a:lnTo>
                    <a:pt x="925" y="0"/>
                  </a:lnTo>
                  <a:lnTo>
                    <a:pt x="929" y="1"/>
                  </a:lnTo>
                  <a:lnTo>
                    <a:pt x="934" y="2"/>
                  </a:lnTo>
                  <a:lnTo>
                    <a:pt x="938" y="3"/>
                  </a:lnTo>
                  <a:lnTo>
                    <a:pt x="941" y="5"/>
                  </a:lnTo>
                  <a:lnTo>
                    <a:pt x="945" y="6"/>
                  </a:lnTo>
                  <a:lnTo>
                    <a:pt x="948" y="8"/>
                  </a:lnTo>
                  <a:lnTo>
                    <a:pt x="951" y="11"/>
                  </a:lnTo>
                  <a:lnTo>
                    <a:pt x="954" y="13"/>
                  </a:lnTo>
                  <a:lnTo>
                    <a:pt x="957" y="16"/>
                  </a:lnTo>
                  <a:lnTo>
                    <a:pt x="959" y="19"/>
                  </a:lnTo>
                  <a:lnTo>
                    <a:pt x="961" y="22"/>
                  </a:lnTo>
                  <a:lnTo>
                    <a:pt x="962" y="26"/>
                  </a:lnTo>
                  <a:lnTo>
                    <a:pt x="963" y="29"/>
                  </a:lnTo>
                  <a:lnTo>
                    <a:pt x="964" y="33"/>
                  </a:lnTo>
                  <a:lnTo>
                    <a:pt x="964" y="36"/>
                  </a:lnTo>
                  <a:lnTo>
                    <a:pt x="964" y="314"/>
                  </a:lnTo>
                  <a:close/>
                </a:path>
              </a:pathLst>
            </a:custGeom>
            <a:solidFill>
              <a:srgbClr val="693E5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89" name="Freeform 168">
              <a:extLst>
                <a:ext uri="{FF2B5EF4-FFF2-40B4-BE49-F238E27FC236}">
                  <a16:creationId xmlns:a16="http://schemas.microsoft.com/office/drawing/2014/main" id="{99C8C93F-ACDB-E6A8-542F-439A1892ECD3}"/>
                </a:ext>
              </a:extLst>
            </p:cNvPr>
            <p:cNvSpPr>
              <a:spLocks/>
            </p:cNvSpPr>
            <p:nvPr/>
          </p:nvSpPr>
          <p:spPr bwMode="auto">
            <a:xfrm>
              <a:off x="1117601" y="5164138"/>
              <a:ext cx="1284288" cy="466725"/>
            </a:xfrm>
            <a:custGeom>
              <a:avLst/>
              <a:gdLst>
                <a:gd name="T0" fmla="*/ 2147483646 w 809"/>
                <a:gd name="T1" fmla="*/ 2147483646 h 294"/>
                <a:gd name="T2" fmla="*/ 2147483646 w 809"/>
                <a:gd name="T3" fmla="*/ 2147483646 h 294"/>
                <a:gd name="T4" fmla="*/ 2147483646 w 809"/>
                <a:gd name="T5" fmla="*/ 2147483646 h 294"/>
                <a:gd name="T6" fmla="*/ 2147483646 w 809"/>
                <a:gd name="T7" fmla="*/ 2147483646 h 294"/>
                <a:gd name="T8" fmla="*/ 2147483646 w 809"/>
                <a:gd name="T9" fmla="*/ 2147483646 h 294"/>
                <a:gd name="T10" fmla="*/ 2147483646 w 809"/>
                <a:gd name="T11" fmla="*/ 2147483646 h 294"/>
                <a:gd name="T12" fmla="*/ 2147483646 w 809"/>
                <a:gd name="T13" fmla="*/ 2147483646 h 294"/>
                <a:gd name="T14" fmla="*/ 2147483646 w 809"/>
                <a:gd name="T15" fmla="*/ 2147483646 h 294"/>
                <a:gd name="T16" fmla="*/ 2147483646 w 809"/>
                <a:gd name="T17" fmla="*/ 2147483646 h 294"/>
                <a:gd name="T18" fmla="*/ 2147483646 w 809"/>
                <a:gd name="T19" fmla="*/ 2147483646 h 294"/>
                <a:gd name="T20" fmla="*/ 2147483646 w 809"/>
                <a:gd name="T21" fmla="*/ 2147483646 h 294"/>
                <a:gd name="T22" fmla="*/ 2147483646 w 809"/>
                <a:gd name="T23" fmla="*/ 2147483646 h 294"/>
                <a:gd name="T24" fmla="*/ 2147483646 w 809"/>
                <a:gd name="T25" fmla="*/ 2147483646 h 294"/>
                <a:gd name="T26" fmla="*/ 2147483646 w 809"/>
                <a:gd name="T27" fmla="*/ 2147483646 h 294"/>
                <a:gd name="T28" fmla="*/ 2147483646 w 809"/>
                <a:gd name="T29" fmla="*/ 2147483646 h 294"/>
                <a:gd name="T30" fmla="*/ 0 w 809"/>
                <a:gd name="T31" fmla="*/ 2147483646 h 294"/>
                <a:gd name="T32" fmla="*/ 0 w 809"/>
                <a:gd name="T33" fmla="*/ 2147483646 h 294"/>
                <a:gd name="T34" fmla="*/ 0 w 809"/>
                <a:gd name="T35" fmla="*/ 2147483646 h 294"/>
                <a:gd name="T36" fmla="*/ 2147483646 w 809"/>
                <a:gd name="T37" fmla="*/ 2147483646 h 294"/>
                <a:gd name="T38" fmla="*/ 2147483646 w 809"/>
                <a:gd name="T39" fmla="*/ 2147483646 h 294"/>
                <a:gd name="T40" fmla="*/ 2147483646 w 809"/>
                <a:gd name="T41" fmla="*/ 2147483646 h 294"/>
                <a:gd name="T42" fmla="*/ 2147483646 w 809"/>
                <a:gd name="T43" fmla="*/ 2147483646 h 294"/>
                <a:gd name="T44" fmla="*/ 2147483646 w 809"/>
                <a:gd name="T45" fmla="*/ 2147483646 h 294"/>
                <a:gd name="T46" fmla="*/ 2147483646 w 809"/>
                <a:gd name="T47" fmla="*/ 2147483646 h 294"/>
                <a:gd name="T48" fmla="*/ 2147483646 w 809"/>
                <a:gd name="T49" fmla="*/ 2147483646 h 294"/>
                <a:gd name="T50" fmla="*/ 2147483646 w 809"/>
                <a:gd name="T51" fmla="*/ 0 h 294"/>
                <a:gd name="T52" fmla="*/ 2147483646 w 809"/>
                <a:gd name="T53" fmla="*/ 2147483646 h 294"/>
                <a:gd name="T54" fmla="*/ 2147483646 w 809"/>
                <a:gd name="T55" fmla="*/ 2147483646 h 294"/>
                <a:gd name="T56" fmla="*/ 2147483646 w 809"/>
                <a:gd name="T57" fmla="*/ 2147483646 h 294"/>
                <a:gd name="T58" fmla="*/ 2147483646 w 809"/>
                <a:gd name="T59" fmla="*/ 2147483646 h 294"/>
                <a:gd name="T60" fmla="*/ 2147483646 w 809"/>
                <a:gd name="T61" fmla="*/ 2147483646 h 294"/>
                <a:gd name="T62" fmla="*/ 2147483646 w 809"/>
                <a:gd name="T63" fmla="*/ 2147483646 h 294"/>
                <a:gd name="T64" fmla="*/ 2147483646 w 809"/>
                <a:gd name="T65" fmla="*/ 2147483646 h 294"/>
                <a:gd name="T66" fmla="*/ 2147483646 w 809"/>
                <a:gd name="T67" fmla="*/ 2147483646 h 2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09"/>
                <a:gd name="T103" fmla="*/ 0 h 294"/>
                <a:gd name="T104" fmla="*/ 809 w 809"/>
                <a:gd name="T105" fmla="*/ 294 h 2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09" h="294">
                  <a:moveTo>
                    <a:pt x="809" y="264"/>
                  </a:moveTo>
                  <a:lnTo>
                    <a:pt x="809" y="267"/>
                  </a:lnTo>
                  <a:lnTo>
                    <a:pt x="808" y="270"/>
                  </a:lnTo>
                  <a:lnTo>
                    <a:pt x="808" y="273"/>
                  </a:lnTo>
                  <a:lnTo>
                    <a:pt x="806" y="276"/>
                  </a:lnTo>
                  <a:lnTo>
                    <a:pt x="805" y="279"/>
                  </a:lnTo>
                  <a:lnTo>
                    <a:pt x="803" y="281"/>
                  </a:lnTo>
                  <a:lnTo>
                    <a:pt x="801" y="283"/>
                  </a:lnTo>
                  <a:lnTo>
                    <a:pt x="799" y="286"/>
                  </a:lnTo>
                  <a:lnTo>
                    <a:pt x="796" y="287"/>
                  </a:lnTo>
                  <a:lnTo>
                    <a:pt x="793" y="289"/>
                  </a:lnTo>
                  <a:lnTo>
                    <a:pt x="790" y="291"/>
                  </a:lnTo>
                  <a:lnTo>
                    <a:pt x="787" y="292"/>
                  </a:lnTo>
                  <a:lnTo>
                    <a:pt x="783" y="293"/>
                  </a:lnTo>
                  <a:lnTo>
                    <a:pt x="780" y="294"/>
                  </a:lnTo>
                  <a:lnTo>
                    <a:pt x="777" y="294"/>
                  </a:lnTo>
                  <a:lnTo>
                    <a:pt x="773" y="294"/>
                  </a:lnTo>
                  <a:lnTo>
                    <a:pt x="36" y="294"/>
                  </a:lnTo>
                  <a:lnTo>
                    <a:pt x="33" y="294"/>
                  </a:lnTo>
                  <a:lnTo>
                    <a:pt x="29" y="294"/>
                  </a:lnTo>
                  <a:lnTo>
                    <a:pt x="25" y="293"/>
                  </a:lnTo>
                  <a:lnTo>
                    <a:pt x="22" y="292"/>
                  </a:lnTo>
                  <a:lnTo>
                    <a:pt x="19" y="291"/>
                  </a:lnTo>
                  <a:lnTo>
                    <a:pt x="16" y="289"/>
                  </a:lnTo>
                  <a:lnTo>
                    <a:pt x="13" y="287"/>
                  </a:lnTo>
                  <a:lnTo>
                    <a:pt x="11" y="286"/>
                  </a:lnTo>
                  <a:lnTo>
                    <a:pt x="8" y="283"/>
                  </a:lnTo>
                  <a:lnTo>
                    <a:pt x="6" y="281"/>
                  </a:lnTo>
                  <a:lnTo>
                    <a:pt x="4" y="279"/>
                  </a:lnTo>
                  <a:lnTo>
                    <a:pt x="3" y="276"/>
                  </a:lnTo>
                  <a:lnTo>
                    <a:pt x="2" y="273"/>
                  </a:lnTo>
                  <a:lnTo>
                    <a:pt x="0" y="270"/>
                  </a:lnTo>
                  <a:lnTo>
                    <a:pt x="0" y="267"/>
                  </a:lnTo>
                  <a:lnTo>
                    <a:pt x="0" y="264"/>
                  </a:lnTo>
                  <a:lnTo>
                    <a:pt x="0" y="31"/>
                  </a:lnTo>
                  <a:lnTo>
                    <a:pt x="0" y="28"/>
                  </a:lnTo>
                  <a:lnTo>
                    <a:pt x="0" y="24"/>
                  </a:lnTo>
                  <a:lnTo>
                    <a:pt x="2" y="22"/>
                  </a:lnTo>
                  <a:lnTo>
                    <a:pt x="3" y="19"/>
                  </a:lnTo>
                  <a:lnTo>
                    <a:pt x="4" y="16"/>
                  </a:lnTo>
                  <a:lnTo>
                    <a:pt x="6" y="14"/>
                  </a:lnTo>
                  <a:lnTo>
                    <a:pt x="8" y="11"/>
                  </a:lnTo>
                  <a:lnTo>
                    <a:pt x="11" y="9"/>
                  </a:lnTo>
                  <a:lnTo>
                    <a:pt x="13" y="7"/>
                  </a:lnTo>
                  <a:lnTo>
                    <a:pt x="16" y="6"/>
                  </a:lnTo>
                  <a:lnTo>
                    <a:pt x="19" y="4"/>
                  </a:lnTo>
                  <a:lnTo>
                    <a:pt x="22" y="3"/>
                  </a:lnTo>
                  <a:lnTo>
                    <a:pt x="25" y="2"/>
                  </a:lnTo>
                  <a:lnTo>
                    <a:pt x="29" y="1"/>
                  </a:lnTo>
                  <a:lnTo>
                    <a:pt x="33" y="1"/>
                  </a:lnTo>
                  <a:lnTo>
                    <a:pt x="36" y="0"/>
                  </a:lnTo>
                  <a:lnTo>
                    <a:pt x="773" y="0"/>
                  </a:lnTo>
                  <a:lnTo>
                    <a:pt x="777" y="1"/>
                  </a:lnTo>
                  <a:lnTo>
                    <a:pt x="780" y="1"/>
                  </a:lnTo>
                  <a:lnTo>
                    <a:pt x="783" y="2"/>
                  </a:lnTo>
                  <a:lnTo>
                    <a:pt x="787" y="3"/>
                  </a:lnTo>
                  <a:lnTo>
                    <a:pt x="790" y="4"/>
                  </a:lnTo>
                  <a:lnTo>
                    <a:pt x="793" y="6"/>
                  </a:lnTo>
                  <a:lnTo>
                    <a:pt x="796" y="7"/>
                  </a:lnTo>
                  <a:lnTo>
                    <a:pt x="799" y="9"/>
                  </a:lnTo>
                  <a:lnTo>
                    <a:pt x="801" y="11"/>
                  </a:lnTo>
                  <a:lnTo>
                    <a:pt x="803" y="14"/>
                  </a:lnTo>
                  <a:lnTo>
                    <a:pt x="805" y="16"/>
                  </a:lnTo>
                  <a:lnTo>
                    <a:pt x="806" y="19"/>
                  </a:lnTo>
                  <a:lnTo>
                    <a:pt x="808" y="22"/>
                  </a:lnTo>
                  <a:lnTo>
                    <a:pt x="808" y="24"/>
                  </a:lnTo>
                  <a:lnTo>
                    <a:pt x="809" y="28"/>
                  </a:lnTo>
                  <a:lnTo>
                    <a:pt x="809" y="31"/>
                  </a:lnTo>
                  <a:lnTo>
                    <a:pt x="809" y="264"/>
                  </a:lnTo>
                  <a:close/>
                </a:path>
              </a:pathLst>
            </a:custGeom>
            <a:solidFill>
              <a:srgbClr val="5E364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90" name="Freeform 169">
              <a:extLst>
                <a:ext uri="{FF2B5EF4-FFF2-40B4-BE49-F238E27FC236}">
                  <a16:creationId xmlns:a16="http://schemas.microsoft.com/office/drawing/2014/main" id="{E17CB340-856D-8E1D-22E7-384755179A37}"/>
                </a:ext>
              </a:extLst>
            </p:cNvPr>
            <p:cNvSpPr>
              <a:spLocks/>
            </p:cNvSpPr>
            <p:nvPr/>
          </p:nvSpPr>
          <p:spPr bwMode="auto">
            <a:xfrm>
              <a:off x="1179513" y="5194300"/>
              <a:ext cx="1138238" cy="414338"/>
            </a:xfrm>
            <a:custGeom>
              <a:avLst/>
              <a:gdLst>
                <a:gd name="T0" fmla="*/ 2147483646 w 717"/>
                <a:gd name="T1" fmla="*/ 2147483646 h 261"/>
                <a:gd name="T2" fmla="*/ 2147483646 w 717"/>
                <a:gd name="T3" fmla="*/ 2147483646 h 261"/>
                <a:gd name="T4" fmla="*/ 2147483646 w 717"/>
                <a:gd name="T5" fmla="*/ 2147483646 h 261"/>
                <a:gd name="T6" fmla="*/ 2147483646 w 717"/>
                <a:gd name="T7" fmla="*/ 2147483646 h 261"/>
                <a:gd name="T8" fmla="*/ 2147483646 w 717"/>
                <a:gd name="T9" fmla="*/ 2147483646 h 261"/>
                <a:gd name="T10" fmla="*/ 2147483646 w 717"/>
                <a:gd name="T11" fmla="*/ 2147483646 h 261"/>
                <a:gd name="T12" fmla="*/ 2147483646 w 717"/>
                <a:gd name="T13" fmla="*/ 2147483646 h 261"/>
                <a:gd name="T14" fmla="*/ 2147483646 w 717"/>
                <a:gd name="T15" fmla="*/ 2147483646 h 261"/>
                <a:gd name="T16" fmla="*/ 2147483646 w 717"/>
                <a:gd name="T17" fmla="*/ 2147483646 h 261"/>
                <a:gd name="T18" fmla="*/ 2147483646 w 717"/>
                <a:gd name="T19" fmla="*/ 2147483646 h 261"/>
                <a:gd name="T20" fmla="*/ 2147483646 w 717"/>
                <a:gd name="T21" fmla="*/ 2147483646 h 261"/>
                <a:gd name="T22" fmla="*/ 2147483646 w 717"/>
                <a:gd name="T23" fmla="*/ 2147483646 h 261"/>
                <a:gd name="T24" fmla="*/ 2147483646 w 717"/>
                <a:gd name="T25" fmla="*/ 2147483646 h 261"/>
                <a:gd name="T26" fmla="*/ 2147483646 w 717"/>
                <a:gd name="T27" fmla="*/ 2147483646 h 261"/>
                <a:gd name="T28" fmla="*/ 2147483646 w 717"/>
                <a:gd name="T29" fmla="*/ 2147483646 h 261"/>
                <a:gd name="T30" fmla="*/ 2147483646 w 717"/>
                <a:gd name="T31" fmla="*/ 2147483646 h 261"/>
                <a:gd name="T32" fmla="*/ 0 w 717"/>
                <a:gd name="T33" fmla="*/ 2147483646 h 261"/>
                <a:gd name="T34" fmla="*/ 0 w 717"/>
                <a:gd name="T35" fmla="*/ 2147483646 h 261"/>
                <a:gd name="T36" fmla="*/ 2147483646 w 717"/>
                <a:gd name="T37" fmla="*/ 2147483646 h 261"/>
                <a:gd name="T38" fmla="*/ 2147483646 w 717"/>
                <a:gd name="T39" fmla="*/ 2147483646 h 261"/>
                <a:gd name="T40" fmla="*/ 2147483646 w 717"/>
                <a:gd name="T41" fmla="*/ 2147483646 h 261"/>
                <a:gd name="T42" fmla="*/ 2147483646 w 717"/>
                <a:gd name="T43" fmla="*/ 2147483646 h 261"/>
                <a:gd name="T44" fmla="*/ 2147483646 w 717"/>
                <a:gd name="T45" fmla="*/ 2147483646 h 261"/>
                <a:gd name="T46" fmla="*/ 2147483646 w 717"/>
                <a:gd name="T47" fmla="*/ 2147483646 h 261"/>
                <a:gd name="T48" fmla="*/ 2147483646 w 717"/>
                <a:gd name="T49" fmla="*/ 0 h 261"/>
                <a:gd name="T50" fmla="*/ 2147483646 w 717"/>
                <a:gd name="T51" fmla="*/ 0 h 261"/>
                <a:gd name="T52" fmla="*/ 2147483646 w 717"/>
                <a:gd name="T53" fmla="*/ 2147483646 h 261"/>
                <a:gd name="T54" fmla="*/ 2147483646 w 717"/>
                <a:gd name="T55" fmla="*/ 2147483646 h 261"/>
                <a:gd name="T56" fmla="*/ 2147483646 w 717"/>
                <a:gd name="T57" fmla="*/ 2147483646 h 261"/>
                <a:gd name="T58" fmla="*/ 2147483646 w 717"/>
                <a:gd name="T59" fmla="*/ 2147483646 h 261"/>
                <a:gd name="T60" fmla="*/ 2147483646 w 717"/>
                <a:gd name="T61" fmla="*/ 2147483646 h 261"/>
                <a:gd name="T62" fmla="*/ 2147483646 w 717"/>
                <a:gd name="T63" fmla="*/ 2147483646 h 261"/>
                <a:gd name="T64" fmla="*/ 2147483646 w 717"/>
                <a:gd name="T65" fmla="*/ 2147483646 h 261"/>
                <a:gd name="T66" fmla="*/ 2147483646 w 717"/>
                <a:gd name="T67" fmla="*/ 2147483646 h 26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17"/>
                <a:gd name="T103" fmla="*/ 0 h 261"/>
                <a:gd name="T104" fmla="*/ 717 w 717"/>
                <a:gd name="T105" fmla="*/ 261 h 26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17" h="261">
                  <a:moveTo>
                    <a:pt x="717" y="234"/>
                  </a:moveTo>
                  <a:lnTo>
                    <a:pt x="717" y="236"/>
                  </a:lnTo>
                  <a:lnTo>
                    <a:pt x="716" y="239"/>
                  </a:lnTo>
                  <a:lnTo>
                    <a:pt x="715" y="242"/>
                  </a:lnTo>
                  <a:lnTo>
                    <a:pt x="714" y="244"/>
                  </a:lnTo>
                  <a:lnTo>
                    <a:pt x="713" y="247"/>
                  </a:lnTo>
                  <a:lnTo>
                    <a:pt x="711" y="249"/>
                  </a:lnTo>
                  <a:lnTo>
                    <a:pt x="709" y="251"/>
                  </a:lnTo>
                  <a:lnTo>
                    <a:pt x="707" y="253"/>
                  </a:lnTo>
                  <a:lnTo>
                    <a:pt x="705" y="254"/>
                  </a:lnTo>
                  <a:lnTo>
                    <a:pt x="703" y="256"/>
                  </a:lnTo>
                  <a:lnTo>
                    <a:pt x="700" y="257"/>
                  </a:lnTo>
                  <a:lnTo>
                    <a:pt x="697" y="258"/>
                  </a:lnTo>
                  <a:lnTo>
                    <a:pt x="694" y="259"/>
                  </a:lnTo>
                  <a:lnTo>
                    <a:pt x="691" y="260"/>
                  </a:lnTo>
                  <a:lnTo>
                    <a:pt x="688" y="260"/>
                  </a:lnTo>
                  <a:lnTo>
                    <a:pt x="684" y="261"/>
                  </a:lnTo>
                  <a:lnTo>
                    <a:pt x="32" y="261"/>
                  </a:lnTo>
                  <a:lnTo>
                    <a:pt x="29" y="260"/>
                  </a:lnTo>
                  <a:lnTo>
                    <a:pt x="26" y="260"/>
                  </a:lnTo>
                  <a:lnTo>
                    <a:pt x="23" y="259"/>
                  </a:lnTo>
                  <a:lnTo>
                    <a:pt x="20" y="258"/>
                  </a:lnTo>
                  <a:lnTo>
                    <a:pt x="17" y="257"/>
                  </a:lnTo>
                  <a:lnTo>
                    <a:pt x="14" y="256"/>
                  </a:lnTo>
                  <a:lnTo>
                    <a:pt x="12" y="254"/>
                  </a:lnTo>
                  <a:lnTo>
                    <a:pt x="9" y="253"/>
                  </a:lnTo>
                  <a:lnTo>
                    <a:pt x="7" y="251"/>
                  </a:lnTo>
                  <a:lnTo>
                    <a:pt x="6" y="249"/>
                  </a:lnTo>
                  <a:lnTo>
                    <a:pt x="4" y="247"/>
                  </a:lnTo>
                  <a:lnTo>
                    <a:pt x="2" y="244"/>
                  </a:lnTo>
                  <a:lnTo>
                    <a:pt x="1" y="242"/>
                  </a:lnTo>
                  <a:lnTo>
                    <a:pt x="1" y="239"/>
                  </a:lnTo>
                  <a:lnTo>
                    <a:pt x="0" y="236"/>
                  </a:lnTo>
                  <a:lnTo>
                    <a:pt x="0" y="234"/>
                  </a:lnTo>
                  <a:lnTo>
                    <a:pt x="0" y="27"/>
                  </a:lnTo>
                  <a:lnTo>
                    <a:pt x="0" y="24"/>
                  </a:lnTo>
                  <a:lnTo>
                    <a:pt x="1" y="22"/>
                  </a:lnTo>
                  <a:lnTo>
                    <a:pt x="1" y="19"/>
                  </a:lnTo>
                  <a:lnTo>
                    <a:pt x="2" y="16"/>
                  </a:lnTo>
                  <a:lnTo>
                    <a:pt x="4" y="14"/>
                  </a:lnTo>
                  <a:lnTo>
                    <a:pt x="6" y="12"/>
                  </a:lnTo>
                  <a:lnTo>
                    <a:pt x="7" y="10"/>
                  </a:lnTo>
                  <a:lnTo>
                    <a:pt x="9" y="8"/>
                  </a:lnTo>
                  <a:lnTo>
                    <a:pt x="12" y="6"/>
                  </a:lnTo>
                  <a:lnTo>
                    <a:pt x="14" y="5"/>
                  </a:lnTo>
                  <a:lnTo>
                    <a:pt x="17" y="3"/>
                  </a:lnTo>
                  <a:lnTo>
                    <a:pt x="20" y="2"/>
                  </a:lnTo>
                  <a:lnTo>
                    <a:pt x="23" y="1"/>
                  </a:lnTo>
                  <a:lnTo>
                    <a:pt x="26" y="1"/>
                  </a:lnTo>
                  <a:lnTo>
                    <a:pt x="29" y="0"/>
                  </a:lnTo>
                  <a:lnTo>
                    <a:pt x="32" y="0"/>
                  </a:lnTo>
                  <a:lnTo>
                    <a:pt x="684" y="0"/>
                  </a:lnTo>
                  <a:lnTo>
                    <a:pt x="688" y="0"/>
                  </a:lnTo>
                  <a:lnTo>
                    <a:pt x="691" y="1"/>
                  </a:lnTo>
                  <a:lnTo>
                    <a:pt x="694" y="1"/>
                  </a:lnTo>
                  <a:lnTo>
                    <a:pt x="697" y="2"/>
                  </a:lnTo>
                  <a:lnTo>
                    <a:pt x="700" y="3"/>
                  </a:lnTo>
                  <a:lnTo>
                    <a:pt x="703" y="5"/>
                  </a:lnTo>
                  <a:lnTo>
                    <a:pt x="705" y="6"/>
                  </a:lnTo>
                  <a:lnTo>
                    <a:pt x="707" y="8"/>
                  </a:lnTo>
                  <a:lnTo>
                    <a:pt x="709" y="10"/>
                  </a:lnTo>
                  <a:lnTo>
                    <a:pt x="711" y="12"/>
                  </a:lnTo>
                  <a:lnTo>
                    <a:pt x="713" y="14"/>
                  </a:lnTo>
                  <a:lnTo>
                    <a:pt x="714" y="16"/>
                  </a:lnTo>
                  <a:lnTo>
                    <a:pt x="715" y="19"/>
                  </a:lnTo>
                  <a:lnTo>
                    <a:pt x="716" y="22"/>
                  </a:lnTo>
                  <a:lnTo>
                    <a:pt x="717" y="24"/>
                  </a:lnTo>
                  <a:lnTo>
                    <a:pt x="717" y="27"/>
                  </a:lnTo>
                  <a:lnTo>
                    <a:pt x="717" y="234"/>
                  </a:lnTo>
                  <a:close/>
                </a:path>
              </a:pathLst>
            </a:custGeom>
            <a:solidFill>
              <a:srgbClr val="522F4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91" name="Freeform 170">
              <a:extLst>
                <a:ext uri="{FF2B5EF4-FFF2-40B4-BE49-F238E27FC236}">
                  <a16:creationId xmlns:a16="http://schemas.microsoft.com/office/drawing/2014/main" id="{8EC7B584-4838-0938-A9E1-35E32257FD48}"/>
                </a:ext>
              </a:extLst>
            </p:cNvPr>
            <p:cNvSpPr>
              <a:spLocks/>
            </p:cNvSpPr>
            <p:nvPr/>
          </p:nvSpPr>
          <p:spPr bwMode="auto">
            <a:xfrm>
              <a:off x="1249363" y="5230813"/>
              <a:ext cx="974725" cy="354013"/>
            </a:xfrm>
            <a:custGeom>
              <a:avLst/>
              <a:gdLst>
                <a:gd name="T0" fmla="*/ 2147483646 w 614"/>
                <a:gd name="T1" fmla="*/ 2147483646 h 223"/>
                <a:gd name="T2" fmla="*/ 2147483646 w 614"/>
                <a:gd name="T3" fmla="*/ 2147483646 h 223"/>
                <a:gd name="T4" fmla="*/ 2147483646 w 614"/>
                <a:gd name="T5" fmla="*/ 2147483646 h 223"/>
                <a:gd name="T6" fmla="*/ 2147483646 w 614"/>
                <a:gd name="T7" fmla="*/ 2147483646 h 223"/>
                <a:gd name="T8" fmla="*/ 2147483646 w 614"/>
                <a:gd name="T9" fmla="*/ 2147483646 h 223"/>
                <a:gd name="T10" fmla="*/ 2147483646 w 614"/>
                <a:gd name="T11" fmla="*/ 2147483646 h 223"/>
                <a:gd name="T12" fmla="*/ 2147483646 w 614"/>
                <a:gd name="T13" fmla="*/ 2147483646 h 223"/>
                <a:gd name="T14" fmla="*/ 2147483646 w 614"/>
                <a:gd name="T15" fmla="*/ 2147483646 h 223"/>
                <a:gd name="T16" fmla="*/ 2147483646 w 614"/>
                <a:gd name="T17" fmla="*/ 2147483646 h 223"/>
                <a:gd name="T18" fmla="*/ 2147483646 w 614"/>
                <a:gd name="T19" fmla="*/ 2147483646 h 223"/>
                <a:gd name="T20" fmla="*/ 2147483646 w 614"/>
                <a:gd name="T21" fmla="*/ 2147483646 h 223"/>
                <a:gd name="T22" fmla="*/ 2147483646 w 614"/>
                <a:gd name="T23" fmla="*/ 2147483646 h 223"/>
                <a:gd name="T24" fmla="*/ 2147483646 w 614"/>
                <a:gd name="T25" fmla="*/ 2147483646 h 223"/>
                <a:gd name="T26" fmla="*/ 2147483646 w 614"/>
                <a:gd name="T27" fmla="*/ 2147483646 h 223"/>
                <a:gd name="T28" fmla="*/ 2147483646 w 614"/>
                <a:gd name="T29" fmla="*/ 2147483646 h 223"/>
                <a:gd name="T30" fmla="*/ 2147483646 w 614"/>
                <a:gd name="T31" fmla="*/ 2147483646 h 223"/>
                <a:gd name="T32" fmla="*/ 0 w 614"/>
                <a:gd name="T33" fmla="*/ 2147483646 h 223"/>
                <a:gd name="T34" fmla="*/ 0 w 614"/>
                <a:gd name="T35" fmla="*/ 2147483646 h 223"/>
                <a:gd name="T36" fmla="*/ 2147483646 w 614"/>
                <a:gd name="T37" fmla="*/ 2147483646 h 223"/>
                <a:gd name="T38" fmla="*/ 2147483646 w 614"/>
                <a:gd name="T39" fmla="*/ 2147483646 h 223"/>
                <a:gd name="T40" fmla="*/ 2147483646 w 614"/>
                <a:gd name="T41" fmla="*/ 2147483646 h 223"/>
                <a:gd name="T42" fmla="*/ 2147483646 w 614"/>
                <a:gd name="T43" fmla="*/ 2147483646 h 223"/>
                <a:gd name="T44" fmla="*/ 2147483646 w 614"/>
                <a:gd name="T45" fmla="*/ 2147483646 h 223"/>
                <a:gd name="T46" fmla="*/ 2147483646 w 614"/>
                <a:gd name="T47" fmla="*/ 2147483646 h 223"/>
                <a:gd name="T48" fmla="*/ 2147483646 w 614"/>
                <a:gd name="T49" fmla="*/ 0 h 223"/>
                <a:gd name="T50" fmla="*/ 2147483646 w 614"/>
                <a:gd name="T51" fmla="*/ 0 h 223"/>
                <a:gd name="T52" fmla="*/ 2147483646 w 614"/>
                <a:gd name="T53" fmla="*/ 0 h 223"/>
                <a:gd name="T54" fmla="*/ 2147483646 w 614"/>
                <a:gd name="T55" fmla="*/ 2147483646 h 223"/>
                <a:gd name="T56" fmla="*/ 2147483646 w 614"/>
                <a:gd name="T57" fmla="*/ 2147483646 h 223"/>
                <a:gd name="T58" fmla="*/ 2147483646 w 614"/>
                <a:gd name="T59" fmla="*/ 2147483646 h 223"/>
                <a:gd name="T60" fmla="*/ 2147483646 w 614"/>
                <a:gd name="T61" fmla="*/ 2147483646 h 223"/>
                <a:gd name="T62" fmla="*/ 2147483646 w 614"/>
                <a:gd name="T63" fmla="*/ 2147483646 h 223"/>
                <a:gd name="T64" fmla="*/ 2147483646 w 614"/>
                <a:gd name="T65" fmla="*/ 2147483646 h 223"/>
                <a:gd name="T66" fmla="*/ 2147483646 w 614"/>
                <a:gd name="T67" fmla="*/ 2147483646 h 22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4"/>
                <a:gd name="T103" fmla="*/ 0 h 223"/>
                <a:gd name="T104" fmla="*/ 614 w 614"/>
                <a:gd name="T105" fmla="*/ 223 h 22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4" h="223">
                  <a:moveTo>
                    <a:pt x="614" y="200"/>
                  </a:moveTo>
                  <a:lnTo>
                    <a:pt x="614" y="202"/>
                  </a:lnTo>
                  <a:lnTo>
                    <a:pt x="613" y="204"/>
                  </a:lnTo>
                  <a:lnTo>
                    <a:pt x="613" y="206"/>
                  </a:lnTo>
                  <a:lnTo>
                    <a:pt x="612" y="209"/>
                  </a:lnTo>
                  <a:lnTo>
                    <a:pt x="610" y="211"/>
                  </a:lnTo>
                  <a:lnTo>
                    <a:pt x="609" y="212"/>
                  </a:lnTo>
                  <a:lnTo>
                    <a:pt x="608" y="214"/>
                  </a:lnTo>
                  <a:lnTo>
                    <a:pt x="606" y="216"/>
                  </a:lnTo>
                  <a:lnTo>
                    <a:pt x="604" y="217"/>
                  </a:lnTo>
                  <a:lnTo>
                    <a:pt x="602" y="219"/>
                  </a:lnTo>
                  <a:lnTo>
                    <a:pt x="599" y="220"/>
                  </a:lnTo>
                  <a:lnTo>
                    <a:pt x="597" y="221"/>
                  </a:lnTo>
                  <a:lnTo>
                    <a:pt x="595" y="222"/>
                  </a:lnTo>
                  <a:lnTo>
                    <a:pt x="592" y="222"/>
                  </a:lnTo>
                  <a:lnTo>
                    <a:pt x="589" y="222"/>
                  </a:lnTo>
                  <a:lnTo>
                    <a:pt x="586" y="223"/>
                  </a:lnTo>
                  <a:lnTo>
                    <a:pt x="28" y="223"/>
                  </a:lnTo>
                  <a:lnTo>
                    <a:pt x="25" y="222"/>
                  </a:lnTo>
                  <a:lnTo>
                    <a:pt x="22" y="222"/>
                  </a:lnTo>
                  <a:lnTo>
                    <a:pt x="19" y="222"/>
                  </a:lnTo>
                  <a:lnTo>
                    <a:pt x="17" y="221"/>
                  </a:lnTo>
                  <a:lnTo>
                    <a:pt x="14" y="220"/>
                  </a:lnTo>
                  <a:lnTo>
                    <a:pt x="12" y="219"/>
                  </a:lnTo>
                  <a:lnTo>
                    <a:pt x="10" y="217"/>
                  </a:lnTo>
                  <a:lnTo>
                    <a:pt x="8" y="216"/>
                  </a:lnTo>
                  <a:lnTo>
                    <a:pt x="6" y="214"/>
                  </a:lnTo>
                  <a:lnTo>
                    <a:pt x="5" y="212"/>
                  </a:lnTo>
                  <a:lnTo>
                    <a:pt x="3" y="211"/>
                  </a:lnTo>
                  <a:lnTo>
                    <a:pt x="2" y="209"/>
                  </a:lnTo>
                  <a:lnTo>
                    <a:pt x="1" y="206"/>
                  </a:lnTo>
                  <a:lnTo>
                    <a:pt x="1" y="204"/>
                  </a:lnTo>
                  <a:lnTo>
                    <a:pt x="0" y="202"/>
                  </a:lnTo>
                  <a:lnTo>
                    <a:pt x="0" y="200"/>
                  </a:lnTo>
                  <a:lnTo>
                    <a:pt x="0" y="22"/>
                  </a:lnTo>
                  <a:lnTo>
                    <a:pt x="0" y="20"/>
                  </a:lnTo>
                  <a:lnTo>
                    <a:pt x="1" y="18"/>
                  </a:lnTo>
                  <a:lnTo>
                    <a:pt x="1" y="16"/>
                  </a:lnTo>
                  <a:lnTo>
                    <a:pt x="2" y="14"/>
                  </a:lnTo>
                  <a:lnTo>
                    <a:pt x="3" y="11"/>
                  </a:lnTo>
                  <a:lnTo>
                    <a:pt x="5" y="10"/>
                  </a:lnTo>
                  <a:lnTo>
                    <a:pt x="6" y="8"/>
                  </a:lnTo>
                  <a:lnTo>
                    <a:pt x="8" y="6"/>
                  </a:lnTo>
                  <a:lnTo>
                    <a:pt x="10" y="5"/>
                  </a:lnTo>
                  <a:lnTo>
                    <a:pt x="12" y="3"/>
                  </a:lnTo>
                  <a:lnTo>
                    <a:pt x="14" y="2"/>
                  </a:lnTo>
                  <a:lnTo>
                    <a:pt x="17" y="1"/>
                  </a:lnTo>
                  <a:lnTo>
                    <a:pt x="19" y="1"/>
                  </a:lnTo>
                  <a:lnTo>
                    <a:pt x="22" y="0"/>
                  </a:lnTo>
                  <a:lnTo>
                    <a:pt x="25" y="0"/>
                  </a:lnTo>
                  <a:lnTo>
                    <a:pt x="28" y="0"/>
                  </a:lnTo>
                  <a:lnTo>
                    <a:pt x="586" y="0"/>
                  </a:lnTo>
                  <a:lnTo>
                    <a:pt x="589" y="0"/>
                  </a:lnTo>
                  <a:lnTo>
                    <a:pt x="592" y="0"/>
                  </a:lnTo>
                  <a:lnTo>
                    <a:pt x="595" y="1"/>
                  </a:lnTo>
                  <a:lnTo>
                    <a:pt x="597" y="1"/>
                  </a:lnTo>
                  <a:lnTo>
                    <a:pt x="599" y="2"/>
                  </a:lnTo>
                  <a:lnTo>
                    <a:pt x="602" y="3"/>
                  </a:lnTo>
                  <a:lnTo>
                    <a:pt x="604" y="5"/>
                  </a:lnTo>
                  <a:lnTo>
                    <a:pt x="606" y="6"/>
                  </a:lnTo>
                  <a:lnTo>
                    <a:pt x="608" y="8"/>
                  </a:lnTo>
                  <a:lnTo>
                    <a:pt x="609" y="10"/>
                  </a:lnTo>
                  <a:lnTo>
                    <a:pt x="610" y="11"/>
                  </a:lnTo>
                  <a:lnTo>
                    <a:pt x="612" y="14"/>
                  </a:lnTo>
                  <a:lnTo>
                    <a:pt x="613" y="16"/>
                  </a:lnTo>
                  <a:lnTo>
                    <a:pt x="613" y="18"/>
                  </a:lnTo>
                  <a:lnTo>
                    <a:pt x="614" y="20"/>
                  </a:lnTo>
                  <a:lnTo>
                    <a:pt x="614" y="22"/>
                  </a:lnTo>
                  <a:lnTo>
                    <a:pt x="614" y="200"/>
                  </a:lnTo>
                  <a:close/>
                </a:path>
              </a:pathLst>
            </a:custGeom>
            <a:solidFill>
              <a:srgbClr val="451F34"/>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92" name="Freeform 171">
              <a:extLst>
                <a:ext uri="{FF2B5EF4-FFF2-40B4-BE49-F238E27FC236}">
                  <a16:creationId xmlns:a16="http://schemas.microsoft.com/office/drawing/2014/main" id="{010B04B3-0413-BE2E-EB65-8E1C52752ACA}"/>
                </a:ext>
              </a:extLst>
            </p:cNvPr>
            <p:cNvSpPr>
              <a:spLocks/>
            </p:cNvSpPr>
            <p:nvPr/>
          </p:nvSpPr>
          <p:spPr bwMode="auto">
            <a:xfrm>
              <a:off x="1501776" y="5067300"/>
              <a:ext cx="222250" cy="638175"/>
            </a:xfrm>
            <a:custGeom>
              <a:avLst/>
              <a:gdLst>
                <a:gd name="T0" fmla="*/ 2147483646 w 140"/>
                <a:gd name="T1" fmla="*/ 2147483646 h 402"/>
                <a:gd name="T2" fmla="*/ 2147483646 w 140"/>
                <a:gd name="T3" fmla="*/ 2147483646 h 402"/>
                <a:gd name="T4" fmla="*/ 2147483646 w 140"/>
                <a:gd name="T5" fmla="*/ 2147483646 h 402"/>
                <a:gd name="T6" fmla="*/ 2147483646 w 140"/>
                <a:gd name="T7" fmla="*/ 2147483646 h 402"/>
                <a:gd name="T8" fmla="*/ 2147483646 w 140"/>
                <a:gd name="T9" fmla="*/ 2147483646 h 402"/>
                <a:gd name="T10" fmla="*/ 2147483646 w 140"/>
                <a:gd name="T11" fmla="*/ 2147483646 h 402"/>
                <a:gd name="T12" fmla="*/ 2147483646 w 140"/>
                <a:gd name="T13" fmla="*/ 2147483646 h 402"/>
                <a:gd name="T14" fmla="*/ 2147483646 w 140"/>
                <a:gd name="T15" fmla="*/ 2147483646 h 402"/>
                <a:gd name="T16" fmla="*/ 2147483646 w 140"/>
                <a:gd name="T17" fmla="*/ 2147483646 h 402"/>
                <a:gd name="T18" fmla="*/ 2147483646 w 140"/>
                <a:gd name="T19" fmla="*/ 2147483646 h 402"/>
                <a:gd name="T20" fmla="*/ 2147483646 w 140"/>
                <a:gd name="T21" fmla="*/ 2147483646 h 402"/>
                <a:gd name="T22" fmla="*/ 2147483646 w 140"/>
                <a:gd name="T23" fmla="*/ 2147483646 h 402"/>
                <a:gd name="T24" fmla="*/ 2147483646 w 140"/>
                <a:gd name="T25" fmla="*/ 2147483646 h 402"/>
                <a:gd name="T26" fmla="*/ 2147483646 w 140"/>
                <a:gd name="T27" fmla="*/ 2147483646 h 402"/>
                <a:gd name="T28" fmla="*/ 2147483646 w 140"/>
                <a:gd name="T29" fmla="*/ 2147483646 h 402"/>
                <a:gd name="T30" fmla="*/ 2147483646 w 140"/>
                <a:gd name="T31" fmla="*/ 2147483646 h 402"/>
                <a:gd name="T32" fmla="*/ 0 w 140"/>
                <a:gd name="T33" fmla="*/ 2147483646 h 402"/>
                <a:gd name="T34" fmla="*/ 0 w 140"/>
                <a:gd name="T35" fmla="*/ 2147483646 h 402"/>
                <a:gd name="T36" fmla="*/ 2147483646 w 140"/>
                <a:gd name="T37" fmla="*/ 2147483646 h 402"/>
                <a:gd name="T38" fmla="*/ 2147483646 w 140"/>
                <a:gd name="T39" fmla="*/ 2147483646 h 402"/>
                <a:gd name="T40" fmla="*/ 2147483646 w 140"/>
                <a:gd name="T41" fmla="*/ 2147483646 h 402"/>
                <a:gd name="T42" fmla="*/ 2147483646 w 140"/>
                <a:gd name="T43" fmla="*/ 2147483646 h 402"/>
                <a:gd name="T44" fmla="*/ 2147483646 w 140"/>
                <a:gd name="T45" fmla="*/ 2147483646 h 402"/>
                <a:gd name="T46" fmla="*/ 2147483646 w 140"/>
                <a:gd name="T47" fmla="*/ 2147483646 h 402"/>
                <a:gd name="T48" fmla="*/ 2147483646 w 140"/>
                <a:gd name="T49" fmla="*/ 2147483646 h 402"/>
                <a:gd name="T50" fmla="*/ 2147483646 w 140"/>
                <a:gd name="T51" fmla="*/ 0 h 402"/>
                <a:gd name="T52" fmla="*/ 2147483646 w 140"/>
                <a:gd name="T53" fmla="*/ 2147483646 h 402"/>
                <a:gd name="T54" fmla="*/ 2147483646 w 140"/>
                <a:gd name="T55" fmla="*/ 2147483646 h 402"/>
                <a:gd name="T56" fmla="*/ 2147483646 w 140"/>
                <a:gd name="T57" fmla="*/ 2147483646 h 402"/>
                <a:gd name="T58" fmla="*/ 2147483646 w 140"/>
                <a:gd name="T59" fmla="*/ 2147483646 h 402"/>
                <a:gd name="T60" fmla="*/ 2147483646 w 140"/>
                <a:gd name="T61" fmla="*/ 2147483646 h 402"/>
                <a:gd name="T62" fmla="*/ 2147483646 w 140"/>
                <a:gd name="T63" fmla="*/ 2147483646 h 402"/>
                <a:gd name="T64" fmla="*/ 2147483646 w 140"/>
                <a:gd name="T65" fmla="*/ 2147483646 h 402"/>
                <a:gd name="T66" fmla="*/ 2147483646 w 140"/>
                <a:gd name="T67" fmla="*/ 2147483646 h 4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0"/>
                <a:gd name="T103" fmla="*/ 0 h 402"/>
                <a:gd name="T104" fmla="*/ 140 w 140"/>
                <a:gd name="T105" fmla="*/ 402 h 4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0" h="402">
                  <a:moveTo>
                    <a:pt x="140" y="364"/>
                  </a:moveTo>
                  <a:lnTo>
                    <a:pt x="140" y="368"/>
                  </a:lnTo>
                  <a:lnTo>
                    <a:pt x="139" y="372"/>
                  </a:lnTo>
                  <a:lnTo>
                    <a:pt x="138" y="376"/>
                  </a:lnTo>
                  <a:lnTo>
                    <a:pt x="136" y="379"/>
                  </a:lnTo>
                  <a:lnTo>
                    <a:pt x="134" y="382"/>
                  </a:lnTo>
                  <a:lnTo>
                    <a:pt x="132" y="386"/>
                  </a:lnTo>
                  <a:lnTo>
                    <a:pt x="129" y="388"/>
                  </a:lnTo>
                  <a:lnTo>
                    <a:pt x="125" y="391"/>
                  </a:lnTo>
                  <a:lnTo>
                    <a:pt x="122" y="394"/>
                  </a:lnTo>
                  <a:lnTo>
                    <a:pt x="118" y="396"/>
                  </a:lnTo>
                  <a:lnTo>
                    <a:pt x="114" y="398"/>
                  </a:lnTo>
                  <a:lnTo>
                    <a:pt x="110" y="399"/>
                  </a:lnTo>
                  <a:lnTo>
                    <a:pt x="105" y="401"/>
                  </a:lnTo>
                  <a:lnTo>
                    <a:pt x="100" y="402"/>
                  </a:lnTo>
                  <a:lnTo>
                    <a:pt x="95" y="402"/>
                  </a:lnTo>
                  <a:lnTo>
                    <a:pt x="90" y="402"/>
                  </a:lnTo>
                  <a:lnTo>
                    <a:pt x="49" y="402"/>
                  </a:lnTo>
                  <a:lnTo>
                    <a:pt x="44" y="402"/>
                  </a:lnTo>
                  <a:lnTo>
                    <a:pt x="39" y="402"/>
                  </a:lnTo>
                  <a:lnTo>
                    <a:pt x="35" y="401"/>
                  </a:lnTo>
                  <a:lnTo>
                    <a:pt x="30" y="399"/>
                  </a:lnTo>
                  <a:lnTo>
                    <a:pt x="26" y="398"/>
                  </a:lnTo>
                  <a:lnTo>
                    <a:pt x="22" y="396"/>
                  </a:lnTo>
                  <a:lnTo>
                    <a:pt x="18" y="394"/>
                  </a:lnTo>
                  <a:lnTo>
                    <a:pt x="14" y="391"/>
                  </a:lnTo>
                  <a:lnTo>
                    <a:pt x="11" y="388"/>
                  </a:lnTo>
                  <a:lnTo>
                    <a:pt x="8" y="386"/>
                  </a:lnTo>
                  <a:lnTo>
                    <a:pt x="6" y="382"/>
                  </a:lnTo>
                  <a:lnTo>
                    <a:pt x="4" y="379"/>
                  </a:lnTo>
                  <a:lnTo>
                    <a:pt x="2" y="376"/>
                  </a:lnTo>
                  <a:lnTo>
                    <a:pt x="1" y="372"/>
                  </a:lnTo>
                  <a:lnTo>
                    <a:pt x="0" y="368"/>
                  </a:lnTo>
                  <a:lnTo>
                    <a:pt x="0" y="364"/>
                  </a:lnTo>
                  <a:lnTo>
                    <a:pt x="0" y="38"/>
                  </a:lnTo>
                  <a:lnTo>
                    <a:pt x="0" y="35"/>
                  </a:lnTo>
                  <a:lnTo>
                    <a:pt x="1" y="31"/>
                  </a:lnTo>
                  <a:lnTo>
                    <a:pt x="2" y="27"/>
                  </a:lnTo>
                  <a:lnTo>
                    <a:pt x="4" y="24"/>
                  </a:lnTo>
                  <a:lnTo>
                    <a:pt x="6" y="20"/>
                  </a:lnTo>
                  <a:lnTo>
                    <a:pt x="8" y="17"/>
                  </a:lnTo>
                  <a:lnTo>
                    <a:pt x="11" y="14"/>
                  </a:lnTo>
                  <a:lnTo>
                    <a:pt x="14" y="11"/>
                  </a:lnTo>
                  <a:lnTo>
                    <a:pt x="18" y="9"/>
                  </a:lnTo>
                  <a:lnTo>
                    <a:pt x="22" y="7"/>
                  </a:lnTo>
                  <a:lnTo>
                    <a:pt x="26" y="5"/>
                  </a:lnTo>
                  <a:lnTo>
                    <a:pt x="30" y="3"/>
                  </a:lnTo>
                  <a:lnTo>
                    <a:pt x="35" y="2"/>
                  </a:lnTo>
                  <a:lnTo>
                    <a:pt x="39" y="1"/>
                  </a:lnTo>
                  <a:lnTo>
                    <a:pt x="44" y="1"/>
                  </a:lnTo>
                  <a:lnTo>
                    <a:pt x="49" y="0"/>
                  </a:lnTo>
                  <a:lnTo>
                    <a:pt x="90" y="0"/>
                  </a:lnTo>
                  <a:lnTo>
                    <a:pt x="95" y="1"/>
                  </a:lnTo>
                  <a:lnTo>
                    <a:pt x="100" y="1"/>
                  </a:lnTo>
                  <a:lnTo>
                    <a:pt x="105" y="2"/>
                  </a:lnTo>
                  <a:lnTo>
                    <a:pt x="110" y="3"/>
                  </a:lnTo>
                  <a:lnTo>
                    <a:pt x="114" y="5"/>
                  </a:lnTo>
                  <a:lnTo>
                    <a:pt x="118" y="7"/>
                  </a:lnTo>
                  <a:lnTo>
                    <a:pt x="122" y="9"/>
                  </a:lnTo>
                  <a:lnTo>
                    <a:pt x="125" y="11"/>
                  </a:lnTo>
                  <a:lnTo>
                    <a:pt x="129" y="14"/>
                  </a:lnTo>
                  <a:lnTo>
                    <a:pt x="132" y="17"/>
                  </a:lnTo>
                  <a:lnTo>
                    <a:pt x="134" y="20"/>
                  </a:lnTo>
                  <a:lnTo>
                    <a:pt x="136" y="24"/>
                  </a:lnTo>
                  <a:lnTo>
                    <a:pt x="138" y="27"/>
                  </a:lnTo>
                  <a:lnTo>
                    <a:pt x="139" y="31"/>
                  </a:lnTo>
                  <a:lnTo>
                    <a:pt x="140" y="35"/>
                  </a:lnTo>
                  <a:lnTo>
                    <a:pt x="140" y="38"/>
                  </a:lnTo>
                  <a:lnTo>
                    <a:pt x="140" y="364"/>
                  </a:lnTo>
                  <a:close/>
                </a:path>
              </a:pathLst>
            </a:custGeom>
            <a:solidFill>
              <a:srgbClr val="A7ADB8"/>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93" name="Freeform 172">
              <a:extLst>
                <a:ext uri="{FF2B5EF4-FFF2-40B4-BE49-F238E27FC236}">
                  <a16:creationId xmlns:a16="http://schemas.microsoft.com/office/drawing/2014/main" id="{29AB89C0-EE15-9C8C-8E4A-0E0360A402EF}"/>
                </a:ext>
              </a:extLst>
            </p:cNvPr>
            <p:cNvSpPr>
              <a:spLocks/>
            </p:cNvSpPr>
            <p:nvPr/>
          </p:nvSpPr>
          <p:spPr bwMode="auto">
            <a:xfrm>
              <a:off x="1492251" y="5097463"/>
              <a:ext cx="222250" cy="612775"/>
            </a:xfrm>
            <a:custGeom>
              <a:avLst/>
              <a:gdLst>
                <a:gd name="T0" fmla="*/ 2147483646 w 140"/>
                <a:gd name="T1" fmla="*/ 2147483646 h 386"/>
                <a:gd name="T2" fmla="*/ 2147483646 w 140"/>
                <a:gd name="T3" fmla="*/ 2147483646 h 386"/>
                <a:gd name="T4" fmla="*/ 2147483646 w 140"/>
                <a:gd name="T5" fmla="*/ 2147483646 h 386"/>
                <a:gd name="T6" fmla="*/ 2147483646 w 140"/>
                <a:gd name="T7" fmla="*/ 2147483646 h 386"/>
                <a:gd name="T8" fmla="*/ 2147483646 w 140"/>
                <a:gd name="T9" fmla="*/ 2147483646 h 386"/>
                <a:gd name="T10" fmla="*/ 2147483646 w 140"/>
                <a:gd name="T11" fmla="*/ 2147483646 h 386"/>
                <a:gd name="T12" fmla="*/ 2147483646 w 140"/>
                <a:gd name="T13" fmla="*/ 2147483646 h 386"/>
                <a:gd name="T14" fmla="*/ 2147483646 w 140"/>
                <a:gd name="T15" fmla="*/ 2147483646 h 386"/>
                <a:gd name="T16" fmla="*/ 2147483646 w 140"/>
                <a:gd name="T17" fmla="*/ 2147483646 h 386"/>
                <a:gd name="T18" fmla="*/ 2147483646 w 140"/>
                <a:gd name="T19" fmla="*/ 2147483646 h 386"/>
                <a:gd name="T20" fmla="*/ 2147483646 w 140"/>
                <a:gd name="T21" fmla="*/ 2147483646 h 386"/>
                <a:gd name="T22" fmla="*/ 2147483646 w 140"/>
                <a:gd name="T23" fmla="*/ 2147483646 h 386"/>
                <a:gd name="T24" fmla="*/ 2147483646 w 140"/>
                <a:gd name="T25" fmla="*/ 2147483646 h 386"/>
                <a:gd name="T26" fmla="*/ 2147483646 w 140"/>
                <a:gd name="T27" fmla="*/ 2147483646 h 386"/>
                <a:gd name="T28" fmla="*/ 0 w 140"/>
                <a:gd name="T29" fmla="*/ 2147483646 h 386"/>
                <a:gd name="T30" fmla="*/ 2147483646 w 140"/>
                <a:gd name="T31" fmla="*/ 2147483646 h 386"/>
                <a:gd name="T32" fmla="*/ 2147483646 w 140"/>
                <a:gd name="T33" fmla="*/ 2147483646 h 386"/>
                <a:gd name="T34" fmla="*/ 2147483646 w 140"/>
                <a:gd name="T35" fmla="*/ 2147483646 h 386"/>
                <a:gd name="T36" fmla="*/ 2147483646 w 140"/>
                <a:gd name="T37" fmla="*/ 2147483646 h 386"/>
                <a:gd name="T38" fmla="*/ 2147483646 w 140"/>
                <a:gd name="T39" fmla="*/ 2147483646 h 386"/>
                <a:gd name="T40" fmla="*/ 2147483646 w 140"/>
                <a:gd name="T41" fmla="*/ 2147483646 h 386"/>
                <a:gd name="T42" fmla="*/ 2147483646 w 140"/>
                <a:gd name="T43" fmla="*/ 2147483646 h 386"/>
                <a:gd name="T44" fmla="*/ 2147483646 w 140"/>
                <a:gd name="T45" fmla="*/ 2147483646 h 386"/>
                <a:gd name="T46" fmla="*/ 2147483646 w 140"/>
                <a:gd name="T47" fmla="*/ 2147483646 h 386"/>
                <a:gd name="T48" fmla="*/ 2147483646 w 140"/>
                <a:gd name="T49" fmla="*/ 2147483646 h 386"/>
                <a:gd name="T50" fmla="*/ 2147483646 w 140"/>
                <a:gd name="T51" fmla="*/ 2147483646 h 386"/>
                <a:gd name="T52" fmla="*/ 2147483646 w 140"/>
                <a:gd name="T53" fmla="*/ 2147483646 h 386"/>
                <a:gd name="T54" fmla="*/ 2147483646 w 140"/>
                <a:gd name="T55" fmla="*/ 0 h 386"/>
                <a:gd name="T56" fmla="*/ 2147483646 w 140"/>
                <a:gd name="T57" fmla="*/ 2147483646 h 386"/>
                <a:gd name="T58" fmla="*/ 2147483646 w 140"/>
                <a:gd name="T59" fmla="*/ 2147483646 h 386"/>
                <a:gd name="T60" fmla="*/ 2147483646 w 140"/>
                <a:gd name="T61" fmla="*/ 2147483646 h 386"/>
                <a:gd name="T62" fmla="*/ 2147483646 w 140"/>
                <a:gd name="T63" fmla="*/ 2147483646 h 386"/>
                <a:gd name="T64" fmla="*/ 2147483646 w 140"/>
                <a:gd name="T65" fmla="*/ 2147483646 h 386"/>
                <a:gd name="T66" fmla="*/ 2147483646 w 140"/>
                <a:gd name="T67" fmla="*/ 2147483646 h 386"/>
                <a:gd name="T68" fmla="*/ 2147483646 w 140"/>
                <a:gd name="T69" fmla="*/ 2147483646 h 386"/>
                <a:gd name="T70" fmla="*/ 2147483646 w 140"/>
                <a:gd name="T71" fmla="*/ 2147483646 h 386"/>
                <a:gd name="T72" fmla="*/ 2147483646 w 140"/>
                <a:gd name="T73" fmla="*/ 2147483646 h 386"/>
                <a:gd name="T74" fmla="*/ 2147483646 w 140"/>
                <a:gd name="T75" fmla="*/ 2147483646 h 386"/>
                <a:gd name="T76" fmla="*/ 2147483646 w 140"/>
                <a:gd name="T77" fmla="*/ 2147483646 h 386"/>
                <a:gd name="T78" fmla="*/ 2147483646 w 140"/>
                <a:gd name="T79" fmla="*/ 2147483646 h 386"/>
                <a:gd name="T80" fmla="*/ 2147483646 w 140"/>
                <a:gd name="T81" fmla="*/ 2147483646 h 386"/>
                <a:gd name="T82" fmla="*/ 2147483646 w 140"/>
                <a:gd name="T83" fmla="*/ 2147483646 h 386"/>
                <a:gd name="T84" fmla="*/ 2147483646 w 140"/>
                <a:gd name="T85" fmla="*/ 2147483646 h 386"/>
                <a:gd name="T86" fmla="*/ 2147483646 w 140"/>
                <a:gd name="T87" fmla="*/ 2147483646 h 386"/>
                <a:gd name="T88" fmla="*/ 2147483646 w 140"/>
                <a:gd name="T89" fmla="*/ 2147483646 h 386"/>
                <a:gd name="T90" fmla="*/ 2147483646 w 140"/>
                <a:gd name="T91" fmla="*/ 2147483646 h 386"/>
                <a:gd name="T92" fmla="*/ 2147483646 w 140"/>
                <a:gd name="T93" fmla="*/ 2147483646 h 386"/>
                <a:gd name="T94" fmla="*/ 2147483646 w 140"/>
                <a:gd name="T95" fmla="*/ 2147483646 h 386"/>
                <a:gd name="T96" fmla="*/ 2147483646 w 140"/>
                <a:gd name="T97" fmla="*/ 2147483646 h 386"/>
                <a:gd name="T98" fmla="*/ 2147483646 w 140"/>
                <a:gd name="T99" fmla="*/ 2147483646 h 386"/>
                <a:gd name="T100" fmla="*/ 2147483646 w 140"/>
                <a:gd name="T101" fmla="*/ 2147483646 h 386"/>
                <a:gd name="T102" fmla="*/ 2147483646 w 140"/>
                <a:gd name="T103" fmla="*/ 2147483646 h 386"/>
                <a:gd name="T104" fmla="*/ 2147483646 w 140"/>
                <a:gd name="T105" fmla="*/ 2147483646 h 3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0"/>
                <a:gd name="T160" fmla="*/ 0 h 386"/>
                <a:gd name="T161" fmla="*/ 140 w 140"/>
                <a:gd name="T162" fmla="*/ 386 h 3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0" h="386">
                  <a:moveTo>
                    <a:pt x="138" y="348"/>
                  </a:moveTo>
                  <a:lnTo>
                    <a:pt x="137" y="351"/>
                  </a:lnTo>
                  <a:lnTo>
                    <a:pt x="136" y="354"/>
                  </a:lnTo>
                  <a:lnTo>
                    <a:pt x="135" y="358"/>
                  </a:lnTo>
                  <a:lnTo>
                    <a:pt x="133" y="361"/>
                  </a:lnTo>
                  <a:lnTo>
                    <a:pt x="131" y="365"/>
                  </a:lnTo>
                  <a:lnTo>
                    <a:pt x="129" y="368"/>
                  </a:lnTo>
                  <a:lnTo>
                    <a:pt x="127" y="371"/>
                  </a:lnTo>
                  <a:lnTo>
                    <a:pt x="124" y="374"/>
                  </a:lnTo>
                  <a:lnTo>
                    <a:pt x="122" y="376"/>
                  </a:lnTo>
                  <a:lnTo>
                    <a:pt x="118" y="379"/>
                  </a:lnTo>
                  <a:lnTo>
                    <a:pt x="117" y="380"/>
                  </a:lnTo>
                  <a:lnTo>
                    <a:pt x="115" y="381"/>
                  </a:lnTo>
                  <a:lnTo>
                    <a:pt x="113" y="382"/>
                  </a:lnTo>
                  <a:lnTo>
                    <a:pt x="111" y="383"/>
                  </a:lnTo>
                  <a:lnTo>
                    <a:pt x="109" y="383"/>
                  </a:lnTo>
                  <a:lnTo>
                    <a:pt x="107" y="384"/>
                  </a:lnTo>
                  <a:lnTo>
                    <a:pt x="105" y="385"/>
                  </a:lnTo>
                  <a:lnTo>
                    <a:pt x="102" y="385"/>
                  </a:lnTo>
                  <a:lnTo>
                    <a:pt x="100" y="386"/>
                  </a:lnTo>
                  <a:lnTo>
                    <a:pt x="98" y="386"/>
                  </a:lnTo>
                  <a:lnTo>
                    <a:pt x="95" y="386"/>
                  </a:lnTo>
                  <a:lnTo>
                    <a:pt x="93" y="386"/>
                  </a:lnTo>
                  <a:lnTo>
                    <a:pt x="52" y="386"/>
                  </a:lnTo>
                  <a:lnTo>
                    <a:pt x="46" y="386"/>
                  </a:lnTo>
                  <a:lnTo>
                    <a:pt x="41" y="385"/>
                  </a:lnTo>
                  <a:lnTo>
                    <a:pt x="36" y="384"/>
                  </a:lnTo>
                  <a:lnTo>
                    <a:pt x="31" y="383"/>
                  </a:lnTo>
                  <a:lnTo>
                    <a:pt x="27" y="382"/>
                  </a:lnTo>
                  <a:lnTo>
                    <a:pt x="23" y="380"/>
                  </a:lnTo>
                  <a:lnTo>
                    <a:pt x="20" y="378"/>
                  </a:lnTo>
                  <a:lnTo>
                    <a:pt x="17" y="376"/>
                  </a:lnTo>
                  <a:lnTo>
                    <a:pt x="14" y="374"/>
                  </a:lnTo>
                  <a:lnTo>
                    <a:pt x="12" y="371"/>
                  </a:lnTo>
                  <a:lnTo>
                    <a:pt x="10" y="368"/>
                  </a:lnTo>
                  <a:lnTo>
                    <a:pt x="8" y="365"/>
                  </a:lnTo>
                  <a:lnTo>
                    <a:pt x="6" y="362"/>
                  </a:lnTo>
                  <a:lnTo>
                    <a:pt x="5" y="358"/>
                  </a:lnTo>
                  <a:lnTo>
                    <a:pt x="4" y="355"/>
                  </a:lnTo>
                  <a:lnTo>
                    <a:pt x="3" y="351"/>
                  </a:lnTo>
                  <a:lnTo>
                    <a:pt x="2" y="348"/>
                  </a:lnTo>
                  <a:lnTo>
                    <a:pt x="1" y="344"/>
                  </a:lnTo>
                  <a:lnTo>
                    <a:pt x="1" y="340"/>
                  </a:lnTo>
                  <a:lnTo>
                    <a:pt x="1" y="336"/>
                  </a:lnTo>
                  <a:lnTo>
                    <a:pt x="0" y="328"/>
                  </a:lnTo>
                  <a:lnTo>
                    <a:pt x="1" y="321"/>
                  </a:lnTo>
                  <a:lnTo>
                    <a:pt x="1" y="306"/>
                  </a:lnTo>
                  <a:lnTo>
                    <a:pt x="2" y="293"/>
                  </a:lnTo>
                  <a:lnTo>
                    <a:pt x="2" y="276"/>
                  </a:lnTo>
                  <a:lnTo>
                    <a:pt x="2" y="260"/>
                  </a:lnTo>
                  <a:lnTo>
                    <a:pt x="3" y="243"/>
                  </a:lnTo>
                  <a:lnTo>
                    <a:pt x="3" y="227"/>
                  </a:lnTo>
                  <a:lnTo>
                    <a:pt x="4" y="210"/>
                  </a:lnTo>
                  <a:lnTo>
                    <a:pt x="5" y="193"/>
                  </a:lnTo>
                  <a:lnTo>
                    <a:pt x="6" y="177"/>
                  </a:lnTo>
                  <a:lnTo>
                    <a:pt x="7" y="160"/>
                  </a:lnTo>
                  <a:lnTo>
                    <a:pt x="7" y="150"/>
                  </a:lnTo>
                  <a:lnTo>
                    <a:pt x="7" y="140"/>
                  </a:lnTo>
                  <a:lnTo>
                    <a:pt x="7" y="130"/>
                  </a:lnTo>
                  <a:lnTo>
                    <a:pt x="7" y="120"/>
                  </a:lnTo>
                  <a:lnTo>
                    <a:pt x="6" y="109"/>
                  </a:lnTo>
                  <a:lnTo>
                    <a:pt x="5" y="99"/>
                  </a:lnTo>
                  <a:lnTo>
                    <a:pt x="5" y="88"/>
                  </a:lnTo>
                  <a:lnTo>
                    <a:pt x="4" y="78"/>
                  </a:lnTo>
                  <a:lnTo>
                    <a:pt x="3" y="70"/>
                  </a:lnTo>
                  <a:lnTo>
                    <a:pt x="2" y="59"/>
                  </a:lnTo>
                  <a:lnTo>
                    <a:pt x="1" y="53"/>
                  </a:lnTo>
                  <a:lnTo>
                    <a:pt x="1" y="47"/>
                  </a:lnTo>
                  <a:lnTo>
                    <a:pt x="1" y="41"/>
                  </a:lnTo>
                  <a:lnTo>
                    <a:pt x="1" y="35"/>
                  </a:lnTo>
                  <a:lnTo>
                    <a:pt x="1" y="29"/>
                  </a:lnTo>
                  <a:lnTo>
                    <a:pt x="2" y="23"/>
                  </a:lnTo>
                  <a:lnTo>
                    <a:pt x="2" y="20"/>
                  </a:lnTo>
                  <a:lnTo>
                    <a:pt x="3" y="18"/>
                  </a:lnTo>
                  <a:lnTo>
                    <a:pt x="4" y="15"/>
                  </a:lnTo>
                  <a:lnTo>
                    <a:pt x="5" y="13"/>
                  </a:lnTo>
                  <a:lnTo>
                    <a:pt x="7" y="11"/>
                  </a:lnTo>
                  <a:lnTo>
                    <a:pt x="8" y="8"/>
                  </a:lnTo>
                  <a:lnTo>
                    <a:pt x="10" y="7"/>
                  </a:lnTo>
                  <a:lnTo>
                    <a:pt x="11" y="5"/>
                  </a:lnTo>
                  <a:lnTo>
                    <a:pt x="14" y="3"/>
                  </a:lnTo>
                  <a:lnTo>
                    <a:pt x="16" y="2"/>
                  </a:lnTo>
                  <a:lnTo>
                    <a:pt x="18" y="1"/>
                  </a:lnTo>
                  <a:lnTo>
                    <a:pt x="21" y="0"/>
                  </a:lnTo>
                  <a:lnTo>
                    <a:pt x="24" y="7"/>
                  </a:lnTo>
                  <a:lnTo>
                    <a:pt x="27" y="14"/>
                  </a:lnTo>
                  <a:lnTo>
                    <a:pt x="30" y="21"/>
                  </a:lnTo>
                  <a:lnTo>
                    <a:pt x="32" y="28"/>
                  </a:lnTo>
                  <a:lnTo>
                    <a:pt x="34" y="35"/>
                  </a:lnTo>
                  <a:lnTo>
                    <a:pt x="35" y="43"/>
                  </a:lnTo>
                  <a:lnTo>
                    <a:pt x="36" y="50"/>
                  </a:lnTo>
                  <a:lnTo>
                    <a:pt x="37" y="58"/>
                  </a:lnTo>
                  <a:lnTo>
                    <a:pt x="38" y="65"/>
                  </a:lnTo>
                  <a:lnTo>
                    <a:pt x="38" y="73"/>
                  </a:lnTo>
                  <a:lnTo>
                    <a:pt x="39" y="81"/>
                  </a:lnTo>
                  <a:lnTo>
                    <a:pt x="39" y="89"/>
                  </a:lnTo>
                  <a:lnTo>
                    <a:pt x="38" y="96"/>
                  </a:lnTo>
                  <a:lnTo>
                    <a:pt x="38" y="104"/>
                  </a:lnTo>
                  <a:lnTo>
                    <a:pt x="38" y="112"/>
                  </a:lnTo>
                  <a:lnTo>
                    <a:pt x="37" y="120"/>
                  </a:lnTo>
                  <a:lnTo>
                    <a:pt x="36" y="136"/>
                  </a:lnTo>
                  <a:lnTo>
                    <a:pt x="34" y="152"/>
                  </a:lnTo>
                  <a:lnTo>
                    <a:pt x="32" y="167"/>
                  </a:lnTo>
                  <a:lnTo>
                    <a:pt x="30" y="183"/>
                  </a:lnTo>
                  <a:lnTo>
                    <a:pt x="29" y="198"/>
                  </a:lnTo>
                  <a:lnTo>
                    <a:pt x="27" y="213"/>
                  </a:lnTo>
                  <a:lnTo>
                    <a:pt x="27" y="221"/>
                  </a:lnTo>
                  <a:lnTo>
                    <a:pt x="26" y="228"/>
                  </a:lnTo>
                  <a:lnTo>
                    <a:pt x="26" y="235"/>
                  </a:lnTo>
                  <a:lnTo>
                    <a:pt x="26" y="242"/>
                  </a:lnTo>
                  <a:lnTo>
                    <a:pt x="25" y="252"/>
                  </a:lnTo>
                  <a:lnTo>
                    <a:pt x="25" y="262"/>
                  </a:lnTo>
                  <a:lnTo>
                    <a:pt x="24" y="268"/>
                  </a:lnTo>
                  <a:lnTo>
                    <a:pt x="24" y="273"/>
                  </a:lnTo>
                  <a:lnTo>
                    <a:pt x="24" y="279"/>
                  </a:lnTo>
                  <a:lnTo>
                    <a:pt x="24" y="284"/>
                  </a:lnTo>
                  <a:lnTo>
                    <a:pt x="24" y="290"/>
                  </a:lnTo>
                  <a:lnTo>
                    <a:pt x="25" y="295"/>
                  </a:lnTo>
                  <a:lnTo>
                    <a:pt x="25" y="298"/>
                  </a:lnTo>
                  <a:lnTo>
                    <a:pt x="26" y="300"/>
                  </a:lnTo>
                  <a:lnTo>
                    <a:pt x="27" y="303"/>
                  </a:lnTo>
                  <a:lnTo>
                    <a:pt x="28" y="306"/>
                  </a:lnTo>
                  <a:lnTo>
                    <a:pt x="29" y="308"/>
                  </a:lnTo>
                  <a:lnTo>
                    <a:pt x="30" y="310"/>
                  </a:lnTo>
                  <a:lnTo>
                    <a:pt x="31" y="312"/>
                  </a:lnTo>
                  <a:lnTo>
                    <a:pt x="33" y="314"/>
                  </a:lnTo>
                  <a:lnTo>
                    <a:pt x="35" y="316"/>
                  </a:lnTo>
                  <a:lnTo>
                    <a:pt x="36" y="318"/>
                  </a:lnTo>
                  <a:lnTo>
                    <a:pt x="38" y="320"/>
                  </a:lnTo>
                  <a:lnTo>
                    <a:pt x="41" y="322"/>
                  </a:lnTo>
                  <a:lnTo>
                    <a:pt x="43" y="323"/>
                  </a:lnTo>
                  <a:lnTo>
                    <a:pt x="46" y="325"/>
                  </a:lnTo>
                  <a:lnTo>
                    <a:pt x="49" y="326"/>
                  </a:lnTo>
                  <a:lnTo>
                    <a:pt x="52" y="327"/>
                  </a:lnTo>
                  <a:lnTo>
                    <a:pt x="54" y="328"/>
                  </a:lnTo>
                  <a:lnTo>
                    <a:pt x="57" y="329"/>
                  </a:lnTo>
                  <a:lnTo>
                    <a:pt x="60" y="329"/>
                  </a:lnTo>
                  <a:lnTo>
                    <a:pt x="63" y="329"/>
                  </a:lnTo>
                  <a:lnTo>
                    <a:pt x="66" y="330"/>
                  </a:lnTo>
                  <a:lnTo>
                    <a:pt x="69" y="330"/>
                  </a:lnTo>
                  <a:lnTo>
                    <a:pt x="72" y="330"/>
                  </a:lnTo>
                  <a:lnTo>
                    <a:pt x="75" y="329"/>
                  </a:lnTo>
                  <a:lnTo>
                    <a:pt x="81" y="329"/>
                  </a:lnTo>
                  <a:lnTo>
                    <a:pt x="88" y="328"/>
                  </a:lnTo>
                  <a:lnTo>
                    <a:pt x="100" y="325"/>
                  </a:lnTo>
                  <a:lnTo>
                    <a:pt x="112" y="323"/>
                  </a:lnTo>
                  <a:lnTo>
                    <a:pt x="118" y="321"/>
                  </a:lnTo>
                  <a:lnTo>
                    <a:pt x="124" y="320"/>
                  </a:lnTo>
                  <a:lnTo>
                    <a:pt x="130" y="319"/>
                  </a:lnTo>
                  <a:lnTo>
                    <a:pt x="135" y="319"/>
                  </a:lnTo>
                  <a:lnTo>
                    <a:pt x="136" y="319"/>
                  </a:lnTo>
                  <a:lnTo>
                    <a:pt x="137" y="319"/>
                  </a:lnTo>
                  <a:lnTo>
                    <a:pt x="137" y="320"/>
                  </a:lnTo>
                  <a:lnTo>
                    <a:pt x="138" y="321"/>
                  </a:lnTo>
                  <a:lnTo>
                    <a:pt x="139" y="324"/>
                  </a:lnTo>
                  <a:lnTo>
                    <a:pt x="139" y="327"/>
                  </a:lnTo>
                  <a:lnTo>
                    <a:pt x="140" y="332"/>
                  </a:lnTo>
                  <a:lnTo>
                    <a:pt x="139" y="337"/>
                  </a:lnTo>
                  <a:lnTo>
                    <a:pt x="139" y="342"/>
                  </a:lnTo>
                  <a:lnTo>
                    <a:pt x="138" y="348"/>
                  </a:lnTo>
                  <a:close/>
                </a:path>
              </a:pathLst>
            </a:custGeom>
            <a:solidFill>
              <a:srgbClr val="919AA3"/>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94" name="Freeform 173">
              <a:extLst>
                <a:ext uri="{FF2B5EF4-FFF2-40B4-BE49-F238E27FC236}">
                  <a16:creationId xmlns:a16="http://schemas.microsoft.com/office/drawing/2014/main" id="{08DE161B-7617-BB01-D619-6772471FD682}"/>
                </a:ext>
              </a:extLst>
            </p:cNvPr>
            <p:cNvSpPr>
              <a:spLocks/>
            </p:cNvSpPr>
            <p:nvPr/>
          </p:nvSpPr>
          <p:spPr bwMode="auto">
            <a:xfrm>
              <a:off x="1504951" y="5103813"/>
              <a:ext cx="212725" cy="600075"/>
            </a:xfrm>
            <a:custGeom>
              <a:avLst/>
              <a:gdLst>
                <a:gd name="T0" fmla="*/ 2147483646 w 134"/>
                <a:gd name="T1" fmla="*/ 2147483646 h 378"/>
                <a:gd name="T2" fmla="*/ 2147483646 w 134"/>
                <a:gd name="T3" fmla="*/ 2147483646 h 378"/>
                <a:gd name="T4" fmla="*/ 2147483646 w 134"/>
                <a:gd name="T5" fmla="*/ 2147483646 h 378"/>
                <a:gd name="T6" fmla="*/ 2147483646 w 134"/>
                <a:gd name="T7" fmla="*/ 2147483646 h 378"/>
                <a:gd name="T8" fmla="*/ 2147483646 w 134"/>
                <a:gd name="T9" fmla="*/ 2147483646 h 378"/>
                <a:gd name="T10" fmla="*/ 2147483646 w 134"/>
                <a:gd name="T11" fmla="*/ 2147483646 h 378"/>
                <a:gd name="T12" fmla="*/ 2147483646 w 134"/>
                <a:gd name="T13" fmla="*/ 2147483646 h 378"/>
                <a:gd name="T14" fmla="*/ 2147483646 w 134"/>
                <a:gd name="T15" fmla="*/ 2147483646 h 378"/>
                <a:gd name="T16" fmla="*/ 2147483646 w 134"/>
                <a:gd name="T17" fmla="*/ 2147483646 h 378"/>
                <a:gd name="T18" fmla="*/ 2147483646 w 134"/>
                <a:gd name="T19" fmla="*/ 2147483646 h 378"/>
                <a:gd name="T20" fmla="*/ 2147483646 w 134"/>
                <a:gd name="T21" fmla="*/ 2147483646 h 378"/>
                <a:gd name="T22" fmla="*/ 2147483646 w 134"/>
                <a:gd name="T23" fmla="*/ 2147483646 h 378"/>
                <a:gd name="T24" fmla="*/ 2147483646 w 134"/>
                <a:gd name="T25" fmla="*/ 2147483646 h 378"/>
                <a:gd name="T26" fmla="*/ 2147483646 w 134"/>
                <a:gd name="T27" fmla="*/ 2147483646 h 378"/>
                <a:gd name="T28" fmla="*/ 0 w 134"/>
                <a:gd name="T29" fmla="*/ 2147483646 h 378"/>
                <a:gd name="T30" fmla="*/ 0 w 134"/>
                <a:gd name="T31" fmla="*/ 2147483646 h 378"/>
                <a:gd name="T32" fmla="*/ 2147483646 w 134"/>
                <a:gd name="T33" fmla="*/ 2147483646 h 378"/>
                <a:gd name="T34" fmla="*/ 2147483646 w 134"/>
                <a:gd name="T35" fmla="*/ 2147483646 h 378"/>
                <a:gd name="T36" fmla="*/ 2147483646 w 134"/>
                <a:gd name="T37" fmla="*/ 2147483646 h 378"/>
                <a:gd name="T38" fmla="*/ 2147483646 w 134"/>
                <a:gd name="T39" fmla="*/ 2147483646 h 378"/>
                <a:gd name="T40" fmla="*/ 2147483646 w 134"/>
                <a:gd name="T41" fmla="*/ 2147483646 h 378"/>
                <a:gd name="T42" fmla="*/ 2147483646 w 134"/>
                <a:gd name="T43" fmla="*/ 2147483646 h 378"/>
                <a:gd name="T44" fmla="*/ 2147483646 w 134"/>
                <a:gd name="T45" fmla="*/ 2147483646 h 378"/>
                <a:gd name="T46" fmla="*/ 0 w 134"/>
                <a:gd name="T47" fmla="*/ 2147483646 h 378"/>
                <a:gd name="T48" fmla="*/ 0 w 134"/>
                <a:gd name="T49" fmla="*/ 2147483646 h 378"/>
                <a:gd name="T50" fmla="*/ 2147483646 w 134"/>
                <a:gd name="T51" fmla="*/ 0 h 378"/>
                <a:gd name="T52" fmla="*/ 2147483646 w 134"/>
                <a:gd name="T53" fmla="*/ 2147483646 h 378"/>
                <a:gd name="T54" fmla="*/ 2147483646 w 134"/>
                <a:gd name="T55" fmla="*/ 2147483646 h 378"/>
                <a:gd name="T56" fmla="*/ 2147483646 w 134"/>
                <a:gd name="T57" fmla="*/ 2147483646 h 378"/>
                <a:gd name="T58" fmla="*/ 2147483646 w 134"/>
                <a:gd name="T59" fmla="*/ 2147483646 h 378"/>
                <a:gd name="T60" fmla="*/ 2147483646 w 134"/>
                <a:gd name="T61" fmla="*/ 2147483646 h 378"/>
                <a:gd name="T62" fmla="*/ 2147483646 w 134"/>
                <a:gd name="T63" fmla="*/ 2147483646 h 378"/>
                <a:gd name="T64" fmla="*/ 2147483646 w 134"/>
                <a:gd name="T65" fmla="*/ 2147483646 h 378"/>
                <a:gd name="T66" fmla="*/ 2147483646 w 134"/>
                <a:gd name="T67" fmla="*/ 2147483646 h 378"/>
                <a:gd name="T68" fmla="*/ 2147483646 w 134"/>
                <a:gd name="T69" fmla="*/ 2147483646 h 378"/>
                <a:gd name="T70" fmla="*/ 2147483646 w 134"/>
                <a:gd name="T71" fmla="*/ 2147483646 h 378"/>
                <a:gd name="T72" fmla="*/ 2147483646 w 134"/>
                <a:gd name="T73" fmla="*/ 2147483646 h 378"/>
                <a:gd name="T74" fmla="*/ 2147483646 w 134"/>
                <a:gd name="T75" fmla="*/ 2147483646 h 378"/>
                <a:gd name="T76" fmla="*/ 2147483646 w 134"/>
                <a:gd name="T77" fmla="*/ 2147483646 h 378"/>
                <a:gd name="T78" fmla="*/ 2147483646 w 134"/>
                <a:gd name="T79" fmla="*/ 2147483646 h 378"/>
                <a:gd name="T80" fmla="*/ 2147483646 w 134"/>
                <a:gd name="T81" fmla="*/ 2147483646 h 378"/>
                <a:gd name="T82" fmla="*/ 2147483646 w 134"/>
                <a:gd name="T83" fmla="*/ 2147483646 h 378"/>
                <a:gd name="T84" fmla="*/ 2147483646 w 134"/>
                <a:gd name="T85" fmla="*/ 2147483646 h 378"/>
                <a:gd name="T86" fmla="*/ 2147483646 w 134"/>
                <a:gd name="T87" fmla="*/ 2147483646 h 378"/>
                <a:gd name="T88" fmla="*/ 2147483646 w 134"/>
                <a:gd name="T89" fmla="*/ 2147483646 h 378"/>
                <a:gd name="T90" fmla="*/ 2147483646 w 134"/>
                <a:gd name="T91" fmla="*/ 2147483646 h 378"/>
                <a:gd name="T92" fmla="*/ 2147483646 w 134"/>
                <a:gd name="T93" fmla="*/ 2147483646 h 378"/>
                <a:gd name="T94" fmla="*/ 2147483646 w 134"/>
                <a:gd name="T95" fmla="*/ 2147483646 h 378"/>
                <a:gd name="T96" fmla="*/ 2147483646 w 134"/>
                <a:gd name="T97" fmla="*/ 2147483646 h 378"/>
                <a:gd name="T98" fmla="*/ 2147483646 w 134"/>
                <a:gd name="T99" fmla="*/ 2147483646 h 37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378"/>
                <a:gd name="T152" fmla="*/ 134 w 134"/>
                <a:gd name="T153" fmla="*/ 378 h 37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378">
                  <a:moveTo>
                    <a:pt x="132" y="342"/>
                  </a:moveTo>
                  <a:lnTo>
                    <a:pt x="132" y="343"/>
                  </a:lnTo>
                  <a:lnTo>
                    <a:pt x="133" y="345"/>
                  </a:lnTo>
                  <a:lnTo>
                    <a:pt x="133" y="347"/>
                  </a:lnTo>
                  <a:lnTo>
                    <a:pt x="134" y="348"/>
                  </a:lnTo>
                  <a:lnTo>
                    <a:pt x="133" y="350"/>
                  </a:lnTo>
                  <a:lnTo>
                    <a:pt x="133" y="352"/>
                  </a:lnTo>
                  <a:lnTo>
                    <a:pt x="133" y="353"/>
                  </a:lnTo>
                  <a:lnTo>
                    <a:pt x="132" y="355"/>
                  </a:lnTo>
                  <a:lnTo>
                    <a:pt x="131" y="357"/>
                  </a:lnTo>
                  <a:lnTo>
                    <a:pt x="131" y="358"/>
                  </a:lnTo>
                  <a:lnTo>
                    <a:pt x="130" y="360"/>
                  </a:lnTo>
                  <a:lnTo>
                    <a:pt x="129" y="361"/>
                  </a:lnTo>
                  <a:lnTo>
                    <a:pt x="126" y="364"/>
                  </a:lnTo>
                  <a:lnTo>
                    <a:pt x="123" y="367"/>
                  </a:lnTo>
                  <a:lnTo>
                    <a:pt x="120" y="369"/>
                  </a:lnTo>
                  <a:lnTo>
                    <a:pt x="117" y="372"/>
                  </a:lnTo>
                  <a:lnTo>
                    <a:pt x="113" y="373"/>
                  </a:lnTo>
                  <a:lnTo>
                    <a:pt x="109" y="375"/>
                  </a:lnTo>
                  <a:lnTo>
                    <a:pt x="105" y="377"/>
                  </a:lnTo>
                  <a:lnTo>
                    <a:pt x="100" y="378"/>
                  </a:lnTo>
                  <a:lnTo>
                    <a:pt x="98" y="378"/>
                  </a:lnTo>
                  <a:lnTo>
                    <a:pt x="96" y="378"/>
                  </a:lnTo>
                  <a:lnTo>
                    <a:pt x="94" y="378"/>
                  </a:lnTo>
                  <a:lnTo>
                    <a:pt x="92" y="378"/>
                  </a:lnTo>
                  <a:lnTo>
                    <a:pt x="51" y="378"/>
                  </a:lnTo>
                  <a:lnTo>
                    <a:pt x="45" y="378"/>
                  </a:lnTo>
                  <a:lnTo>
                    <a:pt x="40" y="378"/>
                  </a:lnTo>
                  <a:lnTo>
                    <a:pt x="35" y="377"/>
                  </a:lnTo>
                  <a:lnTo>
                    <a:pt x="30" y="376"/>
                  </a:lnTo>
                  <a:lnTo>
                    <a:pt x="27" y="374"/>
                  </a:lnTo>
                  <a:lnTo>
                    <a:pt x="23" y="373"/>
                  </a:lnTo>
                  <a:lnTo>
                    <a:pt x="19" y="371"/>
                  </a:lnTo>
                  <a:lnTo>
                    <a:pt x="16" y="368"/>
                  </a:lnTo>
                  <a:lnTo>
                    <a:pt x="14" y="366"/>
                  </a:lnTo>
                  <a:lnTo>
                    <a:pt x="11" y="363"/>
                  </a:lnTo>
                  <a:lnTo>
                    <a:pt x="9" y="360"/>
                  </a:lnTo>
                  <a:lnTo>
                    <a:pt x="7" y="357"/>
                  </a:lnTo>
                  <a:lnTo>
                    <a:pt x="6" y="354"/>
                  </a:lnTo>
                  <a:lnTo>
                    <a:pt x="4" y="351"/>
                  </a:lnTo>
                  <a:lnTo>
                    <a:pt x="3" y="347"/>
                  </a:lnTo>
                  <a:lnTo>
                    <a:pt x="2" y="344"/>
                  </a:lnTo>
                  <a:lnTo>
                    <a:pt x="1" y="340"/>
                  </a:lnTo>
                  <a:lnTo>
                    <a:pt x="1" y="336"/>
                  </a:lnTo>
                  <a:lnTo>
                    <a:pt x="0" y="332"/>
                  </a:lnTo>
                  <a:lnTo>
                    <a:pt x="0" y="329"/>
                  </a:lnTo>
                  <a:lnTo>
                    <a:pt x="0" y="321"/>
                  </a:lnTo>
                  <a:lnTo>
                    <a:pt x="0" y="313"/>
                  </a:lnTo>
                  <a:lnTo>
                    <a:pt x="0" y="298"/>
                  </a:lnTo>
                  <a:lnTo>
                    <a:pt x="1" y="285"/>
                  </a:lnTo>
                  <a:lnTo>
                    <a:pt x="2" y="269"/>
                  </a:lnTo>
                  <a:lnTo>
                    <a:pt x="2" y="252"/>
                  </a:lnTo>
                  <a:lnTo>
                    <a:pt x="2" y="235"/>
                  </a:lnTo>
                  <a:lnTo>
                    <a:pt x="3" y="219"/>
                  </a:lnTo>
                  <a:lnTo>
                    <a:pt x="3" y="202"/>
                  </a:lnTo>
                  <a:lnTo>
                    <a:pt x="4" y="186"/>
                  </a:lnTo>
                  <a:lnTo>
                    <a:pt x="5" y="169"/>
                  </a:lnTo>
                  <a:lnTo>
                    <a:pt x="6" y="153"/>
                  </a:lnTo>
                  <a:lnTo>
                    <a:pt x="7" y="143"/>
                  </a:lnTo>
                  <a:lnTo>
                    <a:pt x="7" y="132"/>
                  </a:lnTo>
                  <a:lnTo>
                    <a:pt x="7" y="122"/>
                  </a:lnTo>
                  <a:lnTo>
                    <a:pt x="6" y="112"/>
                  </a:lnTo>
                  <a:lnTo>
                    <a:pt x="6" y="101"/>
                  </a:lnTo>
                  <a:lnTo>
                    <a:pt x="5" y="91"/>
                  </a:lnTo>
                  <a:lnTo>
                    <a:pt x="4" y="81"/>
                  </a:lnTo>
                  <a:lnTo>
                    <a:pt x="3" y="70"/>
                  </a:lnTo>
                  <a:lnTo>
                    <a:pt x="3" y="61"/>
                  </a:lnTo>
                  <a:lnTo>
                    <a:pt x="2" y="53"/>
                  </a:lnTo>
                  <a:lnTo>
                    <a:pt x="1" y="44"/>
                  </a:lnTo>
                  <a:lnTo>
                    <a:pt x="0" y="35"/>
                  </a:lnTo>
                  <a:lnTo>
                    <a:pt x="0" y="30"/>
                  </a:lnTo>
                  <a:lnTo>
                    <a:pt x="0" y="26"/>
                  </a:lnTo>
                  <a:lnTo>
                    <a:pt x="0" y="21"/>
                  </a:lnTo>
                  <a:lnTo>
                    <a:pt x="0" y="17"/>
                  </a:lnTo>
                  <a:lnTo>
                    <a:pt x="0" y="13"/>
                  </a:lnTo>
                  <a:lnTo>
                    <a:pt x="1" y="8"/>
                  </a:lnTo>
                  <a:lnTo>
                    <a:pt x="2" y="4"/>
                  </a:lnTo>
                  <a:lnTo>
                    <a:pt x="3" y="0"/>
                  </a:lnTo>
                  <a:lnTo>
                    <a:pt x="5" y="1"/>
                  </a:lnTo>
                  <a:lnTo>
                    <a:pt x="7" y="3"/>
                  </a:lnTo>
                  <a:lnTo>
                    <a:pt x="8" y="4"/>
                  </a:lnTo>
                  <a:lnTo>
                    <a:pt x="10" y="6"/>
                  </a:lnTo>
                  <a:lnTo>
                    <a:pt x="13" y="10"/>
                  </a:lnTo>
                  <a:lnTo>
                    <a:pt x="15" y="14"/>
                  </a:lnTo>
                  <a:lnTo>
                    <a:pt x="17" y="18"/>
                  </a:lnTo>
                  <a:lnTo>
                    <a:pt x="19" y="23"/>
                  </a:lnTo>
                  <a:lnTo>
                    <a:pt x="20" y="27"/>
                  </a:lnTo>
                  <a:lnTo>
                    <a:pt x="20" y="31"/>
                  </a:lnTo>
                  <a:lnTo>
                    <a:pt x="22" y="41"/>
                  </a:lnTo>
                  <a:lnTo>
                    <a:pt x="23" y="51"/>
                  </a:lnTo>
                  <a:lnTo>
                    <a:pt x="23" y="62"/>
                  </a:lnTo>
                  <a:lnTo>
                    <a:pt x="24" y="72"/>
                  </a:lnTo>
                  <a:lnTo>
                    <a:pt x="24" y="82"/>
                  </a:lnTo>
                  <a:lnTo>
                    <a:pt x="24" y="93"/>
                  </a:lnTo>
                  <a:lnTo>
                    <a:pt x="23" y="103"/>
                  </a:lnTo>
                  <a:lnTo>
                    <a:pt x="23" y="113"/>
                  </a:lnTo>
                  <a:lnTo>
                    <a:pt x="22" y="128"/>
                  </a:lnTo>
                  <a:lnTo>
                    <a:pt x="21" y="142"/>
                  </a:lnTo>
                  <a:lnTo>
                    <a:pt x="19" y="157"/>
                  </a:lnTo>
                  <a:lnTo>
                    <a:pt x="18" y="171"/>
                  </a:lnTo>
                  <a:lnTo>
                    <a:pt x="17" y="185"/>
                  </a:lnTo>
                  <a:lnTo>
                    <a:pt x="16" y="200"/>
                  </a:lnTo>
                  <a:lnTo>
                    <a:pt x="16" y="214"/>
                  </a:lnTo>
                  <a:lnTo>
                    <a:pt x="16" y="229"/>
                  </a:lnTo>
                  <a:lnTo>
                    <a:pt x="15" y="242"/>
                  </a:lnTo>
                  <a:lnTo>
                    <a:pt x="14" y="255"/>
                  </a:lnTo>
                  <a:lnTo>
                    <a:pt x="14" y="262"/>
                  </a:lnTo>
                  <a:lnTo>
                    <a:pt x="14" y="268"/>
                  </a:lnTo>
                  <a:lnTo>
                    <a:pt x="13" y="275"/>
                  </a:lnTo>
                  <a:lnTo>
                    <a:pt x="13" y="282"/>
                  </a:lnTo>
                  <a:lnTo>
                    <a:pt x="14" y="289"/>
                  </a:lnTo>
                  <a:lnTo>
                    <a:pt x="14" y="296"/>
                  </a:lnTo>
                  <a:lnTo>
                    <a:pt x="15" y="302"/>
                  </a:lnTo>
                  <a:lnTo>
                    <a:pt x="16" y="309"/>
                  </a:lnTo>
                  <a:lnTo>
                    <a:pt x="17" y="312"/>
                  </a:lnTo>
                  <a:lnTo>
                    <a:pt x="18" y="315"/>
                  </a:lnTo>
                  <a:lnTo>
                    <a:pt x="19" y="318"/>
                  </a:lnTo>
                  <a:lnTo>
                    <a:pt x="20" y="321"/>
                  </a:lnTo>
                  <a:lnTo>
                    <a:pt x="22" y="324"/>
                  </a:lnTo>
                  <a:lnTo>
                    <a:pt x="24" y="327"/>
                  </a:lnTo>
                  <a:lnTo>
                    <a:pt x="25" y="330"/>
                  </a:lnTo>
                  <a:lnTo>
                    <a:pt x="27" y="332"/>
                  </a:lnTo>
                  <a:lnTo>
                    <a:pt x="29" y="335"/>
                  </a:lnTo>
                  <a:lnTo>
                    <a:pt x="31" y="337"/>
                  </a:lnTo>
                  <a:lnTo>
                    <a:pt x="34" y="339"/>
                  </a:lnTo>
                  <a:lnTo>
                    <a:pt x="36" y="340"/>
                  </a:lnTo>
                  <a:lnTo>
                    <a:pt x="39" y="342"/>
                  </a:lnTo>
                  <a:lnTo>
                    <a:pt x="42" y="343"/>
                  </a:lnTo>
                  <a:lnTo>
                    <a:pt x="45" y="345"/>
                  </a:lnTo>
                  <a:lnTo>
                    <a:pt x="47" y="346"/>
                  </a:lnTo>
                  <a:lnTo>
                    <a:pt x="51" y="347"/>
                  </a:lnTo>
                  <a:lnTo>
                    <a:pt x="54" y="347"/>
                  </a:lnTo>
                  <a:lnTo>
                    <a:pt x="57" y="348"/>
                  </a:lnTo>
                  <a:lnTo>
                    <a:pt x="61" y="349"/>
                  </a:lnTo>
                  <a:lnTo>
                    <a:pt x="64" y="349"/>
                  </a:lnTo>
                  <a:lnTo>
                    <a:pt x="68" y="349"/>
                  </a:lnTo>
                  <a:lnTo>
                    <a:pt x="71" y="349"/>
                  </a:lnTo>
                  <a:lnTo>
                    <a:pt x="75" y="349"/>
                  </a:lnTo>
                  <a:lnTo>
                    <a:pt x="79" y="349"/>
                  </a:lnTo>
                  <a:lnTo>
                    <a:pt x="83" y="349"/>
                  </a:lnTo>
                  <a:lnTo>
                    <a:pt x="86" y="349"/>
                  </a:lnTo>
                  <a:lnTo>
                    <a:pt x="90" y="349"/>
                  </a:lnTo>
                  <a:lnTo>
                    <a:pt x="97" y="348"/>
                  </a:lnTo>
                  <a:lnTo>
                    <a:pt x="105" y="346"/>
                  </a:lnTo>
                  <a:lnTo>
                    <a:pt x="111" y="345"/>
                  </a:lnTo>
                  <a:lnTo>
                    <a:pt x="118" y="343"/>
                  </a:lnTo>
                  <a:lnTo>
                    <a:pt x="124" y="341"/>
                  </a:lnTo>
                  <a:lnTo>
                    <a:pt x="130" y="339"/>
                  </a:lnTo>
                  <a:lnTo>
                    <a:pt x="131" y="340"/>
                  </a:lnTo>
                  <a:lnTo>
                    <a:pt x="132" y="342"/>
                  </a:lnTo>
                  <a:close/>
                </a:path>
              </a:pathLst>
            </a:custGeom>
            <a:solidFill>
              <a:srgbClr val="7D868E"/>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sp>
          <p:nvSpPr>
            <p:cNvPr id="8295" name="Freeform 174">
              <a:extLst>
                <a:ext uri="{FF2B5EF4-FFF2-40B4-BE49-F238E27FC236}">
                  <a16:creationId xmlns:a16="http://schemas.microsoft.com/office/drawing/2014/main" id="{F05CB7FD-5EB0-C0ED-9480-FEA8CDCA832B}"/>
                </a:ext>
              </a:extLst>
            </p:cNvPr>
            <p:cNvSpPr>
              <a:spLocks noEditPoints="1"/>
            </p:cNvSpPr>
            <p:nvPr/>
          </p:nvSpPr>
          <p:spPr bwMode="auto">
            <a:xfrm>
              <a:off x="1493838" y="5062538"/>
              <a:ext cx="236538" cy="649288"/>
            </a:xfrm>
            <a:custGeom>
              <a:avLst/>
              <a:gdLst>
                <a:gd name="T0" fmla="*/ 2147483646 w 149"/>
                <a:gd name="T1" fmla="*/ 0 h 409"/>
                <a:gd name="T2" fmla="*/ 2147483646 w 149"/>
                <a:gd name="T3" fmla="*/ 2147483646 h 409"/>
                <a:gd name="T4" fmla="*/ 2147483646 w 149"/>
                <a:gd name="T5" fmla="*/ 2147483646 h 409"/>
                <a:gd name="T6" fmla="*/ 2147483646 w 149"/>
                <a:gd name="T7" fmla="*/ 2147483646 h 409"/>
                <a:gd name="T8" fmla="*/ 2147483646 w 149"/>
                <a:gd name="T9" fmla="*/ 2147483646 h 409"/>
                <a:gd name="T10" fmla="*/ 2147483646 w 149"/>
                <a:gd name="T11" fmla="*/ 2147483646 h 409"/>
                <a:gd name="T12" fmla="*/ 2147483646 w 149"/>
                <a:gd name="T13" fmla="*/ 2147483646 h 409"/>
                <a:gd name="T14" fmla="*/ 0 w 149"/>
                <a:gd name="T15" fmla="*/ 2147483646 h 409"/>
                <a:gd name="T16" fmla="*/ 2147483646 w 149"/>
                <a:gd name="T17" fmla="*/ 2147483646 h 409"/>
                <a:gd name="T18" fmla="*/ 2147483646 w 149"/>
                <a:gd name="T19" fmla="*/ 2147483646 h 409"/>
                <a:gd name="T20" fmla="*/ 2147483646 w 149"/>
                <a:gd name="T21" fmla="*/ 2147483646 h 409"/>
                <a:gd name="T22" fmla="*/ 2147483646 w 149"/>
                <a:gd name="T23" fmla="*/ 2147483646 h 409"/>
                <a:gd name="T24" fmla="*/ 2147483646 w 149"/>
                <a:gd name="T25" fmla="*/ 2147483646 h 409"/>
                <a:gd name="T26" fmla="*/ 2147483646 w 149"/>
                <a:gd name="T27" fmla="*/ 2147483646 h 409"/>
                <a:gd name="T28" fmla="*/ 2147483646 w 149"/>
                <a:gd name="T29" fmla="*/ 2147483646 h 409"/>
                <a:gd name="T30" fmla="*/ 2147483646 w 149"/>
                <a:gd name="T31" fmla="*/ 2147483646 h 409"/>
                <a:gd name="T32" fmla="*/ 2147483646 w 149"/>
                <a:gd name="T33" fmla="*/ 2147483646 h 409"/>
                <a:gd name="T34" fmla="*/ 2147483646 w 149"/>
                <a:gd name="T35" fmla="*/ 2147483646 h 409"/>
                <a:gd name="T36" fmla="*/ 2147483646 w 149"/>
                <a:gd name="T37" fmla="*/ 2147483646 h 409"/>
                <a:gd name="T38" fmla="*/ 2147483646 w 149"/>
                <a:gd name="T39" fmla="*/ 2147483646 h 409"/>
                <a:gd name="T40" fmla="*/ 2147483646 w 149"/>
                <a:gd name="T41" fmla="*/ 2147483646 h 409"/>
                <a:gd name="T42" fmla="*/ 2147483646 w 149"/>
                <a:gd name="T43" fmla="*/ 2147483646 h 409"/>
                <a:gd name="T44" fmla="*/ 2147483646 w 149"/>
                <a:gd name="T45" fmla="*/ 2147483646 h 409"/>
                <a:gd name="T46" fmla="*/ 2147483646 w 149"/>
                <a:gd name="T47" fmla="*/ 2147483646 h 409"/>
                <a:gd name="T48" fmla="*/ 2147483646 w 149"/>
                <a:gd name="T49" fmla="*/ 2147483646 h 409"/>
                <a:gd name="T50" fmla="*/ 2147483646 w 149"/>
                <a:gd name="T51" fmla="*/ 2147483646 h 409"/>
                <a:gd name="T52" fmla="*/ 2147483646 w 149"/>
                <a:gd name="T53" fmla="*/ 2147483646 h 409"/>
                <a:gd name="T54" fmla="*/ 2147483646 w 149"/>
                <a:gd name="T55" fmla="*/ 2147483646 h 409"/>
                <a:gd name="T56" fmla="*/ 2147483646 w 149"/>
                <a:gd name="T57" fmla="*/ 2147483646 h 409"/>
                <a:gd name="T58" fmla="*/ 2147483646 w 149"/>
                <a:gd name="T59" fmla="*/ 2147483646 h 409"/>
                <a:gd name="T60" fmla="*/ 2147483646 w 149"/>
                <a:gd name="T61" fmla="*/ 0 h 409"/>
                <a:gd name="T62" fmla="*/ 2147483646 w 149"/>
                <a:gd name="T63" fmla="*/ 0 h 409"/>
                <a:gd name="T64" fmla="*/ 2147483646 w 149"/>
                <a:gd name="T65" fmla="*/ 2147483646 h 409"/>
                <a:gd name="T66" fmla="*/ 2147483646 w 149"/>
                <a:gd name="T67" fmla="*/ 2147483646 h 409"/>
                <a:gd name="T68" fmla="*/ 2147483646 w 149"/>
                <a:gd name="T69" fmla="*/ 2147483646 h 409"/>
                <a:gd name="T70" fmla="*/ 2147483646 w 149"/>
                <a:gd name="T71" fmla="*/ 2147483646 h 409"/>
                <a:gd name="T72" fmla="*/ 2147483646 w 149"/>
                <a:gd name="T73" fmla="*/ 2147483646 h 409"/>
                <a:gd name="T74" fmla="*/ 2147483646 w 149"/>
                <a:gd name="T75" fmla="*/ 2147483646 h 409"/>
                <a:gd name="T76" fmla="*/ 2147483646 w 149"/>
                <a:gd name="T77" fmla="*/ 2147483646 h 409"/>
                <a:gd name="T78" fmla="*/ 2147483646 w 149"/>
                <a:gd name="T79" fmla="*/ 2147483646 h 409"/>
                <a:gd name="T80" fmla="*/ 2147483646 w 149"/>
                <a:gd name="T81" fmla="*/ 2147483646 h 409"/>
                <a:gd name="T82" fmla="*/ 2147483646 w 149"/>
                <a:gd name="T83" fmla="*/ 2147483646 h 409"/>
                <a:gd name="T84" fmla="*/ 2147483646 w 149"/>
                <a:gd name="T85" fmla="*/ 2147483646 h 409"/>
                <a:gd name="T86" fmla="*/ 2147483646 w 149"/>
                <a:gd name="T87" fmla="*/ 2147483646 h 409"/>
                <a:gd name="T88" fmla="*/ 2147483646 w 149"/>
                <a:gd name="T89" fmla="*/ 2147483646 h 409"/>
                <a:gd name="T90" fmla="*/ 2147483646 w 149"/>
                <a:gd name="T91" fmla="*/ 2147483646 h 409"/>
                <a:gd name="T92" fmla="*/ 2147483646 w 149"/>
                <a:gd name="T93" fmla="*/ 2147483646 h 409"/>
                <a:gd name="T94" fmla="*/ 2147483646 w 149"/>
                <a:gd name="T95" fmla="*/ 2147483646 h 409"/>
                <a:gd name="T96" fmla="*/ 2147483646 w 149"/>
                <a:gd name="T97" fmla="*/ 2147483646 h 409"/>
                <a:gd name="T98" fmla="*/ 2147483646 w 149"/>
                <a:gd name="T99" fmla="*/ 2147483646 h 409"/>
                <a:gd name="T100" fmla="*/ 2147483646 w 149"/>
                <a:gd name="T101" fmla="*/ 2147483646 h 409"/>
                <a:gd name="T102" fmla="*/ 2147483646 w 149"/>
                <a:gd name="T103" fmla="*/ 2147483646 h 409"/>
                <a:gd name="T104" fmla="*/ 2147483646 w 149"/>
                <a:gd name="T105" fmla="*/ 2147483646 h 409"/>
                <a:gd name="T106" fmla="*/ 2147483646 w 149"/>
                <a:gd name="T107" fmla="*/ 2147483646 h 409"/>
                <a:gd name="T108" fmla="*/ 2147483646 w 149"/>
                <a:gd name="T109" fmla="*/ 2147483646 h 4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49"/>
                <a:gd name="T166" fmla="*/ 0 h 409"/>
                <a:gd name="T167" fmla="*/ 149 w 149"/>
                <a:gd name="T168" fmla="*/ 409 h 4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49" h="409">
                  <a:moveTo>
                    <a:pt x="54" y="0"/>
                  </a:moveTo>
                  <a:lnTo>
                    <a:pt x="52" y="0"/>
                  </a:lnTo>
                  <a:lnTo>
                    <a:pt x="49" y="0"/>
                  </a:lnTo>
                  <a:lnTo>
                    <a:pt x="46" y="0"/>
                  </a:lnTo>
                  <a:lnTo>
                    <a:pt x="44" y="1"/>
                  </a:lnTo>
                  <a:lnTo>
                    <a:pt x="38" y="2"/>
                  </a:lnTo>
                  <a:lnTo>
                    <a:pt x="34" y="3"/>
                  </a:lnTo>
                  <a:lnTo>
                    <a:pt x="29" y="5"/>
                  </a:lnTo>
                  <a:lnTo>
                    <a:pt x="24" y="7"/>
                  </a:lnTo>
                  <a:lnTo>
                    <a:pt x="20" y="10"/>
                  </a:lnTo>
                  <a:lnTo>
                    <a:pt x="16" y="12"/>
                  </a:lnTo>
                  <a:lnTo>
                    <a:pt x="13" y="15"/>
                  </a:lnTo>
                  <a:lnTo>
                    <a:pt x="10" y="18"/>
                  </a:lnTo>
                  <a:lnTo>
                    <a:pt x="7" y="22"/>
                  </a:lnTo>
                  <a:lnTo>
                    <a:pt x="5" y="25"/>
                  </a:lnTo>
                  <a:lnTo>
                    <a:pt x="4" y="27"/>
                  </a:lnTo>
                  <a:lnTo>
                    <a:pt x="3" y="29"/>
                  </a:lnTo>
                  <a:lnTo>
                    <a:pt x="2" y="31"/>
                  </a:lnTo>
                  <a:lnTo>
                    <a:pt x="1" y="33"/>
                  </a:lnTo>
                  <a:lnTo>
                    <a:pt x="1" y="35"/>
                  </a:lnTo>
                  <a:lnTo>
                    <a:pt x="1" y="37"/>
                  </a:lnTo>
                  <a:lnTo>
                    <a:pt x="0" y="39"/>
                  </a:lnTo>
                  <a:lnTo>
                    <a:pt x="0" y="41"/>
                  </a:lnTo>
                  <a:lnTo>
                    <a:pt x="0" y="367"/>
                  </a:lnTo>
                  <a:lnTo>
                    <a:pt x="0" y="370"/>
                  </a:lnTo>
                  <a:lnTo>
                    <a:pt x="1" y="372"/>
                  </a:lnTo>
                  <a:lnTo>
                    <a:pt x="1" y="374"/>
                  </a:lnTo>
                  <a:lnTo>
                    <a:pt x="1" y="376"/>
                  </a:lnTo>
                  <a:lnTo>
                    <a:pt x="2" y="378"/>
                  </a:lnTo>
                  <a:lnTo>
                    <a:pt x="3" y="380"/>
                  </a:lnTo>
                  <a:lnTo>
                    <a:pt x="4" y="382"/>
                  </a:lnTo>
                  <a:lnTo>
                    <a:pt x="5" y="383"/>
                  </a:lnTo>
                  <a:lnTo>
                    <a:pt x="6" y="385"/>
                  </a:lnTo>
                  <a:lnTo>
                    <a:pt x="7" y="387"/>
                  </a:lnTo>
                  <a:lnTo>
                    <a:pt x="8" y="389"/>
                  </a:lnTo>
                  <a:lnTo>
                    <a:pt x="10" y="390"/>
                  </a:lnTo>
                  <a:lnTo>
                    <a:pt x="13" y="394"/>
                  </a:lnTo>
                  <a:lnTo>
                    <a:pt x="16" y="397"/>
                  </a:lnTo>
                  <a:lnTo>
                    <a:pt x="20" y="399"/>
                  </a:lnTo>
                  <a:lnTo>
                    <a:pt x="24" y="402"/>
                  </a:lnTo>
                  <a:lnTo>
                    <a:pt x="26" y="403"/>
                  </a:lnTo>
                  <a:lnTo>
                    <a:pt x="29" y="404"/>
                  </a:lnTo>
                  <a:lnTo>
                    <a:pt x="31" y="405"/>
                  </a:lnTo>
                  <a:lnTo>
                    <a:pt x="34" y="405"/>
                  </a:lnTo>
                  <a:lnTo>
                    <a:pt x="36" y="406"/>
                  </a:lnTo>
                  <a:lnTo>
                    <a:pt x="38" y="407"/>
                  </a:lnTo>
                  <a:lnTo>
                    <a:pt x="41" y="407"/>
                  </a:lnTo>
                  <a:lnTo>
                    <a:pt x="44" y="408"/>
                  </a:lnTo>
                  <a:lnTo>
                    <a:pt x="46" y="408"/>
                  </a:lnTo>
                  <a:lnTo>
                    <a:pt x="49" y="409"/>
                  </a:lnTo>
                  <a:lnTo>
                    <a:pt x="52" y="409"/>
                  </a:lnTo>
                  <a:lnTo>
                    <a:pt x="54" y="409"/>
                  </a:lnTo>
                  <a:lnTo>
                    <a:pt x="95" y="409"/>
                  </a:lnTo>
                  <a:lnTo>
                    <a:pt x="98" y="409"/>
                  </a:lnTo>
                  <a:lnTo>
                    <a:pt x="101" y="409"/>
                  </a:lnTo>
                  <a:lnTo>
                    <a:pt x="104" y="408"/>
                  </a:lnTo>
                  <a:lnTo>
                    <a:pt x="106" y="408"/>
                  </a:lnTo>
                  <a:lnTo>
                    <a:pt x="109" y="407"/>
                  </a:lnTo>
                  <a:lnTo>
                    <a:pt x="111" y="407"/>
                  </a:lnTo>
                  <a:lnTo>
                    <a:pt x="114" y="406"/>
                  </a:lnTo>
                  <a:lnTo>
                    <a:pt x="116" y="405"/>
                  </a:lnTo>
                  <a:lnTo>
                    <a:pt x="121" y="404"/>
                  </a:lnTo>
                  <a:lnTo>
                    <a:pt x="126" y="402"/>
                  </a:lnTo>
                  <a:lnTo>
                    <a:pt x="130" y="399"/>
                  </a:lnTo>
                  <a:lnTo>
                    <a:pt x="134" y="397"/>
                  </a:lnTo>
                  <a:lnTo>
                    <a:pt x="137" y="394"/>
                  </a:lnTo>
                  <a:lnTo>
                    <a:pt x="140" y="390"/>
                  </a:lnTo>
                  <a:lnTo>
                    <a:pt x="143" y="387"/>
                  </a:lnTo>
                  <a:lnTo>
                    <a:pt x="145" y="383"/>
                  </a:lnTo>
                  <a:lnTo>
                    <a:pt x="147" y="380"/>
                  </a:lnTo>
                  <a:lnTo>
                    <a:pt x="148" y="376"/>
                  </a:lnTo>
                  <a:lnTo>
                    <a:pt x="149" y="374"/>
                  </a:lnTo>
                  <a:lnTo>
                    <a:pt x="149" y="372"/>
                  </a:lnTo>
                  <a:lnTo>
                    <a:pt x="149" y="370"/>
                  </a:lnTo>
                  <a:lnTo>
                    <a:pt x="149" y="367"/>
                  </a:lnTo>
                  <a:lnTo>
                    <a:pt x="149" y="41"/>
                  </a:lnTo>
                  <a:lnTo>
                    <a:pt x="149" y="39"/>
                  </a:lnTo>
                  <a:lnTo>
                    <a:pt x="149" y="37"/>
                  </a:lnTo>
                  <a:lnTo>
                    <a:pt x="149" y="35"/>
                  </a:lnTo>
                  <a:lnTo>
                    <a:pt x="148" y="33"/>
                  </a:lnTo>
                  <a:lnTo>
                    <a:pt x="147" y="29"/>
                  </a:lnTo>
                  <a:lnTo>
                    <a:pt x="145" y="25"/>
                  </a:lnTo>
                  <a:lnTo>
                    <a:pt x="143" y="22"/>
                  </a:lnTo>
                  <a:lnTo>
                    <a:pt x="140" y="18"/>
                  </a:lnTo>
                  <a:lnTo>
                    <a:pt x="137" y="15"/>
                  </a:lnTo>
                  <a:lnTo>
                    <a:pt x="134" y="12"/>
                  </a:lnTo>
                  <a:lnTo>
                    <a:pt x="130" y="10"/>
                  </a:lnTo>
                  <a:lnTo>
                    <a:pt x="126" y="7"/>
                  </a:lnTo>
                  <a:lnTo>
                    <a:pt x="121" y="5"/>
                  </a:lnTo>
                  <a:lnTo>
                    <a:pt x="116" y="3"/>
                  </a:lnTo>
                  <a:lnTo>
                    <a:pt x="111" y="2"/>
                  </a:lnTo>
                  <a:lnTo>
                    <a:pt x="106" y="1"/>
                  </a:lnTo>
                  <a:lnTo>
                    <a:pt x="104" y="0"/>
                  </a:lnTo>
                  <a:lnTo>
                    <a:pt x="101" y="0"/>
                  </a:lnTo>
                  <a:lnTo>
                    <a:pt x="98" y="0"/>
                  </a:lnTo>
                  <a:lnTo>
                    <a:pt x="95" y="0"/>
                  </a:lnTo>
                  <a:lnTo>
                    <a:pt x="54" y="0"/>
                  </a:lnTo>
                  <a:close/>
                  <a:moveTo>
                    <a:pt x="9" y="367"/>
                  </a:moveTo>
                  <a:lnTo>
                    <a:pt x="9" y="41"/>
                  </a:lnTo>
                  <a:lnTo>
                    <a:pt x="9" y="38"/>
                  </a:lnTo>
                  <a:lnTo>
                    <a:pt x="10" y="34"/>
                  </a:lnTo>
                  <a:lnTo>
                    <a:pt x="11" y="31"/>
                  </a:lnTo>
                  <a:lnTo>
                    <a:pt x="13" y="28"/>
                  </a:lnTo>
                  <a:lnTo>
                    <a:pt x="15" y="25"/>
                  </a:lnTo>
                  <a:lnTo>
                    <a:pt x="17" y="22"/>
                  </a:lnTo>
                  <a:lnTo>
                    <a:pt x="19" y="19"/>
                  </a:lnTo>
                  <a:lnTo>
                    <a:pt x="22" y="17"/>
                  </a:lnTo>
                  <a:lnTo>
                    <a:pt x="26" y="15"/>
                  </a:lnTo>
                  <a:lnTo>
                    <a:pt x="29" y="13"/>
                  </a:lnTo>
                  <a:lnTo>
                    <a:pt x="33" y="11"/>
                  </a:lnTo>
                  <a:lnTo>
                    <a:pt x="37" y="9"/>
                  </a:lnTo>
                  <a:lnTo>
                    <a:pt x="41" y="8"/>
                  </a:lnTo>
                  <a:lnTo>
                    <a:pt x="45" y="8"/>
                  </a:lnTo>
                  <a:lnTo>
                    <a:pt x="50" y="7"/>
                  </a:lnTo>
                  <a:lnTo>
                    <a:pt x="54" y="7"/>
                  </a:lnTo>
                  <a:lnTo>
                    <a:pt x="95" y="7"/>
                  </a:lnTo>
                  <a:lnTo>
                    <a:pt x="100" y="7"/>
                  </a:lnTo>
                  <a:lnTo>
                    <a:pt x="104" y="8"/>
                  </a:lnTo>
                  <a:lnTo>
                    <a:pt x="109" y="8"/>
                  </a:lnTo>
                  <a:lnTo>
                    <a:pt x="113" y="9"/>
                  </a:lnTo>
                  <a:lnTo>
                    <a:pt x="117" y="11"/>
                  </a:lnTo>
                  <a:lnTo>
                    <a:pt x="121" y="13"/>
                  </a:lnTo>
                  <a:lnTo>
                    <a:pt x="124" y="15"/>
                  </a:lnTo>
                  <a:lnTo>
                    <a:pt x="127" y="17"/>
                  </a:lnTo>
                  <a:lnTo>
                    <a:pt x="130" y="19"/>
                  </a:lnTo>
                  <a:lnTo>
                    <a:pt x="133" y="22"/>
                  </a:lnTo>
                  <a:lnTo>
                    <a:pt x="135" y="25"/>
                  </a:lnTo>
                  <a:lnTo>
                    <a:pt x="137" y="28"/>
                  </a:lnTo>
                  <a:lnTo>
                    <a:pt x="139" y="31"/>
                  </a:lnTo>
                  <a:lnTo>
                    <a:pt x="140" y="34"/>
                  </a:lnTo>
                  <a:lnTo>
                    <a:pt x="140" y="38"/>
                  </a:lnTo>
                  <a:lnTo>
                    <a:pt x="141" y="41"/>
                  </a:lnTo>
                  <a:lnTo>
                    <a:pt x="141" y="367"/>
                  </a:lnTo>
                  <a:lnTo>
                    <a:pt x="140" y="371"/>
                  </a:lnTo>
                  <a:lnTo>
                    <a:pt x="140" y="374"/>
                  </a:lnTo>
                  <a:lnTo>
                    <a:pt x="139" y="378"/>
                  </a:lnTo>
                  <a:lnTo>
                    <a:pt x="137" y="381"/>
                  </a:lnTo>
                  <a:lnTo>
                    <a:pt x="135" y="384"/>
                  </a:lnTo>
                  <a:lnTo>
                    <a:pt x="133" y="387"/>
                  </a:lnTo>
                  <a:lnTo>
                    <a:pt x="130" y="389"/>
                  </a:lnTo>
                  <a:lnTo>
                    <a:pt x="127" y="392"/>
                  </a:lnTo>
                  <a:lnTo>
                    <a:pt x="124" y="394"/>
                  </a:lnTo>
                  <a:lnTo>
                    <a:pt x="121" y="396"/>
                  </a:lnTo>
                  <a:lnTo>
                    <a:pt x="117" y="398"/>
                  </a:lnTo>
                  <a:lnTo>
                    <a:pt x="113" y="399"/>
                  </a:lnTo>
                  <a:lnTo>
                    <a:pt x="109" y="400"/>
                  </a:lnTo>
                  <a:lnTo>
                    <a:pt x="104" y="401"/>
                  </a:lnTo>
                  <a:lnTo>
                    <a:pt x="100" y="402"/>
                  </a:lnTo>
                  <a:lnTo>
                    <a:pt x="95" y="402"/>
                  </a:lnTo>
                  <a:lnTo>
                    <a:pt x="54" y="402"/>
                  </a:lnTo>
                  <a:lnTo>
                    <a:pt x="50" y="402"/>
                  </a:lnTo>
                  <a:lnTo>
                    <a:pt x="45" y="401"/>
                  </a:lnTo>
                  <a:lnTo>
                    <a:pt x="41" y="400"/>
                  </a:lnTo>
                  <a:lnTo>
                    <a:pt x="37" y="399"/>
                  </a:lnTo>
                  <a:lnTo>
                    <a:pt x="33" y="398"/>
                  </a:lnTo>
                  <a:lnTo>
                    <a:pt x="29" y="396"/>
                  </a:lnTo>
                  <a:lnTo>
                    <a:pt x="26" y="394"/>
                  </a:lnTo>
                  <a:lnTo>
                    <a:pt x="22" y="392"/>
                  </a:lnTo>
                  <a:lnTo>
                    <a:pt x="19" y="389"/>
                  </a:lnTo>
                  <a:lnTo>
                    <a:pt x="17" y="387"/>
                  </a:lnTo>
                  <a:lnTo>
                    <a:pt x="15" y="384"/>
                  </a:lnTo>
                  <a:lnTo>
                    <a:pt x="13" y="381"/>
                  </a:lnTo>
                  <a:lnTo>
                    <a:pt x="11" y="378"/>
                  </a:lnTo>
                  <a:lnTo>
                    <a:pt x="10" y="374"/>
                  </a:lnTo>
                  <a:lnTo>
                    <a:pt x="9" y="371"/>
                  </a:lnTo>
                  <a:lnTo>
                    <a:pt x="9" y="367"/>
                  </a:lnTo>
                  <a:close/>
                </a:path>
              </a:pathLst>
            </a:custGeom>
            <a:solidFill>
              <a:srgbClr val="1F1A1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ja-JP" altLang="en-US"/>
            </a:p>
          </p:txBody>
        </p:sp>
      </p:grpSp>
      <p:sp>
        <p:nvSpPr>
          <p:cNvPr id="8195" name="AutoShape 2">
            <a:extLst>
              <a:ext uri="{FF2B5EF4-FFF2-40B4-BE49-F238E27FC236}">
                <a16:creationId xmlns:a16="http://schemas.microsoft.com/office/drawing/2014/main" id="{7C5BE380-F178-18F0-898E-64734DC53A8A}"/>
              </a:ext>
            </a:extLst>
          </p:cNvPr>
          <p:cNvSpPr>
            <a:spLocks noChangeAspect="1" noChangeArrowheads="1"/>
          </p:cNvSpPr>
          <p:nvPr/>
        </p:nvSpPr>
        <p:spPr bwMode="auto">
          <a:xfrm>
            <a:off x="1331913" y="2643188"/>
            <a:ext cx="5256212" cy="328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ja-JP" altLang="en-US"/>
          </a:p>
        </p:txBody>
      </p:sp>
      <p:sp>
        <p:nvSpPr>
          <p:cNvPr id="23649" name="Oval 8">
            <a:extLst>
              <a:ext uri="{FF2B5EF4-FFF2-40B4-BE49-F238E27FC236}">
                <a16:creationId xmlns:a16="http://schemas.microsoft.com/office/drawing/2014/main" id="{B639F7FF-4706-EDDC-FF69-3203BB130218}"/>
              </a:ext>
            </a:extLst>
          </p:cNvPr>
          <p:cNvSpPr>
            <a:spLocks noChangeArrowheads="1"/>
          </p:cNvSpPr>
          <p:nvPr/>
        </p:nvSpPr>
        <p:spPr bwMode="auto">
          <a:xfrm>
            <a:off x="250825" y="260350"/>
            <a:ext cx="1152525" cy="1152525"/>
          </a:xfrm>
          <a:prstGeom prst="ellipse">
            <a:avLst/>
          </a:prstGeom>
          <a:gradFill rotWithShape="1">
            <a:gsLst>
              <a:gs pos="0">
                <a:srgbClr val="182F76"/>
              </a:gs>
              <a:gs pos="100000">
                <a:srgbClr val="3366FF"/>
              </a:gs>
            </a:gsLst>
            <a:lin ang="5400000"/>
          </a:gradFill>
          <a:ln>
            <a:noFill/>
          </a:ln>
          <a:effectLst>
            <a:outerShdw blurRad="63500" dist="38100" dir="2700000" algn="tl" rotWithShape="0">
              <a:srgbClr val="000000">
                <a:alpha val="39998"/>
              </a:srgbClr>
            </a:outerShdw>
          </a:effectLst>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defRPr/>
            </a:pPr>
            <a:r>
              <a:rPr lang="ja-JP" altLang="en-US" sz="4000" dirty="0">
                <a:solidFill>
                  <a:srgbClr val="0000FF"/>
                </a:solidFill>
                <a:latin typeface="HG創英角ｺﾞｼｯｸUB" pitchFamily="49" charset="-128"/>
                <a:ea typeface="HG創英角ｺﾞｼｯｸUB" pitchFamily="49" charset="-128"/>
                <a:cs typeface="+mn-cs"/>
              </a:rPr>
              <a:t>１</a:t>
            </a:r>
          </a:p>
        </p:txBody>
      </p:sp>
      <p:sp>
        <p:nvSpPr>
          <p:cNvPr id="23650" name="Oval 98">
            <a:extLst>
              <a:ext uri="{FF2B5EF4-FFF2-40B4-BE49-F238E27FC236}">
                <a16:creationId xmlns:a16="http://schemas.microsoft.com/office/drawing/2014/main" id="{9455CE60-2801-7FF8-DDAF-91A4C78EC8DD}"/>
              </a:ext>
            </a:extLst>
          </p:cNvPr>
          <p:cNvSpPr>
            <a:spLocks noChangeArrowheads="1"/>
          </p:cNvSpPr>
          <p:nvPr/>
        </p:nvSpPr>
        <p:spPr bwMode="auto">
          <a:xfrm>
            <a:off x="396000" y="288000"/>
            <a:ext cx="864096" cy="648072"/>
          </a:xfrm>
          <a:prstGeom prst="ellipse">
            <a:avLst/>
          </a:prstGeom>
          <a:gradFill flip="none" rotWithShape="1">
            <a:gsLst>
              <a:gs pos="1000">
                <a:srgbClr val="0033CC">
                  <a:alpha val="78824"/>
                </a:srgbClr>
              </a:gs>
              <a:gs pos="84000">
                <a:schemeClr val="bg1"/>
              </a:gs>
              <a:gs pos="0">
                <a:schemeClr val="bg1">
                  <a:alpha val="71000"/>
                </a:schemeClr>
              </a:gs>
              <a:gs pos="0">
                <a:schemeClr val="bg1">
                  <a:alpha val="71000"/>
                </a:schemeClr>
              </a:gs>
              <a:gs pos="100000">
                <a:schemeClr val="bg1"/>
              </a:gs>
              <a:gs pos="100000">
                <a:srgbClr val="3366FF">
                  <a:alpha val="92000"/>
                </a:srgbClr>
              </a:gs>
            </a:gsLst>
            <a:lin ang="15600000" scaled="0"/>
            <a:tileRect/>
          </a:gradFill>
          <a:ln w="9525">
            <a:noFill/>
            <a:round/>
            <a:headEnd/>
            <a:tailEnd/>
          </a:ln>
          <a:effectLst/>
        </p:spPr>
        <p:txBody>
          <a:bodyPr wrap="none" anchor="ctr"/>
          <a:lstStyle/>
          <a:p>
            <a:pPr eaLnBrk="1" hangingPunct="1">
              <a:defRPr/>
            </a:pPr>
            <a:endParaRPr lang="ja-JP" altLang="en-US">
              <a:latin typeface="Arial" pitchFamily="34" charset="0"/>
              <a:ea typeface="ＭＳ Ｐゴシック" panose="020B0600070205080204" pitchFamily="50" charset="-128"/>
              <a:cs typeface="+mn-cs"/>
            </a:endParaRPr>
          </a:p>
        </p:txBody>
      </p:sp>
      <p:sp>
        <p:nvSpPr>
          <p:cNvPr id="23653" name="Text Box 101">
            <a:extLst>
              <a:ext uri="{FF2B5EF4-FFF2-40B4-BE49-F238E27FC236}">
                <a16:creationId xmlns:a16="http://schemas.microsoft.com/office/drawing/2014/main" id="{AB5DFDC1-46C2-2094-A271-B06E8CC96877}"/>
              </a:ext>
            </a:extLst>
          </p:cNvPr>
          <p:cNvSpPr txBox="1">
            <a:spLocks noChangeArrowheads="1"/>
          </p:cNvSpPr>
          <p:nvPr/>
        </p:nvSpPr>
        <p:spPr bwMode="auto">
          <a:xfrm>
            <a:off x="1547664" y="548680"/>
            <a:ext cx="6624638" cy="769441"/>
          </a:xfrm>
          <a:prstGeom prst="rect">
            <a:avLst/>
          </a:prstGeom>
          <a:gradFill flip="none" rotWithShape="1">
            <a:gsLst>
              <a:gs pos="1000">
                <a:srgbClr val="0033CC">
                  <a:alpha val="78824"/>
                </a:srgbClr>
              </a:gs>
              <a:gs pos="84000">
                <a:schemeClr val="bg1"/>
              </a:gs>
              <a:gs pos="0">
                <a:schemeClr val="bg1">
                  <a:alpha val="71000"/>
                </a:schemeClr>
              </a:gs>
              <a:gs pos="0">
                <a:schemeClr val="bg1">
                  <a:alpha val="71000"/>
                </a:schemeClr>
              </a:gs>
              <a:gs pos="100000">
                <a:schemeClr val="bg1"/>
              </a:gs>
              <a:gs pos="100000">
                <a:srgbClr val="3366FF">
                  <a:alpha val="92000"/>
                </a:srgbClr>
              </a:gs>
            </a:gsLst>
            <a:lin ang="16200000" scaled="1"/>
            <a:tileRect/>
          </a:gradFill>
          <a:ln w="28575">
            <a:noFill/>
            <a:miter lim="800000"/>
            <a:headEnd/>
            <a:tailEnd/>
          </a:ln>
          <a:effectLst>
            <a:innerShdw blurRad="114300">
              <a:prstClr val="black"/>
            </a:innerShdw>
          </a:effectLst>
          <a:scene3d>
            <a:camera prst="orthographicFront">
              <a:rot lat="0" lon="0" rev="0"/>
            </a:camera>
            <a:lightRig rig="contrasting" dir="t">
              <a:rot lat="0" lon="0" rev="7800000"/>
            </a:lightRig>
          </a:scene3d>
          <a:sp3d>
            <a:bevelT w="139700" h="139700" prst="relaxedInset"/>
          </a:sp3d>
        </p:spPr>
        <p:txBody>
          <a:bodyPr>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defRPr/>
            </a:pPr>
            <a:r>
              <a:rPr lang="ja-JP" altLang="en-US" sz="4400" b="1" i="1" dirty="0">
                <a:solidFill>
                  <a:srgbClr val="0033CC"/>
                </a:solidFill>
                <a:ea typeface="HGP創英角ｺﾞｼｯｸUB" pitchFamily="50" charset="-128"/>
                <a:cs typeface="+mn-cs"/>
              </a:rPr>
              <a:t>今日、対談したいこと</a:t>
            </a:r>
            <a:endParaRPr lang="en-US" altLang="ja-JP" sz="4400" b="1" i="1" dirty="0">
              <a:solidFill>
                <a:srgbClr val="0033CC"/>
              </a:solidFill>
              <a:ea typeface="HGP創英角ｺﾞｼｯｸUB" pitchFamily="50" charset="-128"/>
              <a:cs typeface="+mn-cs"/>
            </a:endParaRPr>
          </a:p>
        </p:txBody>
      </p:sp>
      <p:sp>
        <p:nvSpPr>
          <p:cNvPr id="8204" name="Oval 98">
            <a:extLst>
              <a:ext uri="{FF2B5EF4-FFF2-40B4-BE49-F238E27FC236}">
                <a16:creationId xmlns:a16="http://schemas.microsoft.com/office/drawing/2014/main" id="{43A82E24-1448-C489-2026-2E4955251B03}"/>
              </a:ext>
            </a:extLst>
          </p:cNvPr>
          <p:cNvSpPr>
            <a:spLocks noChangeArrowheads="1"/>
          </p:cNvSpPr>
          <p:nvPr/>
        </p:nvSpPr>
        <p:spPr bwMode="auto">
          <a:xfrm>
            <a:off x="395288" y="692150"/>
            <a:ext cx="863600" cy="649288"/>
          </a:xfrm>
          <a:prstGeom prst="ellipse">
            <a:avLst/>
          </a:prstGeom>
          <a:gradFill rotWithShape="1">
            <a:gsLst>
              <a:gs pos="0">
                <a:srgbClr val="0033CC"/>
              </a:gs>
              <a:gs pos="25000">
                <a:srgbClr val="0033CC"/>
              </a:gs>
              <a:gs pos="75000">
                <a:srgbClr val="0087E6"/>
              </a:gs>
              <a:gs pos="97000">
                <a:srgbClr val="0033CC"/>
              </a:gs>
              <a:gs pos="100000">
                <a:srgbClr val="005CBF"/>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ja-JP" altLang="en-US"/>
          </a:p>
        </p:txBody>
      </p:sp>
      <p:sp>
        <p:nvSpPr>
          <p:cNvPr id="5133" name="Text Box 100">
            <a:extLst>
              <a:ext uri="{FF2B5EF4-FFF2-40B4-BE49-F238E27FC236}">
                <a16:creationId xmlns:a16="http://schemas.microsoft.com/office/drawing/2014/main" id="{81AAA085-13B9-D3C7-D5C6-13E66AEE45F1}"/>
              </a:ext>
            </a:extLst>
          </p:cNvPr>
          <p:cNvSpPr txBox="1">
            <a:spLocks noChangeArrowheads="1"/>
          </p:cNvSpPr>
          <p:nvPr/>
        </p:nvSpPr>
        <p:spPr bwMode="auto">
          <a:xfrm>
            <a:off x="395288" y="260350"/>
            <a:ext cx="576262" cy="10985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Times New Roman" charset="0"/>
                <a:ea typeface="ＭＳ Ｐゴシック" charset="0"/>
                <a:cs typeface="ＭＳ Ｐゴシック" charset="0"/>
              </a:defRPr>
            </a:lvl1pPr>
            <a:lvl2pPr marL="742950" indent="-285750" eaLnBrk="0" hangingPunct="0">
              <a:defRPr kumimoji="1">
                <a:solidFill>
                  <a:schemeClr val="tx1"/>
                </a:solidFill>
                <a:latin typeface="Times New Roman" charset="0"/>
                <a:ea typeface="ＭＳ Ｐゴシック" charset="0"/>
              </a:defRPr>
            </a:lvl2pPr>
            <a:lvl3pPr marL="1143000" indent="-228600" eaLnBrk="0" hangingPunct="0">
              <a:defRPr kumimoji="1">
                <a:solidFill>
                  <a:schemeClr val="tx1"/>
                </a:solidFill>
                <a:latin typeface="Times New Roman" charset="0"/>
                <a:ea typeface="ＭＳ Ｐゴシック" charset="0"/>
              </a:defRPr>
            </a:lvl3pPr>
            <a:lvl4pPr marL="1600200" indent="-228600" eaLnBrk="0" hangingPunct="0">
              <a:defRPr kumimoji="1">
                <a:solidFill>
                  <a:schemeClr val="tx1"/>
                </a:solidFill>
                <a:latin typeface="Times New Roman" charset="0"/>
                <a:ea typeface="ＭＳ Ｐゴシック" charset="0"/>
              </a:defRPr>
            </a:lvl4pPr>
            <a:lvl5pPr marL="2057400" indent="-228600" eaLnBrk="0" hangingPunct="0">
              <a:defRPr kumimoji="1">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a:solidFill>
                  <a:schemeClr val="tx1"/>
                </a:solidFill>
                <a:latin typeface="Times New Roman" charset="0"/>
                <a:ea typeface="ＭＳ Ｐゴシック" charset="0"/>
              </a:defRPr>
            </a:lvl9pPr>
          </a:lstStyle>
          <a:p>
            <a:pPr eaLnBrk="1" hangingPunct="1">
              <a:spcBef>
                <a:spcPct val="50000"/>
              </a:spcBef>
              <a:defRPr/>
            </a:pPr>
            <a:r>
              <a:rPr lang="ja-JP" altLang="en-US" sz="6600" dirty="0">
                <a:solidFill>
                  <a:srgbClr val="FFEFFF"/>
                </a:solidFill>
                <a:latin typeface="Arial" charset="0"/>
                <a:ea typeface="HGP創英角ｺﾞｼｯｸUB" charset="0"/>
                <a:cs typeface="HGP創英角ｺﾞｼｯｸUB" charset="0"/>
              </a:rPr>
              <a:t>１</a:t>
            </a:r>
          </a:p>
        </p:txBody>
      </p:sp>
      <p:cxnSp>
        <p:nvCxnSpPr>
          <p:cNvPr id="103" name="直線コネクタ 102">
            <a:extLst>
              <a:ext uri="{FF2B5EF4-FFF2-40B4-BE49-F238E27FC236}">
                <a16:creationId xmlns:a16="http://schemas.microsoft.com/office/drawing/2014/main" id="{DE6076F7-0416-9FD8-25A2-7452C93FD6EE}"/>
              </a:ext>
            </a:extLst>
          </p:cNvPr>
          <p:cNvCxnSpPr/>
          <p:nvPr/>
        </p:nvCxnSpPr>
        <p:spPr>
          <a:xfrm>
            <a:off x="1547664" y="476672"/>
            <a:ext cx="6624736" cy="0"/>
          </a:xfrm>
          <a:prstGeom prst="line">
            <a:avLst/>
          </a:prstGeom>
          <a:ln>
            <a:solidFill>
              <a:srgbClr val="0033CC"/>
            </a:solidFill>
          </a:ln>
          <a:effectLst>
            <a:innerShdw blurRad="63500" dist="50800" dir="16200000">
              <a:prstClr val="black">
                <a:alpha val="50000"/>
              </a:prstClr>
            </a:innerShdw>
            <a:reflection blurRad="6350" stA="50000" endA="300" endPos="55000" dir="5400000" sy="-100000" algn="bl" rotWithShape="0"/>
          </a:effectLst>
        </p:spPr>
        <p:style>
          <a:lnRef idx="3">
            <a:schemeClr val="accent6"/>
          </a:lnRef>
          <a:fillRef idx="0">
            <a:schemeClr val="accent6"/>
          </a:fillRef>
          <a:effectRef idx="2">
            <a:schemeClr val="accent6"/>
          </a:effectRef>
          <a:fontRef idx="minor">
            <a:schemeClr val="tx1"/>
          </a:fontRef>
        </p:style>
      </p:cxnSp>
      <p:sp>
        <p:nvSpPr>
          <p:cNvPr id="75" name="テキスト ボックス 74">
            <a:extLst>
              <a:ext uri="{FF2B5EF4-FFF2-40B4-BE49-F238E27FC236}">
                <a16:creationId xmlns:a16="http://schemas.microsoft.com/office/drawing/2014/main" id="{0C4F9BA5-514D-4042-970F-2A0AD66CF009}"/>
              </a:ext>
            </a:extLst>
          </p:cNvPr>
          <p:cNvSpPr txBox="1">
            <a:spLocks noChangeArrowheads="1"/>
          </p:cNvSpPr>
          <p:nvPr/>
        </p:nvSpPr>
        <p:spPr bwMode="auto">
          <a:xfrm>
            <a:off x="1064059" y="1679997"/>
            <a:ext cx="7301583"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kumimoji="1" sz="3200">
                <a:solidFill>
                  <a:schemeClr val="tx1"/>
                </a:solidFill>
                <a:latin typeface="Times New Roman" charset="0"/>
                <a:ea typeface="ＭＳ Ｐゴシック" charset="0"/>
                <a:cs typeface="ＭＳ Ｐゴシック" charset="0"/>
              </a:defRPr>
            </a:lvl1pPr>
            <a:lvl2pPr>
              <a:defRPr kumimoji="1" sz="2800">
                <a:solidFill>
                  <a:schemeClr val="tx1"/>
                </a:solidFill>
                <a:latin typeface="Times New Roman" charset="0"/>
                <a:ea typeface="ＭＳ Ｐゴシック" charset="0"/>
              </a:defRPr>
            </a:lvl2pPr>
            <a:lvl3pPr>
              <a:defRPr kumimoji="1" sz="2400">
                <a:solidFill>
                  <a:schemeClr val="tx1"/>
                </a:solidFill>
                <a:latin typeface="Times New Roman" charset="0"/>
                <a:ea typeface="ＭＳ Ｐゴシック" charset="0"/>
              </a:defRPr>
            </a:lvl3pPr>
            <a:lvl4pPr>
              <a:defRPr kumimoji="1" sz="2000">
                <a:solidFill>
                  <a:schemeClr val="tx1"/>
                </a:solidFill>
                <a:latin typeface="Times New Roman" charset="0"/>
                <a:ea typeface="ＭＳ Ｐゴシック" charset="0"/>
              </a:defRPr>
            </a:lvl4pPr>
            <a:lvl5pPr>
              <a:defRPr kumimoji="1" sz="2000">
                <a:solidFill>
                  <a:schemeClr val="tx1"/>
                </a:solidFill>
                <a:latin typeface="Times New Roman" charset="0"/>
                <a:ea typeface="ＭＳ Ｐゴシック" charset="0"/>
              </a:defRPr>
            </a:lvl5pPr>
            <a:lvl6pPr eaLnBrk="0" hangingPunct="0">
              <a:buFont typeface="Wingdings" charset="0"/>
              <a:defRPr kumimoji="1" sz="2000">
                <a:solidFill>
                  <a:schemeClr val="tx1"/>
                </a:solidFill>
                <a:latin typeface="Times New Roman" charset="0"/>
                <a:ea typeface="ＭＳ Ｐゴシック" charset="0"/>
              </a:defRPr>
            </a:lvl6pPr>
            <a:lvl7pPr eaLnBrk="0" hangingPunct="0">
              <a:buFont typeface="Wingdings" charset="0"/>
              <a:defRPr kumimoji="1" sz="2000">
                <a:solidFill>
                  <a:schemeClr val="tx1"/>
                </a:solidFill>
                <a:latin typeface="Times New Roman" charset="0"/>
                <a:ea typeface="ＭＳ Ｐゴシック" charset="0"/>
              </a:defRPr>
            </a:lvl7pPr>
            <a:lvl8pPr eaLnBrk="0" hangingPunct="0">
              <a:buFont typeface="Wingdings" charset="0"/>
              <a:defRPr kumimoji="1" sz="2000">
                <a:solidFill>
                  <a:schemeClr val="tx1"/>
                </a:solidFill>
                <a:latin typeface="Times New Roman" charset="0"/>
                <a:ea typeface="ＭＳ Ｐゴシック" charset="0"/>
              </a:defRPr>
            </a:lvl8pPr>
            <a:lvl9pPr eaLnBrk="0" hangingPunct="0">
              <a:buFont typeface="Wingdings" charset="0"/>
              <a:defRPr kumimoji="1" sz="2000">
                <a:solidFill>
                  <a:schemeClr val="tx1"/>
                </a:solidFill>
                <a:latin typeface="Times New Roman" charset="0"/>
                <a:ea typeface="ＭＳ Ｐゴシック" charset="0"/>
              </a:defRPr>
            </a:lvl9pPr>
          </a:lstStyle>
          <a:p>
            <a:pPr eaLnBrk="1" hangingPunct="1"/>
            <a:r>
              <a:rPr lang="en-US" altLang="ja-JP" sz="4000" dirty="0">
                <a:solidFill>
                  <a:srgbClr val="FFFFEE"/>
                </a:solidFill>
                <a:latin typeface="HGS創英角ｺﾞｼｯｸUB" charset="0"/>
                <a:ea typeface="HGS創英角ｺﾞｼｯｸUB" charset="0"/>
                <a:cs typeface="HGS創英角ｺﾞｼｯｸUB" charset="0"/>
              </a:rPr>
              <a:t>❶</a:t>
            </a:r>
            <a:r>
              <a:rPr lang="ja-JP" altLang="en-US" sz="4000" dirty="0">
                <a:solidFill>
                  <a:srgbClr val="FFFFEE"/>
                </a:solidFill>
                <a:latin typeface="HGS創英角ｺﾞｼｯｸUB" charset="0"/>
                <a:ea typeface="HGS創英角ｺﾞｼｯｸUB" charset="0"/>
                <a:cs typeface="HGS創英角ｺﾞｼｯｸUB" charset="0"/>
              </a:rPr>
              <a:t>天笠先生の著作をもとに</a:t>
            </a:r>
            <a:endParaRPr lang="en-US" altLang="ja-JP" sz="4000" dirty="0">
              <a:solidFill>
                <a:srgbClr val="FFFFEE"/>
              </a:solidFill>
              <a:latin typeface="HGS創英角ｺﾞｼｯｸUB" charset="0"/>
              <a:ea typeface="HGS創英角ｺﾞｼｯｸUB" charset="0"/>
              <a:cs typeface="HGS創英角ｺﾞｼｯｸUB" charset="0"/>
            </a:endParaRPr>
          </a:p>
          <a:p>
            <a:pPr eaLnBrk="1" hangingPunct="1"/>
            <a:r>
              <a:rPr lang="ja-JP" altLang="en-US" sz="4000" dirty="0">
                <a:solidFill>
                  <a:srgbClr val="FFFFEE"/>
                </a:solidFill>
                <a:latin typeface="HGS創英角ｺﾞｼｯｸUB" charset="0"/>
                <a:ea typeface="HGS創英角ｺﾞｼｯｸUB" charset="0"/>
                <a:cs typeface="HGS創英角ｺﾞｼｯｸUB" charset="0"/>
              </a:rPr>
              <a:t>　私の見解を</a:t>
            </a:r>
            <a:br>
              <a:rPr lang="en-US" altLang="ja-JP" sz="4000" dirty="0">
                <a:solidFill>
                  <a:srgbClr val="FFFFEE"/>
                </a:solidFill>
                <a:latin typeface="HGS創英角ｺﾞｼｯｸUB" charset="0"/>
                <a:ea typeface="HGS創英角ｺﾞｼｯｸUB" charset="0"/>
                <a:cs typeface="HGS創英角ｺﾞｼｯｸUB" charset="0"/>
              </a:rPr>
            </a:br>
            <a:r>
              <a:rPr lang="ja-JP" altLang="en-US" sz="4000" dirty="0">
                <a:solidFill>
                  <a:srgbClr val="FFFFEE"/>
                </a:solidFill>
                <a:latin typeface="HGS創英角ｺﾞｼｯｸUB" charset="0"/>
                <a:ea typeface="HGS創英角ｺﾞｼｯｸUB" charset="0"/>
                <a:cs typeface="HGS創英角ｺﾞｼｯｸUB" charset="0"/>
              </a:rPr>
              <a:t>❷フードテックでなくても</a:t>
            </a:r>
            <a:endParaRPr lang="en-US" altLang="ja-JP" sz="4000" dirty="0">
              <a:solidFill>
                <a:srgbClr val="FFFFEE"/>
              </a:solidFill>
              <a:latin typeface="HGS創英角ｺﾞｼｯｸUB" charset="0"/>
              <a:ea typeface="HGS創英角ｺﾞｼｯｸUB" charset="0"/>
              <a:cs typeface="HGS創英角ｺﾞｼｯｸUB" charset="0"/>
            </a:endParaRPr>
          </a:p>
          <a:p>
            <a:pPr eaLnBrk="1" hangingPunct="1"/>
            <a:r>
              <a:rPr lang="ja-JP" altLang="en-US" sz="4000" dirty="0">
                <a:solidFill>
                  <a:srgbClr val="FFFFEE"/>
                </a:solidFill>
                <a:latin typeface="HGS創英角ｺﾞｼｯｸUB" charset="0"/>
                <a:ea typeface="HGS創英角ｺﾞｼｯｸUB" charset="0"/>
                <a:cs typeface="HGS創英角ｺﾞｼｯｸUB" charset="0"/>
              </a:rPr>
              <a:t>　自給できる</a:t>
            </a:r>
            <a:r>
              <a:rPr lang="en-US" altLang="ja-JP" sz="4000" dirty="0">
                <a:solidFill>
                  <a:srgbClr val="FFFFEE"/>
                </a:solidFill>
                <a:latin typeface="HGS創英角ｺﾞｼｯｸUB" charset="0"/>
                <a:ea typeface="HGS創英角ｺﾞｼｯｸUB" charset="0"/>
                <a:cs typeface="HGS創英角ｺﾞｼｯｸUB" charset="0"/>
              </a:rPr>
              <a:t>(</a:t>
            </a:r>
            <a:r>
              <a:rPr lang="ja-JP" altLang="en-US" sz="4000" dirty="0">
                <a:solidFill>
                  <a:srgbClr val="FFFFEE"/>
                </a:solidFill>
                <a:latin typeface="HGS創英角ｺﾞｼｯｸUB" charset="0"/>
                <a:ea typeface="HGS創英角ｺﾞｼｯｸUB" charset="0"/>
                <a:cs typeface="HGS創英角ｺﾞｼｯｸUB" charset="0"/>
              </a:rPr>
              <a:t>農法＆食生活</a:t>
            </a:r>
            <a:r>
              <a:rPr lang="en-US" altLang="ja-JP" sz="4000" dirty="0">
                <a:solidFill>
                  <a:srgbClr val="FFFFEE"/>
                </a:solidFill>
                <a:latin typeface="HGS創英角ｺﾞｼｯｸUB" charset="0"/>
                <a:ea typeface="HGS創英角ｺﾞｼｯｸUB" charset="0"/>
                <a:cs typeface="HGS創英角ｺﾞｼｯｸUB" charset="0"/>
              </a:rPr>
              <a:t>)</a:t>
            </a:r>
          </a:p>
          <a:p>
            <a:pPr marL="628650" indent="-628650" eaLnBrk="1" hangingPunct="1"/>
            <a:r>
              <a:rPr lang="en-US" altLang="ja-JP" sz="4000" dirty="0">
                <a:solidFill>
                  <a:srgbClr val="FFFFEE"/>
                </a:solidFill>
                <a:latin typeface="HGS創英角ｺﾞｼｯｸUB" charset="0"/>
                <a:ea typeface="HGS創英角ｺﾞｼｯｸUB" charset="0"/>
                <a:cs typeface="HGS創英角ｺﾞｼｯｸUB" charset="0"/>
              </a:rPr>
              <a:t>❸</a:t>
            </a:r>
            <a:r>
              <a:rPr lang="ja-JP" altLang="en-US" sz="4000" dirty="0">
                <a:solidFill>
                  <a:srgbClr val="FFFFEE"/>
                </a:solidFill>
                <a:latin typeface="HGS創英角ｺﾞｼｯｸUB" charset="0"/>
                <a:ea typeface="HGS創英角ｺﾞｼｯｸUB" charset="0"/>
                <a:cs typeface="HGS創英角ｺﾞｼｯｸUB" charset="0"/>
              </a:rPr>
              <a:t>世界観の問題</a:t>
            </a:r>
            <a:endParaRPr lang="en-US" altLang="ja-JP" sz="4000" dirty="0">
              <a:solidFill>
                <a:srgbClr val="FFFFEE"/>
              </a:solidFill>
              <a:latin typeface="HGS創英角ｺﾞｼｯｸUB" charset="0"/>
              <a:ea typeface="HGS創英角ｺﾞｼｯｸUB" charset="0"/>
              <a:cs typeface="HGS創英角ｺﾞｼｯｸUB" charset="0"/>
            </a:endParaRPr>
          </a:p>
          <a:p>
            <a:pPr marL="628650" indent="-628650" eaLnBrk="1" hangingPunct="1"/>
            <a:r>
              <a:rPr lang="ja-JP" altLang="en-US" sz="4000" dirty="0">
                <a:solidFill>
                  <a:srgbClr val="FFFFEE"/>
                </a:solidFill>
                <a:latin typeface="HGS創英角ｺﾞｼｯｸUB" charset="0"/>
                <a:ea typeface="HGS創英角ｺﾞｼｯｸUB" charset="0"/>
                <a:cs typeface="HGS創英角ｺﾞｼｯｸUB" charset="0"/>
              </a:rPr>
              <a:t>　自然への畏敬</a:t>
            </a:r>
            <a:r>
              <a:rPr lang="ja-JP" altLang="en-US" dirty="0">
                <a:solidFill>
                  <a:srgbClr val="FFFFEE"/>
                </a:solidFill>
                <a:latin typeface="HGS創英角ｺﾞｼｯｸUB" charset="0"/>
                <a:ea typeface="HGS創英角ｺﾞｼｯｸUB" charset="0"/>
                <a:cs typeface="HGS創英角ｺﾞｼｯｸUB" charset="0"/>
              </a:rPr>
              <a:t>ハイテクは松葉杖</a:t>
            </a:r>
            <a:endParaRPr lang="en-US" altLang="ja-JP" dirty="0">
              <a:solidFill>
                <a:srgbClr val="FFFFEE"/>
              </a:solidFill>
              <a:latin typeface="HGS創英角ｺﾞｼｯｸUB" charset="0"/>
              <a:ea typeface="HGS創英角ｺﾞｼｯｸUB" charset="0"/>
              <a:cs typeface="HGS創英角ｺﾞｼｯｸUB" charset="0"/>
            </a:endParaRPr>
          </a:p>
        </p:txBody>
      </p:sp>
    </p:spTree>
    <p:extLst>
      <p:ext uri="{BB962C8B-B14F-4D97-AF65-F5344CB8AC3E}">
        <p14:creationId xmlns:p14="http://schemas.microsoft.com/office/powerpoint/2010/main" val="215012683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D738F-F823-75B9-9F3D-9D6DAC64D664}"/>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8C7AEDEF-60D6-1E28-AEB0-9BA568F73A1D}"/>
              </a:ext>
            </a:extLst>
          </p:cNvPr>
          <p:cNvSpPr>
            <a:spLocks noGrp="1" noChangeArrowheads="1"/>
          </p:cNvSpPr>
          <p:nvPr>
            <p:ph type="title"/>
          </p:nvPr>
        </p:nvSpPr>
        <p:spPr>
          <a:xfrm>
            <a:off x="-49081" y="99095"/>
            <a:ext cx="8229600" cy="1143000"/>
          </a:xfrm>
        </p:spPr>
        <p:txBody>
          <a:bodyPr/>
          <a:lstStyle/>
          <a:p>
            <a:pPr algn="l">
              <a:defRPr/>
            </a:pP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精密な印象と裏腹のジャイアン</a:t>
            </a:r>
          </a:p>
        </p:txBody>
      </p:sp>
      <p:sp>
        <p:nvSpPr>
          <p:cNvPr id="108549" name="Rectangle 3">
            <a:extLst>
              <a:ext uri="{FF2B5EF4-FFF2-40B4-BE49-F238E27FC236}">
                <a16:creationId xmlns:a16="http://schemas.microsoft.com/office/drawing/2014/main" id="{82A3B196-3E46-F9DE-85A3-0FFE73956238}"/>
              </a:ext>
            </a:extLst>
          </p:cNvPr>
          <p:cNvSpPr>
            <a:spLocks noGrp="1" noChangeArrowheads="1"/>
          </p:cNvSpPr>
          <p:nvPr>
            <p:ph type="body" idx="1"/>
          </p:nvPr>
        </p:nvSpPr>
        <p:spPr>
          <a:xfrm>
            <a:off x="152400" y="1043575"/>
            <a:ext cx="5774829" cy="5328592"/>
          </a:xfrm>
        </p:spPr>
        <p:txBody>
          <a:bodyPr/>
          <a:lstStyle/>
          <a:p>
            <a:r>
              <a:rPr lang="ja-JP" altLang="en-US" sz="2200" dirty="0"/>
              <a:t>ゲノム編集技術は、医薬品を開発するため意図的に病気や障害を引き起こすことを目的として生まれた技術</a:t>
            </a:r>
            <a:r>
              <a:rPr lang="en-US" altLang="ja-JP" sz="1400" dirty="0"/>
              <a:t>[p17,p18,p40]</a:t>
            </a:r>
            <a:r>
              <a:rPr lang="ja-JP" altLang="en-US" sz="2200" dirty="0"/>
              <a:t>→</a:t>
            </a:r>
            <a:r>
              <a:rPr lang="ja-JP" altLang="en-US" sz="2200" dirty="0">
                <a:solidFill>
                  <a:srgbClr val="FF0000"/>
                </a:solidFill>
              </a:rPr>
              <a:t>食に応用するような技術ではない</a:t>
            </a:r>
            <a:r>
              <a:rPr lang="en-US" altLang="ja-JP" sz="1400" dirty="0"/>
              <a:t>[p17]</a:t>
            </a:r>
          </a:p>
          <a:p>
            <a:r>
              <a:rPr lang="ja-JP" altLang="en-US" sz="2200" dirty="0"/>
              <a:t>ゲノム編集の研究者→「人間に応用できるような精密な技術ではない」 </a:t>
            </a:r>
            <a:r>
              <a:rPr lang="en-US" altLang="ja-JP" sz="1400" dirty="0"/>
              <a:t>[p81]</a:t>
            </a:r>
          </a:p>
          <a:p>
            <a:r>
              <a:rPr lang="ja-JP" altLang="en-US" sz="2200" dirty="0"/>
              <a:t>オフターゲット：数百万、数千万もの切断カセットが導入→標的と類似した場所を誤って切断</a:t>
            </a:r>
            <a:r>
              <a:rPr lang="en-US" altLang="ja-JP" sz="1400" dirty="0"/>
              <a:t>[p19,p22,p23,p82]</a:t>
            </a:r>
          </a:p>
          <a:p>
            <a:r>
              <a:rPr lang="ja-JP" altLang="en-US" sz="2200" dirty="0"/>
              <a:t>染色体破壊：切断後の修復は自然まかせ </a:t>
            </a:r>
            <a:r>
              <a:rPr lang="en-US" altLang="ja-JP" sz="1400" dirty="0"/>
              <a:t>[p81,p83]</a:t>
            </a:r>
            <a:r>
              <a:rPr lang="ja-JP" altLang="en-US" sz="2200" dirty="0"/>
              <a:t>→切断カ所で</a:t>
            </a:r>
            <a:r>
              <a:rPr lang="en-US" altLang="ja-JP" sz="2200" dirty="0"/>
              <a:t>DNA</a:t>
            </a:r>
            <a:r>
              <a:rPr lang="ja-JP" altLang="en-US" sz="2200" dirty="0"/>
              <a:t>が大きく崩れる </a:t>
            </a:r>
            <a:r>
              <a:rPr lang="en-US" altLang="ja-JP" sz="1400" dirty="0"/>
              <a:t>[p83]</a:t>
            </a:r>
            <a:r>
              <a:rPr lang="ja-JP" altLang="en-US" sz="2200" dirty="0"/>
              <a:t>→</a:t>
            </a:r>
            <a:r>
              <a:rPr lang="en-US" altLang="ja-JP" sz="2200" dirty="0"/>
              <a:t>2019</a:t>
            </a:r>
            <a:r>
              <a:rPr lang="ja-JP" altLang="en-US" sz="2200" dirty="0"/>
              <a:t>年に米国デラウェア大学の研究→切断箇所の周辺で予想以上の変異</a:t>
            </a:r>
            <a:r>
              <a:rPr lang="en-US" altLang="ja-JP" sz="1400" dirty="0"/>
              <a:t>[p194]</a:t>
            </a:r>
          </a:p>
          <a:p>
            <a:r>
              <a:rPr lang="ja-JP" altLang="en-US" sz="2200" dirty="0"/>
              <a:t>エピジェネティック：</a:t>
            </a:r>
            <a:r>
              <a:rPr lang="en-US" altLang="ja-JP" sz="2200" dirty="0"/>
              <a:t>DNA</a:t>
            </a:r>
            <a:r>
              <a:rPr lang="ja-JP" altLang="en-US" sz="2200" dirty="0"/>
              <a:t>のメチル化スイッチ→米国の２０２０年の研究→意図しない</a:t>
            </a:r>
            <a:r>
              <a:rPr lang="en-US" altLang="ja-JP" sz="2200" dirty="0"/>
              <a:t>DNA</a:t>
            </a:r>
            <a:r>
              <a:rPr lang="ja-JP" altLang="en-US" sz="2200" dirty="0"/>
              <a:t>のメチル化現象が</a:t>
            </a:r>
            <a:r>
              <a:rPr lang="en-US" altLang="ja-JP" sz="2200" dirty="0"/>
              <a:t>10</a:t>
            </a:r>
            <a:r>
              <a:rPr lang="ja-JP" altLang="en-US" sz="2200" dirty="0"/>
              <a:t>世代先まで確認</a:t>
            </a:r>
            <a:r>
              <a:rPr lang="en-US" altLang="ja-JP" sz="1400" dirty="0"/>
              <a:t>[p195]</a:t>
            </a:r>
            <a:r>
              <a:rPr lang="ja-JP" altLang="en-US" sz="2200" dirty="0"/>
              <a:t> </a:t>
            </a:r>
            <a:endParaRPr lang="en-US" altLang="ja-JP" sz="2200" dirty="0"/>
          </a:p>
          <a:p>
            <a:endParaRPr lang="en-US" altLang="ja-JP" sz="2200" dirty="0"/>
          </a:p>
          <a:p>
            <a:endParaRPr lang="ja-JP" altLang="en-US" dirty="0"/>
          </a:p>
        </p:txBody>
      </p:sp>
      <p:sp>
        <p:nvSpPr>
          <p:cNvPr id="7" name="テキスト ボックス 6">
            <a:extLst>
              <a:ext uri="{FF2B5EF4-FFF2-40B4-BE49-F238E27FC236}">
                <a16:creationId xmlns:a16="http://schemas.microsoft.com/office/drawing/2014/main" id="{B7D92C2E-FA56-6CB7-5D62-21D32456C57E}"/>
              </a:ext>
            </a:extLst>
          </p:cNvPr>
          <p:cNvSpPr txBox="1"/>
          <p:nvPr/>
        </p:nvSpPr>
        <p:spPr>
          <a:xfrm>
            <a:off x="7643948" y="-11742"/>
            <a:ext cx="1533390"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ゲノム</a:t>
            </a:r>
          </a:p>
        </p:txBody>
      </p:sp>
      <p:sp>
        <p:nvSpPr>
          <p:cNvPr id="9" name="AutoShape 1" descr="Watch the live Q&amp;A with soil educator Nicole Masters and Sarah Perriam-Lampp - Country-Wide Magazine">
            <a:extLst>
              <a:ext uri="{FF2B5EF4-FFF2-40B4-BE49-F238E27FC236}">
                <a16:creationId xmlns:a16="http://schemas.microsoft.com/office/drawing/2014/main" id="{29D629BB-4600-7AD2-76D1-81C4C0FA5CF8}"/>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2" descr="Watch the live Q&amp;A with soil educator Nicole Masters and Sarah Perriam-Lampp - Country-Wide Magazine">
            <a:extLst>
              <a:ext uri="{FF2B5EF4-FFF2-40B4-BE49-F238E27FC236}">
                <a16:creationId xmlns:a16="http://schemas.microsoft.com/office/drawing/2014/main" id="{A3748DF3-C8DE-C8BE-7508-F034C16DE033}"/>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a:extLst>
              <a:ext uri="{FF2B5EF4-FFF2-40B4-BE49-F238E27FC236}">
                <a16:creationId xmlns:a16="http://schemas.microsoft.com/office/drawing/2014/main" id="{D021F75C-2E69-24D6-C414-D2BE9174282D}"/>
              </a:ext>
            </a:extLst>
          </p:cNvPr>
          <p:cNvPicPr>
            <a:picLocks noChangeAspect="1"/>
          </p:cNvPicPr>
          <p:nvPr/>
        </p:nvPicPr>
        <p:blipFill>
          <a:blip r:embed="rId2"/>
          <a:srcRect l="2785" r="2762" b="2565"/>
          <a:stretch>
            <a:fillRect/>
          </a:stretch>
        </p:blipFill>
        <p:spPr>
          <a:xfrm>
            <a:off x="6012159" y="4973765"/>
            <a:ext cx="3168000" cy="1900791"/>
          </a:xfrm>
          <a:prstGeom prst="rect">
            <a:avLst/>
          </a:prstGeom>
        </p:spPr>
      </p:pic>
      <p:pic>
        <p:nvPicPr>
          <p:cNvPr id="5" name="図 4">
            <a:extLst>
              <a:ext uri="{FF2B5EF4-FFF2-40B4-BE49-F238E27FC236}">
                <a16:creationId xmlns:a16="http://schemas.microsoft.com/office/drawing/2014/main" id="{D2E78BCF-D681-51B6-E657-ED50424CF610}"/>
              </a:ext>
            </a:extLst>
          </p:cNvPr>
          <p:cNvPicPr>
            <a:picLocks noChangeAspect="1"/>
          </p:cNvPicPr>
          <p:nvPr/>
        </p:nvPicPr>
        <p:blipFill>
          <a:blip r:embed="rId3"/>
          <a:stretch>
            <a:fillRect/>
          </a:stretch>
        </p:blipFill>
        <p:spPr>
          <a:xfrm>
            <a:off x="182488" y="1034431"/>
            <a:ext cx="5946550" cy="2304288"/>
          </a:xfrm>
          <a:prstGeom prst="rect">
            <a:avLst/>
          </a:prstGeom>
        </p:spPr>
      </p:pic>
      <p:pic>
        <p:nvPicPr>
          <p:cNvPr id="12" name="図 11">
            <a:extLst>
              <a:ext uri="{FF2B5EF4-FFF2-40B4-BE49-F238E27FC236}">
                <a16:creationId xmlns:a16="http://schemas.microsoft.com/office/drawing/2014/main" id="{E6CDCC51-204C-390E-9C3C-4A466593158C}"/>
              </a:ext>
            </a:extLst>
          </p:cNvPr>
          <p:cNvPicPr>
            <a:picLocks noChangeAspect="1"/>
          </p:cNvPicPr>
          <p:nvPr/>
        </p:nvPicPr>
        <p:blipFill>
          <a:blip r:embed="rId4"/>
          <a:stretch>
            <a:fillRect/>
          </a:stretch>
        </p:blipFill>
        <p:spPr>
          <a:xfrm>
            <a:off x="6020450" y="2554700"/>
            <a:ext cx="3168000" cy="2722500"/>
          </a:xfrm>
          <a:prstGeom prst="rect">
            <a:avLst/>
          </a:prstGeom>
        </p:spPr>
      </p:pic>
    </p:spTree>
    <p:extLst>
      <p:ext uri="{BB962C8B-B14F-4D97-AF65-F5344CB8AC3E}">
        <p14:creationId xmlns:p14="http://schemas.microsoft.com/office/powerpoint/2010/main" val="6528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2FD40-8C43-97CB-0D02-81C43D83BC7C}"/>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FEDD2D2B-BC17-69A8-79F8-23FD0431A692}"/>
              </a:ext>
            </a:extLst>
          </p:cNvPr>
          <p:cNvSpPr>
            <a:spLocks noGrp="1" noChangeArrowheads="1"/>
          </p:cNvSpPr>
          <p:nvPr>
            <p:ph type="title"/>
          </p:nvPr>
        </p:nvSpPr>
        <p:spPr>
          <a:xfrm>
            <a:off x="0" y="-222761"/>
            <a:ext cx="8229600" cy="1143000"/>
          </a:xfrm>
        </p:spPr>
        <p:txBody>
          <a:bodyPr/>
          <a:lstStyle/>
          <a:p>
            <a:pPr algn="l">
              <a:defRPr/>
            </a:pP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自然への畏敬</a:t>
            </a:r>
            <a:r>
              <a:rPr lang="en-US" altLang="ja-JP"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a:t>
            </a: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腸内細菌</a:t>
            </a:r>
          </a:p>
        </p:txBody>
      </p:sp>
      <p:sp>
        <p:nvSpPr>
          <p:cNvPr id="108549" name="Rectangle 3">
            <a:extLst>
              <a:ext uri="{FF2B5EF4-FFF2-40B4-BE49-F238E27FC236}">
                <a16:creationId xmlns:a16="http://schemas.microsoft.com/office/drawing/2014/main" id="{F2B1F47B-FCF2-C26C-E531-A03538A516E0}"/>
              </a:ext>
            </a:extLst>
          </p:cNvPr>
          <p:cNvSpPr>
            <a:spLocks noGrp="1" noChangeArrowheads="1"/>
          </p:cNvSpPr>
          <p:nvPr>
            <p:ph type="body" idx="1"/>
          </p:nvPr>
        </p:nvSpPr>
        <p:spPr>
          <a:xfrm>
            <a:off x="251520" y="963782"/>
            <a:ext cx="5774829" cy="5328592"/>
          </a:xfrm>
        </p:spPr>
        <p:txBody>
          <a:bodyPr/>
          <a:lstStyle/>
          <a:p>
            <a:r>
              <a:rPr lang="ja-JP" altLang="en-US" sz="2200" dirty="0"/>
              <a:t>ゲノム編集技術は、医薬品を開発するため意図的に病気や障害を引き起こすことを目的として生まれた技術</a:t>
            </a:r>
            <a:r>
              <a:rPr lang="en-US" altLang="ja-JP" sz="1400" dirty="0"/>
              <a:t>[p17,p18,p40]</a:t>
            </a:r>
            <a:r>
              <a:rPr lang="ja-JP" altLang="en-US" sz="2200" dirty="0"/>
              <a:t>→とても食に応用するような技術ではない</a:t>
            </a:r>
            <a:r>
              <a:rPr lang="en-US" altLang="ja-JP" sz="1600" dirty="0"/>
              <a:t>[p17]</a:t>
            </a:r>
          </a:p>
          <a:p>
            <a:r>
              <a:rPr lang="ja-JP" altLang="en-US" sz="2200" dirty="0"/>
              <a:t>京大の福島雅典</a:t>
            </a:r>
            <a:r>
              <a:rPr lang="en-US" altLang="ja-JP" sz="2200" dirty="0"/>
              <a:t>(1948</a:t>
            </a:r>
            <a:r>
              <a:rPr lang="ja-JP" altLang="en-US" sz="2200" dirty="0"/>
              <a:t>年～</a:t>
            </a:r>
            <a:r>
              <a:rPr lang="en-US" altLang="ja-JP" sz="2200" dirty="0"/>
              <a:t>)</a:t>
            </a:r>
            <a:r>
              <a:rPr lang="ja-JP" altLang="en-US" sz="2200" dirty="0"/>
              <a:t>名誉教授→ワクチン接種後に新型クロイツフェルト・ヤコブ病が増→新型コロナワクチンのスパイクタンパク質にプリオンと類似した配列</a:t>
            </a:r>
            <a:r>
              <a:rPr lang="en-US" altLang="ja-JP" sz="2200" dirty="0"/>
              <a:t>[p69]</a:t>
            </a:r>
          </a:p>
          <a:p>
            <a:r>
              <a:rPr lang="en-US" altLang="ja-JP" sz="2200" dirty="0"/>
              <a:t>Cd</a:t>
            </a:r>
            <a:r>
              <a:rPr lang="ja-JP" altLang="en-US" sz="2200" dirty="0"/>
              <a:t>もごく微量では必須→</a:t>
            </a:r>
            <a:r>
              <a:rPr lang="en-US" altLang="ja-JP" sz="2200" dirty="0"/>
              <a:t>1980</a:t>
            </a:r>
            <a:r>
              <a:rPr lang="ja-JP" altLang="en-US" sz="2200" dirty="0"/>
              <a:t>年代にドイツのフリードリヒ・シラー大学のイェーナマンフレート・アンケ</a:t>
            </a:r>
            <a:r>
              <a:rPr lang="en-US" altLang="ja-JP" sz="2200" dirty="0"/>
              <a:t>(Manfred Anke,1931</a:t>
            </a:r>
            <a:r>
              <a:rPr lang="ja-JP" altLang="en-US" sz="2200" dirty="0"/>
              <a:t>～</a:t>
            </a:r>
            <a:r>
              <a:rPr lang="en-US" altLang="ja-JP" sz="2200" dirty="0"/>
              <a:t>2010</a:t>
            </a:r>
            <a:r>
              <a:rPr lang="ja-JP" altLang="en-US" sz="2200" dirty="0"/>
              <a:t>年</a:t>
            </a:r>
            <a:r>
              <a:rPr lang="en-US" altLang="ja-JP" sz="2200" dirty="0"/>
              <a:t>)</a:t>
            </a:r>
            <a:r>
              <a:rPr lang="ja-JP" altLang="en-US" sz="2200" dirty="0"/>
              <a:t>教授らは、</a:t>
            </a:r>
            <a:r>
              <a:rPr lang="en-US" altLang="ja-JP" sz="2200" dirty="0"/>
              <a:t>C</a:t>
            </a:r>
            <a:r>
              <a:rPr lang="ja-JP" altLang="en-US" sz="2200" dirty="0"/>
              <a:t>ｄ不足→無筋力症</a:t>
            </a:r>
            <a:r>
              <a:rPr lang="en-US" altLang="ja-JP" sz="1400" dirty="0"/>
              <a:t>[p3]</a:t>
            </a:r>
            <a:endParaRPr lang="ja-JP" altLang="en-US" sz="1400" dirty="0"/>
          </a:p>
          <a:p>
            <a:r>
              <a:rPr lang="ja-JP" altLang="en-US" sz="2200" dirty="0"/>
              <a:t>ヒトは自然から切り離されては生きていけない→その象徴が腸内細菌叢→けれども、</a:t>
            </a:r>
            <a:r>
              <a:rPr lang="ja-JP" altLang="en-US" sz="2200" dirty="0">
                <a:solidFill>
                  <a:srgbClr val="FF0000"/>
                </a:solidFill>
              </a:rPr>
              <a:t>人工的な食品では腸内細菌叢を養うことができない</a:t>
            </a:r>
            <a:r>
              <a:rPr lang="en-US" altLang="ja-JP" sz="1400" dirty="0"/>
              <a:t>[p2]</a:t>
            </a:r>
          </a:p>
        </p:txBody>
      </p:sp>
      <p:sp>
        <p:nvSpPr>
          <p:cNvPr id="7" name="テキスト ボックス 6">
            <a:extLst>
              <a:ext uri="{FF2B5EF4-FFF2-40B4-BE49-F238E27FC236}">
                <a16:creationId xmlns:a16="http://schemas.microsoft.com/office/drawing/2014/main" id="{92B1650E-99B6-55DB-0D3A-BA90DC497661}"/>
              </a:ext>
            </a:extLst>
          </p:cNvPr>
          <p:cNvSpPr txBox="1"/>
          <p:nvPr/>
        </p:nvSpPr>
        <p:spPr>
          <a:xfrm>
            <a:off x="7643948" y="-11742"/>
            <a:ext cx="1533390"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ゲノム</a:t>
            </a:r>
          </a:p>
        </p:txBody>
      </p:sp>
      <p:sp>
        <p:nvSpPr>
          <p:cNvPr id="9" name="AutoShape 1" descr="Watch the live Q&amp;A with soil educator Nicole Masters and Sarah Perriam-Lampp - Country-Wide Magazine">
            <a:extLst>
              <a:ext uri="{FF2B5EF4-FFF2-40B4-BE49-F238E27FC236}">
                <a16:creationId xmlns:a16="http://schemas.microsoft.com/office/drawing/2014/main" id="{4BDEE406-9FC2-FC2C-D957-9CC4159410EB}"/>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2" descr="Watch the live Q&amp;A with soil educator Nicole Masters and Sarah Perriam-Lampp - Country-Wide Magazine">
            <a:extLst>
              <a:ext uri="{FF2B5EF4-FFF2-40B4-BE49-F238E27FC236}">
                <a16:creationId xmlns:a16="http://schemas.microsoft.com/office/drawing/2014/main" id="{6A9AC5D3-7746-E660-FB7E-A0938E3AA640}"/>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a:extLst>
              <a:ext uri="{FF2B5EF4-FFF2-40B4-BE49-F238E27FC236}">
                <a16:creationId xmlns:a16="http://schemas.microsoft.com/office/drawing/2014/main" id="{21463052-623E-E4F1-DD98-A383471745BF}"/>
              </a:ext>
            </a:extLst>
          </p:cNvPr>
          <p:cNvPicPr>
            <a:picLocks noChangeAspect="1"/>
          </p:cNvPicPr>
          <p:nvPr/>
        </p:nvPicPr>
        <p:blipFill>
          <a:blip r:embed="rId2"/>
          <a:stretch>
            <a:fillRect/>
          </a:stretch>
        </p:blipFill>
        <p:spPr>
          <a:xfrm>
            <a:off x="6315075" y="1757536"/>
            <a:ext cx="2828925" cy="2895600"/>
          </a:xfrm>
          <a:prstGeom prst="rect">
            <a:avLst/>
          </a:prstGeom>
        </p:spPr>
      </p:pic>
      <p:pic>
        <p:nvPicPr>
          <p:cNvPr id="5" name="図 4">
            <a:extLst>
              <a:ext uri="{FF2B5EF4-FFF2-40B4-BE49-F238E27FC236}">
                <a16:creationId xmlns:a16="http://schemas.microsoft.com/office/drawing/2014/main" id="{3B2BFDA6-B3EB-AFFA-45A8-A46CD990A509}"/>
              </a:ext>
            </a:extLst>
          </p:cNvPr>
          <p:cNvPicPr>
            <a:picLocks noChangeAspect="1"/>
          </p:cNvPicPr>
          <p:nvPr/>
        </p:nvPicPr>
        <p:blipFill>
          <a:blip r:embed="rId3"/>
          <a:stretch>
            <a:fillRect/>
          </a:stretch>
        </p:blipFill>
        <p:spPr>
          <a:xfrm>
            <a:off x="6298406" y="4653136"/>
            <a:ext cx="2845593" cy="2204864"/>
          </a:xfrm>
          <a:prstGeom prst="rect">
            <a:avLst/>
          </a:prstGeom>
        </p:spPr>
      </p:pic>
    </p:spTree>
    <p:extLst>
      <p:ext uri="{BB962C8B-B14F-4D97-AF65-F5344CB8AC3E}">
        <p14:creationId xmlns:p14="http://schemas.microsoft.com/office/powerpoint/2010/main" val="63317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F9F90-E773-3021-3E9E-1E9F08DE20D0}"/>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4B3DF986-7E84-F830-4CCE-9217859203C0}"/>
              </a:ext>
            </a:extLst>
          </p:cNvPr>
          <p:cNvSpPr>
            <a:spLocks noGrp="1" noChangeArrowheads="1"/>
          </p:cNvSpPr>
          <p:nvPr>
            <p:ph type="title"/>
          </p:nvPr>
        </p:nvSpPr>
        <p:spPr>
          <a:xfrm>
            <a:off x="0" y="34132"/>
            <a:ext cx="8229600" cy="1143000"/>
          </a:xfrm>
        </p:spPr>
        <p:txBody>
          <a:bodyPr/>
          <a:lstStyle/>
          <a:p>
            <a:pPr algn="l">
              <a:defRPr/>
            </a:pP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世界とズレる日本の情報</a:t>
            </a:r>
          </a:p>
        </p:txBody>
      </p:sp>
      <p:sp>
        <p:nvSpPr>
          <p:cNvPr id="108549" name="Rectangle 3">
            <a:extLst>
              <a:ext uri="{FF2B5EF4-FFF2-40B4-BE49-F238E27FC236}">
                <a16:creationId xmlns:a16="http://schemas.microsoft.com/office/drawing/2014/main" id="{2473ABAE-EA41-48B4-D19A-D34A8CC9D5AE}"/>
              </a:ext>
            </a:extLst>
          </p:cNvPr>
          <p:cNvSpPr>
            <a:spLocks noGrp="1" noChangeArrowheads="1"/>
          </p:cNvSpPr>
          <p:nvPr>
            <p:ph type="body" idx="1"/>
          </p:nvPr>
        </p:nvSpPr>
        <p:spPr>
          <a:xfrm>
            <a:off x="251520" y="963782"/>
            <a:ext cx="5774829" cy="5328592"/>
          </a:xfrm>
        </p:spPr>
        <p:txBody>
          <a:bodyPr/>
          <a:lstStyle/>
          <a:p>
            <a:r>
              <a:rPr lang="ja-JP" altLang="en-US" sz="2200" dirty="0"/>
              <a:t>パデュー大学のドン・Ｍ・ヒューバー</a:t>
            </a:r>
            <a:r>
              <a:rPr lang="en-US" altLang="ja-JP" sz="2200" dirty="0"/>
              <a:t>(Don M. Huber,1935</a:t>
            </a:r>
            <a:r>
              <a:rPr lang="ja-JP" altLang="en-US" sz="2200" dirty="0"/>
              <a:t>年～</a:t>
            </a:r>
            <a:r>
              <a:rPr lang="en-US" altLang="ja-JP" sz="2200" dirty="0"/>
              <a:t>)</a:t>
            </a:r>
            <a:r>
              <a:rPr lang="ja-JP" altLang="en-US" sz="2200" dirty="0"/>
              <a:t>名誉教授は</a:t>
            </a:r>
            <a:r>
              <a:rPr lang="en-US" altLang="ja-JP" sz="1400" dirty="0"/>
              <a:t>[p136]</a:t>
            </a:r>
            <a:r>
              <a:rPr lang="ja-JP" altLang="en-US" sz="2200" dirty="0"/>
              <a:t>、ラウンドアップ耐性のダイズやトウモロコシには、電子顕微鏡で</a:t>
            </a:r>
            <a:r>
              <a:rPr lang="en-US" altLang="ja-JP" sz="2200" dirty="0"/>
              <a:t>3</a:t>
            </a:r>
            <a:r>
              <a:rPr lang="ja-JP" altLang="en-US" sz="2200" dirty="0"/>
              <a:t>万</a:t>
            </a:r>
            <a:r>
              <a:rPr lang="en-US" altLang="ja-JP" sz="2200" dirty="0"/>
              <a:t>6,000</a:t>
            </a:r>
            <a:r>
              <a:rPr lang="ja-JP" altLang="en-US" sz="2200" dirty="0"/>
              <a:t>倍に拡大しなければ見えない病原体が多く含まれ</a:t>
            </a:r>
            <a:r>
              <a:rPr lang="en-US" altLang="ja-JP" sz="1400" dirty="0"/>
              <a:t>[p135]</a:t>
            </a:r>
            <a:r>
              <a:rPr lang="ja-JP" altLang="en-US" sz="2200" dirty="0"/>
              <a:t>、家畜の不妊や流産を引き起こしていると警告</a:t>
            </a:r>
            <a:r>
              <a:rPr lang="en-US" altLang="ja-JP" sz="1400" dirty="0"/>
              <a:t>[p135,p136]</a:t>
            </a:r>
          </a:p>
          <a:p>
            <a:r>
              <a:rPr lang="ja-JP" altLang="en-US" sz="2200" dirty="0"/>
              <a:t>「開発のための農業科学技術国際評価</a:t>
            </a:r>
            <a:r>
              <a:rPr lang="en-US" altLang="ja-JP" sz="2200" dirty="0"/>
              <a:t>(IAASTD)</a:t>
            </a:r>
            <a:r>
              <a:rPr lang="ja-JP" altLang="en-US" sz="2200" dirty="0"/>
              <a:t>」は、世界銀行が提案し、</a:t>
            </a:r>
            <a:r>
              <a:rPr lang="en-US" altLang="ja-JP" sz="2200" dirty="0"/>
              <a:t>FAO</a:t>
            </a:r>
            <a:r>
              <a:rPr lang="ja-JP" altLang="en-US" sz="2200" dirty="0"/>
              <a:t>、</a:t>
            </a:r>
            <a:r>
              <a:rPr lang="en-US" altLang="ja-JP" sz="2200" dirty="0"/>
              <a:t>UNEP</a:t>
            </a:r>
            <a:r>
              <a:rPr lang="ja-JP" altLang="en-US" sz="2200" dirty="0"/>
              <a:t>、</a:t>
            </a:r>
            <a:r>
              <a:rPr lang="en-US" altLang="ja-JP" sz="2200" dirty="0"/>
              <a:t>WHO</a:t>
            </a:r>
            <a:r>
              <a:rPr lang="ja-JP" altLang="en-US" sz="2200" dirty="0"/>
              <a:t>等の協力でなされたこれまでで最大規模の農業アセスメント→</a:t>
            </a:r>
            <a:r>
              <a:rPr lang="en-US" altLang="ja-JP" sz="2200" dirty="0"/>
              <a:t>2008</a:t>
            </a:r>
            <a:r>
              <a:rPr lang="ja-JP" altLang="en-US" sz="2200" dirty="0"/>
              <a:t>年の報告書は、遺伝子組み換え作物には未来はなく、有機農業等、環境保全型農業に投資すべきだと結論</a:t>
            </a:r>
            <a:r>
              <a:rPr lang="en-US" altLang="ja-JP" sz="1400" dirty="0"/>
              <a:t>[p206]</a:t>
            </a:r>
          </a:p>
          <a:p>
            <a:r>
              <a:rPr lang="en-US" altLang="ja-JP" sz="2200" dirty="0"/>
              <a:t>2024</a:t>
            </a:r>
            <a:r>
              <a:rPr lang="ja-JP" altLang="en-US" sz="2200" dirty="0"/>
              <a:t>年に消費者庁がアンケート調査を行ったところ、</a:t>
            </a:r>
            <a:r>
              <a:rPr lang="en-US" altLang="ja-JP" sz="2200" dirty="0"/>
              <a:t>50.8</a:t>
            </a:r>
            <a:r>
              <a:rPr lang="ja-JP" altLang="en-US" sz="2200" dirty="0"/>
              <a:t>％が「聞いたこともなく、どのようなものか知らない」と回答、知っていると回答したのは</a:t>
            </a:r>
            <a:r>
              <a:rPr lang="en-US" altLang="ja-JP" sz="2200" dirty="0">
                <a:solidFill>
                  <a:srgbClr val="FF0000"/>
                </a:solidFill>
              </a:rPr>
              <a:t>6.1</a:t>
            </a:r>
            <a:r>
              <a:rPr lang="ja-JP" altLang="en-US" sz="2200" dirty="0">
                <a:solidFill>
                  <a:srgbClr val="FF0000"/>
                </a:solidFill>
              </a:rPr>
              <a:t>％</a:t>
            </a:r>
            <a:r>
              <a:rPr lang="en-US" altLang="ja-JP" sz="1200" dirty="0"/>
              <a:t>[p16,p236]</a:t>
            </a:r>
          </a:p>
          <a:p>
            <a:r>
              <a:rPr lang="ja-JP" altLang="en-US" sz="2200" dirty="0"/>
              <a:t>ゲノム編集技術は、医薬品を開発するため意図的に病気や障害を引き起こすことを目的として生まれた技術</a:t>
            </a:r>
            <a:r>
              <a:rPr lang="en-US" altLang="ja-JP" sz="1400" dirty="0"/>
              <a:t>[p17,p18,p40]</a:t>
            </a:r>
            <a:r>
              <a:rPr lang="ja-JP" altLang="en-US" sz="2200" dirty="0"/>
              <a:t>→とても食に応用するような技術ではない</a:t>
            </a:r>
            <a:r>
              <a:rPr lang="en-US" altLang="ja-JP" sz="1600" dirty="0"/>
              <a:t>[p17]</a:t>
            </a:r>
          </a:p>
          <a:p>
            <a:r>
              <a:rPr lang="ja-JP" altLang="en-US" sz="2200" dirty="0"/>
              <a:t>カドミウムは有害とされているが、ごく微量では必須→</a:t>
            </a:r>
            <a:r>
              <a:rPr lang="en-US" altLang="ja-JP" sz="2200" dirty="0"/>
              <a:t>1980</a:t>
            </a:r>
            <a:r>
              <a:rPr lang="ja-JP" altLang="en-US" sz="2200" dirty="0"/>
              <a:t>年代にドイツのフリードリヒ・シラー大学のイェーナマンフレート・アンケ</a:t>
            </a:r>
            <a:r>
              <a:rPr lang="en-US" altLang="ja-JP" sz="2200" dirty="0"/>
              <a:t>(Manfred Anke,1931</a:t>
            </a:r>
            <a:r>
              <a:rPr lang="ja-JP" altLang="en-US" sz="2200" dirty="0"/>
              <a:t>～</a:t>
            </a:r>
            <a:r>
              <a:rPr lang="en-US" altLang="ja-JP" sz="2200" dirty="0"/>
              <a:t>2010</a:t>
            </a:r>
            <a:r>
              <a:rPr lang="ja-JP" altLang="en-US" sz="2200" dirty="0"/>
              <a:t>年</a:t>
            </a:r>
            <a:r>
              <a:rPr lang="en-US" altLang="ja-JP" sz="2200" dirty="0"/>
              <a:t>)</a:t>
            </a:r>
            <a:r>
              <a:rPr lang="ja-JP" altLang="en-US" sz="2200" dirty="0"/>
              <a:t>教授らは、カドミウムが不足すると無筋力症となる可能性があることを発見</a:t>
            </a:r>
            <a:r>
              <a:rPr lang="en-US" altLang="ja-JP" sz="1400" dirty="0"/>
              <a:t>[p3]</a:t>
            </a:r>
            <a:endParaRPr lang="ja-JP" altLang="en-US" sz="1400" dirty="0"/>
          </a:p>
          <a:p>
            <a:r>
              <a:rPr lang="ja-JP" altLang="en-US" sz="2200" dirty="0"/>
              <a:t>ヒトは自然から切り離されては生きていけない→その象徴が腸内細菌叢である。けれども、人工的な食品では腸内細菌叢を養うことができない</a:t>
            </a:r>
            <a:r>
              <a:rPr lang="en-US" altLang="ja-JP" sz="1400" dirty="0"/>
              <a:t>[p2]</a:t>
            </a:r>
          </a:p>
        </p:txBody>
      </p:sp>
      <p:sp>
        <p:nvSpPr>
          <p:cNvPr id="7" name="テキスト ボックス 6">
            <a:extLst>
              <a:ext uri="{FF2B5EF4-FFF2-40B4-BE49-F238E27FC236}">
                <a16:creationId xmlns:a16="http://schemas.microsoft.com/office/drawing/2014/main" id="{615F5319-2FBE-2C04-2D26-704516E9DFDF}"/>
              </a:ext>
            </a:extLst>
          </p:cNvPr>
          <p:cNvSpPr txBox="1"/>
          <p:nvPr/>
        </p:nvSpPr>
        <p:spPr>
          <a:xfrm>
            <a:off x="7643948" y="-11742"/>
            <a:ext cx="1533390"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ゲノム</a:t>
            </a:r>
          </a:p>
        </p:txBody>
      </p:sp>
      <p:sp>
        <p:nvSpPr>
          <p:cNvPr id="9" name="AutoShape 1" descr="Watch the live Q&amp;A with soil educator Nicole Masters and Sarah Perriam-Lampp - Country-Wide Magazine">
            <a:extLst>
              <a:ext uri="{FF2B5EF4-FFF2-40B4-BE49-F238E27FC236}">
                <a16:creationId xmlns:a16="http://schemas.microsoft.com/office/drawing/2014/main" id="{CA7112A8-877F-9B0A-0C71-0C6FA9D74B70}"/>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2" descr="Watch the live Q&amp;A with soil educator Nicole Masters and Sarah Perriam-Lampp - Country-Wide Magazine">
            <a:extLst>
              <a:ext uri="{FF2B5EF4-FFF2-40B4-BE49-F238E27FC236}">
                <a16:creationId xmlns:a16="http://schemas.microsoft.com/office/drawing/2014/main" id="{4A323678-58F1-7314-913E-B31368E8B64C}"/>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pic>
        <p:nvPicPr>
          <p:cNvPr id="3" name="図 2">
            <a:extLst>
              <a:ext uri="{FF2B5EF4-FFF2-40B4-BE49-F238E27FC236}">
                <a16:creationId xmlns:a16="http://schemas.microsoft.com/office/drawing/2014/main" id="{08C88B55-1803-D651-FE7E-F23EE1161B54}"/>
              </a:ext>
            </a:extLst>
          </p:cNvPr>
          <p:cNvPicPr>
            <a:picLocks noChangeAspect="1"/>
          </p:cNvPicPr>
          <p:nvPr/>
        </p:nvPicPr>
        <p:blipFill>
          <a:blip r:embed="rId2"/>
          <a:stretch>
            <a:fillRect/>
          </a:stretch>
        </p:blipFill>
        <p:spPr>
          <a:xfrm>
            <a:off x="6026349" y="1062866"/>
            <a:ext cx="1905000" cy="2400300"/>
          </a:xfrm>
          <a:prstGeom prst="rect">
            <a:avLst/>
          </a:prstGeom>
        </p:spPr>
      </p:pic>
      <p:pic>
        <p:nvPicPr>
          <p:cNvPr id="5" name="図 4">
            <a:extLst>
              <a:ext uri="{FF2B5EF4-FFF2-40B4-BE49-F238E27FC236}">
                <a16:creationId xmlns:a16="http://schemas.microsoft.com/office/drawing/2014/main" id="{50AB477A-CC43-399E-CDD8-B658DB777B34}"/>
              </a:ext>
            </a:extLst>
          </p:cNvPr>
          <p:cNvPicPr>
            <a:picLocks noChangeAspect="1"/>
          </p:cNvPicPr>
          <p:nvPr/>
        </p:nvPicPr>
        <p:blipFill>
          <a:blip r:embed="rId3"/>
          <a:stretch>
            <a:fillRect/>
          </a:stretch>
        </p:blipFill>
        <p:spPr>
          <a:xfrm>
            <a:off x="7615009" y="2076636"/>
            <a:ext cx="1584179" cy="2346932"/>
          </a:xfrm>
          <a:prstGeom prst="rect">
            <a:avLst/>
          </a:prstGeom>
        </p:spPr>
      </p:pic>
      <p:sp>
        <p:nvSpPr>
          <p:cNvPr id="6" name="テキスト ボックス 5">
            <a:extLst>
              <a:ext uri="{FF2B5EF4-FFF2-40B4-BE49-F238E27FC236}">
                <a16:creationId xmlns:a16="http://schemas.microsoft.com/office/drawing/2014/main" id="{7EA4AFAE-5C00-E73D-B38F-2211CA235A05}"/>
              </a:ext>
            </a:extLst>
          </p:cNvPr>
          <p:cNvSpPr txBox="1"/>
          <p:nvPr/>
        </p:nvSpPr>
        <p:spPr>
          <a:xfrm>
            <a:off x="6026349" y="3673328"/>
            <a:ext cx="1425971" cy="646331"/>
          </a:xfrm>
          <a:prstGeom prst="rect">
            <a:avLst/>
          </a:prstGeom>
          <a:noFill/>
        </p:spPr>
        <p:txBody>
          <a:bodyPr wrap="square" rtlCol="0">
            <a:spAutoFit/>
          </a:bodyPr>
          <a:lstStyle/>
          <a:p>
            <a:r>
              <a:rPr kumimoji="1" lang="en-US" altLang="ja-JP" sz="1800" dirty="0"/>
              <a:t>2018</a:t>
            </a:r>
            <a:r>
              <a:rPr kumimoji="1" lang="ja-JP" altLang="en-US" sz="1800" dirty="0"/>
              <a:t>年</a:t>
            </a:r>
            <a:br>
              <a:rPr kumimoji="1" lang="en-US" altLang="ja-JP" sz="1800" dirty="0"/>
            </a:br>
            <a:r>
              <a:rPr kumimoji="1" lang="ja-JP" altLang="en-US" sz="1800" dirty="0"/>
              <a:t>　　築地書館</a:t>
            </a:r>
          </a:p>
        </p:txBody>
      </p:sp>
      <p:pic>
        <p:nvPicPr>
          <p:cNvPr id="11" name="図 10">
            <a:extLst>
              <a:ext uri="{FF2B5EF4-FFF2-40B4-BE49-F238E27FC236}">
                <a16:creationId xmlns:a16="http://schemas.microsoft.com/office/drawing/2014/main" id="{619CEDBC-9FCE-194D-FA64-2624E5B16E9D}"/>
              </a:ext>
            </a:extLst>
          </p:cNvPr>
          <p:cNvPicPr>
            <a:picLocks noChangeAspect="1"/>
          </p:cNvPicPr>
          <p:nvPr/>
        </p:nvPicPr>
        <p:blipFill>
          <a:blip r:embed="rId4"/>
          <a:stretch>
            <a:fillRect/>
          </a:stretch>
        </p:blipFill>
        <p:spPr>
          <a:xfrm>
            <a:off x="7452320" y="4428782"/>
            <a:ext cx="1725018" cy="2429218"/>
          </a:xfrm>
          <a:prstGeom prst="rect">
            <a:avLst/>
          </a:prstGeom>
        </p:spPr>
      </p:pic>
      <p:sp>
        <p:nvSpPr>
          <p:cNvPr id="12" name="テキスト ボックス 11">
            <a:extLst>
              <a:ext uri="{FF2B5EF4-FFF2-40B4-BE49-F238E27FC236}">
                <a16:creationId xmlns:a16="http://schemas.microsoft.com/office/drawing/2014/main" id="{68939E0A-5D95-CFBB-4166-A1B1AD7D1F33}"/>
              </a:ext>
            </a:extLst>
          </p:cNvPr>
          <p:cNvSpPr txBox="1"/>
          <p:nvPr/>
        </p:nvSpPr>
        <p:spPr>
          <a:xfrm>
            <a:off x="6004499" y="5017055"/>
            <a:ext cx="1425971" cy="1754326"/>
          </a:xfrm>
          <a:prstGeom prst="rect">
            <a:avLst/>
          </a:prstGeom>
          <a:noFill/>
        </p:spPr>
        <p:txBody>
          <a:bodyPr wrap="square" rtlCol="0">
            <a:spAutoFit/>
          </a:bodyPr>
          <a:lstStyle/>
          <a:p>
            <a:r>
              <a:rPr kumimoji="1" lang="en-US" altLang="ja-JP" sz="1800" dirty="0"/>
              <a:t>2010</a:t>
            </a:r>
            <a:r>
              <a:rPr kumimoji="1" lang="ja-JP" altLang="en-US" sz="1800" dirty="0"/>
              <a:t>年</a:t>
            </a:r>
            <a:br>
              <a:rPr kumimoji="1" lang="en-US" altLang="ja-JP" sz="1800" dirty="0"/>
            </a:br>
            <a:r>
              <a:rPr kumimoji="1" lang="ja-JP" altLang="en-US" sz="1800" dirty="0"/>
              <a:t>ちくまプリマ</a:t>
            </a:r>
            <a:r>
              <a:rPr kumimoji="1" lang="en-US" altLang="ja-JP" sz="1800" dirty="0"/>
              <a:t>―</a:t>
            </a:r>
            <a:r>
              <a:rPr kumimoji="1" lang="ja-JP" altLang="en-US" sz="1800" dirty="0"/>
              <a:t>新書</a:t>
            </a:r>
            <a:endParaRPr kumimoji="1" lang="en-US" altLang="ja-JP" sz="1800" dirty="0"/>
          </a:p>
          <a:p>
            <a:r>
              <a:rPr lang="ja-JP" altLang="en-US" sz="1800" dirty="0"/>
              <a:t>アグロエコロジーを書名に</a:t>
            </a:r>
            <a:endParaRPr kumimoji="1" lang="ja-JP" altLang="en-US" sz="1800" dirty="0"/>
          </a:p>
        </p:txBody>
      </p:sp>
    </p:spTree>
    <p:extLst>
      <p:ext uri="{BB962C8B-B14F-4D97-AF65-F5344CB8AC3E}">
        <p14:creationId xmlns:p14="http://schemas.microsoft.com/office/powerpoint/2010/main" val="1380836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FA79E-7D97-C2E0-D993-986FE5578CE6}"/>
            </a:ext>
          </a:extLst>
        </p:cNvPr>
        <p:cNvGrpSpPr/>
        <p:nvPr/>
      </p:nvGrpSpPr>
      <p:grpSpPr>
        <a:xfrm>
          <a:off x="0" y="0"/>
          <a:ext cx="0" cy="0"/>
          <a:chOff x="0" y="0"/>
          <a:chExt cx="0" cy="0"/>
        </a:xfrm>
      </p:grpSpPr>
      <p:sp>
        <p:nvSpPr>
          <p:cNvPr id="148482" name="Rectangle 2">
            <a:extLst>
              <a:ext uri="{FF2B5EF4-FFF2-40B4-BE49-F238E27FC236}">
                <a16:creationId xmlns:a16="http://schemas.microsoft.com/office/drawing/2014/main" id="{9409955C-0A2F-B48A-A086-F6A24B1F26C4}"/>
              </a:ext>
            </a:extLst>
          </p:cNvPr>
          <p:cNvSpPr>
            <a:spLocks noGrp="1" noChangeArrowheads="1"/>
          </p:cNvSpPr>
          <p:nvPr>
            <p:ph type="title"/>
          </p:nvPr>
        </p:nvSpPr>
        <p:spPr>
          <a:xfrm>
            <a:off x="0" y="34132"/>
            <a:ext cx="8229600" cy="1143000"/>
          </a:xfrm>
        </p:spPr>
        <p:txBody>
          <a:bodyPr/>
          <a:lstStyle/>
          <a:p>
            <a:pPr algn="l">
              <a:defRPr/>
            </a:pPr>
            <a:r>
              <a:rPr lang="ja-JP" altLang="en-US" dirty="0">
                <a:solidFill>
                  <a:schemeClr val="bg1">
                    <a:lumMod val="50000"/>
                  </a:schemeClr>
                </a:solidFill>
                <a:effectLst>
                  <a:outerShdw blurRad="38100" dist="38100" dir="2700000" algn="tl">
                    <a:srgbClr val="000000">
                      <a:alpha val="43137"/>
                    </a:srgbClr>
                  </a:outerShdw>
                </a:effectLst>
                <a:latin typeface="HGS創英角ｺﾞｼｯｸUB" panose="020B0900000000000000" pitchFamily="50" charset="-128"/>
                <a:ea typeface="HGS創英角ｺﾞｼｯｸUB" panose="020B0900000000000000" pitchFamily="50" charset="-128"/>
              </a:rPr>
              <a:t>ムーンショット計画</a:t>
            </a:r>
          </a:p>
        </p:txBody>
      </p:sp>
      <p:sp>
        <p:nvSpPr>
          <p:cNvPr id="108549" name="Rectangle 3">
            <a:extLst>
              <a:ext uri="{FF2B5EF4-FFF2-40B4-BE49-F238E27FC236}">
                <a16:creationId xmlns:a16="http://schemas.microsoft.com/office/drawing/2014/main" id="{56DC0395-1792-0C7D-7F70-9F19F5DEDF44}"/>
              </a:ext>
            </a:extLst>
          </p:cNvPr>
          <p:cNvSpPr>
            <a:spLocks noGrp="1" noChangeArrowheads="1"/>
          </p:cNvSpPr>
          <p:nvPr>
            <p:ph type="body" idx="1"/>
          </p:nvPr>
        </p:nvSpPr>
        <p:spPr>
          <a:xfrm>
            <a:off x="251520" y="963782"/>
            <a:ext cx="5774829" cy="5328592"/>
          </a:xfrm>
        </p:spPr>
        <p:txBody>
          <a:bodyPr/>
          <a:lstStyle/>
          <a:p>
            <a:r>
              <a:rPr lang="en-US" altLang="ja-JP" sz="2200" dirty="0"/>
              <a:t>1999</a:t>
            </a:r>
            <a:r>
              <a:rPr lang="ja-JP" altLang="en-US" sz="2200" dirty="0"/>
              <a:t>年：農水省、通産省、文部省、厚生省、科学技術庁の５省庁「バイオテクノロジー産業の創造に向けた基本戦略」を発表</a:t>
            </a:r>
            <a:endParaRPr lang="en-US" altLang="ja-JP" sz="2200" dirty="0"/>
          </a:p>
          <a:p>
            <a:r>
              <a:rPr lang="en-US" altLang="ja-JP" sz="2200" dirty="0"/>
              <a:t>2002</a:t>
            </a:r>
            <a:r>
              <a:rPr lang="ja-JP" altLang="en-US" sz="2200" dirty="0"/>
              <a:t>年：小泉政権「知的財産戦略会議」→</a:t>
            </a:r>
            <a:r>
              <a:rPr lang="en-US" altLang="ja-JP" sz="2200" dirty="0"/>
              <a:t>2003</a:t>
            </a:r>
            <a:r>
              <a:rPr lang="ja-JP" altLang="en-US" sz="2200" dirty="0"/>
              <a:t>年に知的財産基本法が施行→内閣に「知的財産戦略本部」が設置</a:t>
            </a:r>
            <a:r>
              <a:rPr lang="en-US" altLang="ja-JP" sz="1400" dirty="0"/>
              <a:t>[p144]</a:t>
            </a:r>
            <a:endParaRPr lang="ja-JP" altLang="en-US" sz="1400" dirty="0"/>
          </a:p>
          <a:p>
            <a:r>
              <a:rPr lang="en-US" altLang="ja-JP" sz="2200" dirty="0"/>
              <a:t>2018</a:t>
            </a:r>
            <a:r>
              <a:rPr lang="ja-JP" altLang="en-US" sz="2200" dirty="0"/>
              <a:t>年：安部政権「総合イノベーション戦略」閣議決定→ゲノム編集を強力に推進 </a:t>
            </a:r>
            <a:r>
              <a:rPr lang="en-US" altLang="ja-JP" sz="1400" dirty="0"/>
              <a:t>[p38,p68]</a:t>
            </a:r>
          </a:p>
          <a:p>
            <a:r>
              <a:rPr lang="en-US" altLang="ja-JP" sz="2400" dirty="0"/>
              <a:t>2018</a:t>
            </a:r>
            <a:r>
              <a:rPr lang="ja-JP" altLang="ja-JP" sz="2400" dirty="0"/>
              <a:t>年</a:t>
            </a:r>
            <a:r>
              <a:rPr lang="en-US" altLang="ja-JP" sz="2400" dirty="0"/>
              <a:t>12</a:t>
            </a:r>
            <a:r>
              <a:rPr lang="ja-JP" altLang="ja-JP" sz="2400" dirty="0"/>
              <a:t>月に内閣府の総合科学技術・イノベーション会議</a:t>
            </a:r>
            <a:r>
              <a:rPr lang="en-US" altLang="ja-JP" sz="2400" dirty="0"/>
              <a:t>(</a:t>
            </a:r>
            <a:r>
              <a:rPr lang="ja-JP" altLang="ja-JP" sz="2400" dirty="0"/>
              <a:t>元科学技術会議</a:t>
            </a:r>
            <a:r>
              <a:rPr lang="en-US" altLang="ja-JP" sz="2400" dirty="0"/>
              <a:t>)</a:t>
            </a:r>
            <a:r>
              <a:rPr lang="ja-JP" altLang="ja-JP" sz="2400" dirty="0"/>
              <a:t>は「ムーンショット型研究開発制度」の考え方を決定</a:t>
            </a:r>
            <a:r>
              <a:rPr lang="ja-JP" altLang="en-US" sz="2400" dirty="0"/>
              <a:t>→落ち目の日本が科学技術立国として復活→自ら学習・行動するロボット、汎用量子コンピュータ、</a:t>
            </a:r>
            <a:r>
              <a:rPr lang="en-US" altLang="ja-JP" sz="2400" dirty="0"/>
              <a:t>100</a:t>
            </a:r>
            <a:r>
              <a:rPr lang="ja-JP" altLang="en-US" sz="2400" dirty="0"/>
              <a:t>歳まで人生を享受できる医療・介護システム等、</a:t>
            </a:r>
            <a:r>
              <a:rPr lang="en-US" altLang="ja-JP" sz="2400" dirty="0"/>
              <a:t>SF</a:t>
            </a:r>
            <a:r>
              <a:rPr lang="ja-JP" altLang="en-US" sz="2400" dirty="0"/>
              <a:t>的な研究目標</a:t>
            </a:r>
            <a:endParaRPr lang="en-US" altLang="ja-JP" sz="2400" dirty="0"/>
          </a:p>
        </p:txBody>
      </p:sp>
      <p:sp>
        <p:nvSpPr>
          <p:cNvPr id="7" name="テキスト ボックス 6">
            <a:extLst>
              <a:ext uri="{FF2B5EF4-FFF2-40B4-BE49-F238E27FC236}">
                <a16:creationId xmlns:a16="http://schemas.microsoft.com/office/drawing/2014/main" id="{6843C6D3-BD7A-BE68-D6D7-2476FDF4E154}"/>
              </a:ext>
            </a:extLst>
          </p:cNvPr>
          <p:cNvSpPr txBox="1"/>
          <p:nvPr/>
        </p:nvSpPr>
        <p:spPr>
          <a:xfrm>
            <a:off x="7643948" y="-11742"/>
            <a:ext cx="1533390" cy="584775"/>
          </a:xfrm>
          <a:prstGeom prst="rect">
            <a:avLst/>
          </a:prstGeom>
          <a:solidFill>
            <a:schemeClr val="bg1">
              <a:lumMod val="50000"/>
            </a:schemeClr>
          </a:solidFill>
        </p:spPr>
        <p:txBody>
          <a:bodyPr wrap="square">
            <a:spAutoFit/>
          </a:bodyPr>
          <a:lstStyle/>
          <a:p>
            <a:pPr algn="ctr">
              <a:defRPr/>
            </a:pPr>
            <a:r>
              <a:rPr lang="ja-JP" altLang="en-US" sz="3200" dirty="0">
                <a:solidFill>
                  <a:schemeClr val="bg1"/>
                </a:solidFill>
                <a:latin typeface="HGS創英角ｺﾞｼｯｸUB" panose="020B0900000000000000" pitchFamily="50" charset="-128"/>
                <a:ea typeface="HGS創英角ｺﾞｼｯｸUB" panose="020B0900000000000000" pitchFamily="50" charset="-128"/>
                <a:cs typeface="ＭＳ Ｐゴシック" charset="0"/>
              </a:rPr>
              <a:t>ゲノム</a:t>
            </a:r>
          </a:p>
        </p:txBody>
      </p:sp>
      <p:sp>
        <p:nvSpPr>
          <p:cNvPr id="9" name="AutoShape 1" descr="Watch the live Q&amp;A with soil educator Nicole Masters and Sarah Perriam-Lampp - Country-Wide Magazine">
            <a:extLst>
              <a:ext uri="{FF2B5EF4-FFF2-40B4-BE49-F238E27FC236}">
                <a16:creationId xmlns:a16="http://schemas.microsoft.com/office/drawing/2014/main" id="{5916DCD9-A4AC-F668-E0B7-FD2A3FACFFFD}"/>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 name="AutoShape 2" descr="Watch the live Q&amp;A with soil educator Nicole Masters and Sarah Perriam-Lampp - Country-Wide Magazine">
            <a:extLst>
              <a:ext uri="{FF2B5EF4-FFF2-40B4-BE49-F238E27FC236}">
                <a16:creationId xmlns:a16="http://schemas.microsoft.com/office/drawing/2014/main" id="{0F66C601-BC44-295A-A35B-F43538E476E8}"/>
              </a:ext>
            </a:extLst>
          </p:cNvPr>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 name="テキスト ボックス 2">
            <a:extLst>
              <a:ext uri="{FF2B5EF4-FFF2-40B4-BE49-F238E27FC236}">
                <a16:creationId xmlns:a16="http://schemas.microsoft.com/office/drawing/2014/main" id="{CDC05040-D919-76BC-FFF5-1D882E8E9CFB}"/>
              </a:ext>
            </a:extLst>
          </p:cNvPr>
          <p:cNvSpPr txBox="1"/>
          <p:nvPr/>
        </p:nvSpPr>
        <p:spPr>
          <a:xfrm>
            <a:off x="6223740" y="729100"/>
            <a:ext cx="2840415" cy="1631216"/>
          </a:xfrm>
          <a:prstGeom prst="rect">
            <a:avLst/>
          </a:prstGeom>
          <a:noFill/>
        </p:spPr>
        <p:txBody>
          <a:bodyPr wrap="square">
            <a:spAutoFit/>
          </a:bodyPr>
          <a:lstStyle/>
          <a:p>
            <a:r>
              <a:rPr lang="en-US" altLang="ja-JP" sz="2000" dirty="0">
                <a:latin typeface="+mn-ea"/>
                <a:ea typeface="+mn-ea"/>
              </a:rPr>
              <a:t>2021</a:t>
            </a:r>
            <a:r>
              <a:rPr lang="ja-JP" altLang="en-US" sz="2000" dirty="0">
                <a:latin typeface="+mn-ea"/>
                <a:ea typeface="+mn-ea"/>
              </a:rPr>
              <a:t>年にゲノム編集のマダイやトラフグ、ヒラメの養殖・販売を行っているリージョナルフィッシュ社と</a:t>
            </a:r>
            <a:r>
              <a:rPr lang="en-US" altLang="ja-JP" sz="2000" dirty="0">
                <a:latin typeface="+mn-ea"/>
                <a:ea typeface="+mn-ea"/>
              </a:rPr>
              <a:t>NTT</a:t>
            </a:r>
            <a:r>
              <a:rPr lang="en-US" altLang="ja-JP" sz="1400" dirty="0">
                <a:latin typeface="+mn-ea"/>
                <a:ea typeface="+mn-ea"/>
              </a:rPr>
              <a:t>[p187]</a:t>
            </a:r>
          </a:p>
        </p:txBody>
      </p:sp>
      <p:sp>
        <p:nvSpPr>
          <p:cNvPr id="5" name="テキスト ボックス 4">
            <a:extLst>
              <a:ext uri="{FF2B5EF4-FFF2-40B4-BE49-F238E27FC236}">
                <a16:creationId xmlns:a16="http://schemas.microsoft.com/office/drawing/2014/main" id="{FCE15697-F202-539B-05BD-3FF5E9AAD0F9}"/>
              </a:ext>
            </a:extLst>
          </p:cNvPr>
          <p:cNvSpPr txBox="1"/>
          <p:nvPr/>
        </p:nvSpPr>
        <p:spPr>
          <a:xfrm>
            <a:off x="6349499" y="2549628"/>
            <a:ext cx="2588895" cy="1754326"/>
          </a:xfrm>
          <a:prstGeom prst="rect">
            <a:avLst/>
          </a:prstGeom>
          <a:noFill/>
        </p:spPr>
        <p:txBody>
          <a:bodyPr wrap="square">
            <a:spAutoFit/>
          </a:bodyPr>
          <a:lstStyle/>
          <a:p>
            <a:r>
              <a:rPr lang="ja-JP" altLang="ja-JP" sz="1800" dirty="0">
                <a:effectLst/>
                <a:latin typeface="+mn-ea"/>
                <a:ea typeface="+mn-ea"/>
                <a:cs typeface="Times New Roman" panose="02020603050405020304" pitchFamily="18" charset="0"/>
              </a:rPr>
              <a:t>筑波大学のゲノム編集技術による作物の新品種育成</a:t>
            </a:r>
            <a:r>
              <a:rPr lang="ja-JP" altLang="en-US" sz="1800" dirty="0">
                <a:effectLst/>
                <a:latin typeface="+mn-ea"/>
                <a:ea typeface="+mn-ea"/>
                <a:cs typeface="Times New Roman" panose="02020603050405020304" pitchFamily="18" charset="0"/>
              </a:rPr>
              <a:t>、</a:t>
            </a:r>
            <a:r>
              <a:rPr lang="ja-JP" altLang="ja-JP" sz="1800" dirty="0">
                <a:effectLst/>
                <a:latin typeface="+mn-ea"/>
                <a:ea typeface="+mn-ea"/>
                <a:cs typeface="Times New Roman" panose="02020603050405020304" pitchFamily="18" charset="0"/>
              </a:rPr>
              <a:t>お茶の水女子大学の由良敬教授の</a:t>
            </a:r>
            <a:r>
              <a:rPr lang="ja-JP" altLang="en-US" sz="1800" dirty="0">
                <a:effectLst/>
                <a:latin typeface="+mn-ea"/>
                <a:ea typeface="+mn-ea"/>
                <a:cs typeface="Times New Roman" panose="02020603050405020304" pitchFamily="18" charset="0"/>
              </a:rPr>
              <a:t>食品</a:t>
            </a:r>
            <a:r>
              <a:rPr lang="ja-JP" altLang="ja-JP" sz="1800" dirty="0">
                <a:effectLst/>
                <a:latin typeface="+mn-ea"/>
                <a:ea typeface="+mn-ea"/>
                <a:cs typeface="Times New Roman" panose="02020603050405020304" pitchFamily="18" charset="0"/>
              </a:rPr>
              <a:t>残渣を活用したコオロギ等の昆虫食</a:t>
            </a:r>
            <a:endParaRPr lang="ja-JP" altLang="en-US" sz="1800" dirty="0">
              <a:latin typeface="+mn-ea"/>
              <a:ea typeface="+mn-ea"/>
            </a:endParaRPr>
          </a:p>
        </p:txBody>
      </p:sp>
      <p:pic>
        <p:nvPicPr>
          <p:cNvPr id="8" name="図 7">
            <a:extLst>
              <a:ext uri="{FF2B5EF4-FFF2-40B4-BE49-F238E27FC236}">
                <a16:creationId xmlns:a16="http://schemas.microsoft.com/office/drawing/2014/main" id="{FF95B88C-27CA-43C7-DB49-AD10B9839024}"/>
              </a:ext>
            </a:extLst>
          </p:cNvPr>
          <p:cNvPicPr>
            <a:picLocks noChangeAspect="1"/>
          </p:cNvPicPr>
          <p:nvPr/>
        </p:nvPicPr>
        <p:blipFill>
          <a:blip r:embed="rId2"/>
          <a:stretch>
            <a:fillRect/>
          </a:stretch>
        </p:blipFill>
        <p:spPr>
          <a:xfrm>
            <a:off x="6223740" y="4610093"/>
            <a:ext cx="2953599" cy="2247907"/>
          </a:xfrm>
          <a:prstGeom prst="rect">
            <a:avLst/>
          </a:prstGeom>
        </p:spPr>
      </p:pic>
      <p:pic>
        <p:nvPicPr>
          <p:cNvPr id="11" name="図 10">
            <a:extLst>
              <a:ext uri="{FF2B5EF4-FFF2-40B4-BE49-F238E27FC236}">
                <a16:creationId xmlns:a16="http://schemas.microsoft.com/office/drawing/2014/main" id="{38B04F1B-AD97-A560-7402-A81E40E1034E}"/>
              </a:ext>
            </a:extLst>
          </p:cNvPr>
          <p:cNvPicPr>
            <a:picLocks noChangeAspect="1"/>
          </p:cNvPicPr>
          <p:nvPr/>
        </p:nvPicPr>
        <p:blipFill>
          <a:blip r:embed="rId2"/>
          <a:stretch>
            <a:fillRect/>
          </a:stretch>
        </p:blipFill>
        <p:spPr>
          <a:xfrm>
            <a:off x="1691681" y="1119665"/>
            <a:ext cx="7539788" cy="5738336"/>
          </a:xfrm>
          <a:prstGeom prst="rect">
            <a:avLst/>
          </a:prstGeom>
        </p:spPr>
      </p:pic>
    </p:spTree>
    <p:extLst>
      <p:ext uri="{BB962C8B-B14F-4D97-AF65-F5344CB8AC3E}">
        <p14:creationId xmlns:p14="http://schemas.microsoft.com/office/powerpoint/2010/main" val="24665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yoto">
  <a:themeElements>
    <a:clrScheme name="kyoto 2">
      <a:dk1>
        <a:srgbClr val="57472B"/>
      </a:dk1>
      <a:lt1>
        <a:srgbClr val="CCECFF"/>
      </a:lt1>
      <a:dk2>
        <a:srgbClr val="003366"/>
      </a:dk2>
      <a:lt2>
        <a:srgbClr val="AB967D"/>
      </a:lt2>
      <a:accent1>
        <a:srgbClr val="FFCCCC"/>
      </a:accent1>
      <a:accent2>
        <a:srgbClr val="D8B38E"/>
      </a:accent2>
      <a:accent3>
        <a:srgbClr val="E2F4FF"/>
      </a:accent3>
      <a:accent4>
        <a:srgbClr val="493B23"/>
      </a:accent4>
      <a:accent5>
        <a:srgbClr val="FFE2E2"/>
      </a:accent5>
      <a:accent6>
        <a:srgbClr val="C4A280"/>
      </a:accent6>
      <a:hlink>
        <a:srgbClr val="CCCCFF"/>
      </a:hlink>
      <a:folHlink>
        <a:srgbClr val="FFCC99"/>
      </a:folHlink>
    </a:clrScheme>
    <a:fontScheme name="kyoto">
      <a:majorFont>
        <a:latin typeface="HGP創英角ｺﾞｼｯｸUB"/>
        <a:ea typeface="HGP創英角ｺﾞｼｯｸUB"/>
        <a:cs typeface="ＭＳ Ｐゴシック"/>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2">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1800" b="0" i="0"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2">
            <a:schemeClr val="bg2">
              <a:alpha val="50000"/>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sz="1800" b="0" i="0"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kyoto 1">
        <a:dk1>
          <a:srgbClr val="000000"/>
        </a:dk1>
        <a:lt1>
          <a:srgbClr val="FFFFFF"/>
        </a:lt1>
        <a:dk2>
          <a:srgbClr val="000099"/>
        </a:dk2>
        <a:lt2>
          <a:srgbClr val="FFFFCC"/>
        </a:lt2>
        <a:accent1>
          <a:srgbClr val="D5AC63"/>
        </a:accent1>
        <a:accent2>
          <a:srgbClr val="500050"/>
        </a:accent2>
        <a:accent3>
          <a:srgbClr val="AAAACA"/>
        </a:accent3>
        <a:accent4>
          <a:srgbClr val="DADADA"/>
        </a:accent4>
        <a:accent5>
          <a:srgbClr val="E7D2B7"/>
        </a:accent5>
        <a:accent6>
          <a:srgbClr val="480048"/>
        </a:accent6>
        <a:hlink>
          <a:srgbClr val="8FA850"/>
        </a:hlink>
        <a:folHlink>
          <a:srgbClr val="CC0099"/>
        </a:folHlink>
      </a:clrScheme>
      <a:clrMap bg1="dk2" tx1="lt1" bg2="dk1" tx2="lt2" accent1="accent1" accent2="accent2" accent3="accent3" accent4="accent4" accent5="accent5" accent6="accent6" hlink="hlink" folHlink="folHlink"/>
    </a:extraClrScheme>
    <a:extraClrScheme>
      <a:clrScheme name="kyoto 2">
        <a:dk1>
          <a:srgbClr val="57472B"/>
        </a:dk1>
        <a:lt1>
          <a:srgbClr val="CCECFF"/>
        </a:lt1>
        <a:dk2>
          <a:srgbClr val="003366"/>
        </a:dk2>
        <a:lt2>
          <a:srgbClr val="AB967D"/>
        </a:lt2>
        <a:accent1>
          <a:srgbClr val="FFCCCC"/>
        </a:accent1>
        <a:accent2>
          <a:srgbClr val="D8B38E"/>
        </a:accent2>
        <a:accent3>
          <a:srgbClr val="E2F4FF"/>
        </a:accent3>
        <a:accent4>
          <a:srgbClr val="493B23"/>
        </a:accent4>
        <a:accent5>
          <a:srgbClr val="FFE2E2"/>
        </a:accent5>
        <a:accent6>
          <a:srgbClr val="C4A280"/>
        </a:accent6>
        <a:hlink>
          <a:srgbClr val="CCCCFF"/>
        </a:hlink>
        <a:folHlink>
          <a:srgbClr val="FFCC99"/>
        </a:folHlink>
      </a:clrScheme>
      <a:clrMap bg1="lt1" tx1="dk1" bg2="lt2" tx2="dk2" accent1="accent1" accent2="accent2" accent3="accent3" accent4="accent4" accent5="accent5" accent6="accent6" hlink="hlink" folHlink="folHlink"/>
    </a:extraClrScheme>
    <a:extraClrScheme>
      <a:clrScheme name="kyoto 3">
        <a:dk1>
          <a:srgbClr val="000000"/>
        </a:dk1>
        <a:lt1>
          <a:srgbClr val="FFFFFF"/>
        </a:lt1>
        <a:dk2>
          <a:srgbClr val="000000"/>
        </a:dk2>
        <a:lt2>
          <a:srgbClr val="808080"/>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yoto 4">
        <a:dk1>
          <a:srgbClr val="000000"/>
        </a:dk1>
        <a:lt1>
          <a:srgbClr val="003399"/>
        </a:lt1>
        <a:dk2>
          <a:srgbClr val="FFFFFF"/>
        </a:dk2>
        <a:lt2>
          <a:srgbClr val="5E553C"/>
        </a:lt2>
        <a:accent1>
          <a:srgbClr val="FFCCCC"/>
        </a:accent1>
        <a:accent2>
          <a:srgbClr val="D0A34A"/>
        </a:accent2>
        <a:accent3>
          <a:srgbClr val="AAADCA"/>
        </a:accent3>
        <a:accent4>
          <a:srgbClr val="000000"/>
        </a:accent4>
        <a:accent5>
          <a:srgbClr val="FFE2E2"/>
        </a:accent5>
        <a:accent6>
          <a:srgbClr val="BC9342"/>
        </a:accent6>
        <a:hlink>
          <a:srgbClr val="CCCCFF"/>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KYOTO</Template>
  <TotalTime>42175</TotalTime>
  <Words>5839</Words>
  <Application>Microsoft Office PowerPoint</Application>
  <PresentationFormat>画面に合わせる (4:3)</PresentationFormat>
  <Paragraphs>323</Paragraphs>
  <Slides>40</Slides>
  <Notes>5</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40</vt:i4>
      </vt:variant>
    </vt:vector>
  </HeadingPairs>
  <TitlesOfParts>
    <vt:vector size="51" baseType="lpstr">
      <vt:lpstr>HGP創英角ｺﾞｼｯｸUB</vt:lpstr>
      <vt:lpstr>HGS創英角ｺﾞｼｯｸUB</vt:lpstr>
      <vt:lpstr>HG創英角ｺﾞｼｯｸUB</vt:lpstr>
      <vt:lpstr>ＭＳ Ｐゴシック</vt:lpstr>
      <vt:lpstr>Yu Gothic UI Semibold</vt:lpstr>
      <vt:lpstr>メイリオ</vt:lpstr>
      <vt:lpstr>Arial</vt:lpstr>
      <vt:lpstr>Calibri</vt:lpstr>
      <vt:lpstr>Times New Roman</vt:lpstr>
      <vt:lpstr>Wingdings</vt:lpstr>
      <vt:lpstr>kyoto</vt:lpstr>
      <vt:lpstr> なぜ、いまオーガニックが大事なのか？ フードテクでなくても ちゃんと安全な 食で自給できる</vt:lpstr>
      <vt:lpstr>PowerPoint プレゼンテーション</vt:lpstr>
      <vt:lpstr>自己紹介～農業の原点は茨城県</vt:lpstr>
      <vt:lpstr>有機給食は価値がないのか？</vt:lpstr>
      <vt:lpstr>PowerPoint プレゼンテーション</vt:lpstr>
      <vt:lpstr>精密な印象と裏腹のジャイアン</vt:lpstr>
      <vt:lpstr>自然への畏敬=腸内細菌</vt:lpstr>
      <vt:lpstr>世界とズレる日本の情報</vt:lpstr>
      <vt:lpstr>ムーンショット計画</vt:lpstr>
      <vt:lpstr>失敗の研究と日本社会</vt:lpstr>
      <vt:lpstr>農薬散布で害虫が増す</vt:lpstr>
      <vt:lpstr>生物多様性=無農薬が可能</vt:lpstr>
      <vt:lpstr>PowerPoint プレゼンテーション</vt:lpstr>
      <vt:lpstr>PowerPoint プレゼンテーション</vt:lpstr>
      <vt:lpstr>ハワード卿とレディイブの予言</vt:lpstr>
      <vt:lpstr>窒素肥料よりも炭素源</vt:lpstr>
      <vt:lpstr>土壌団粒構造</vt:lpstr>
      <vt:lpstr>窒素の枯渇とニトロゲナーゼ</vt:lpstr>
      <vt:lpstr>カーボン農業最前線</vt:lpstr>
      <vt:lpstr>PowerPoint プレゼンテーション</vt:lpstr>
      <vt:lpstr>PowerPoint プレゼンテーション</vt:lpstr>
      <vt:lpstr>健全な植物はタネで決まる</vt:lpstr>
      <vt:lpstr>ワン・ヘルスとハワード卿</vt:lpstr>
      <vt:lpstr>無菌は不自然</vt:lpstr>
      <vt:lpstr>有機ならアレルギーにかからない</vt:lpstr>
      <vt:lpstr>食物繊維の価値と脂肪の矛盾</vt:lpstr>
      <vt:lpstr>マメと穀類をセット＝理想的アミノ酸</vt:lpstr>
      <vt:lpstr>伝統食と風土食の知恵</vt:lpstr>
      <vt:lpstr>プラネタリーヘルスダイエット</vt:lpstr>
      <vt:lpstr>なぜ、矛盾する健康法で成果が？</vt:lpstr>
      <vt:lpstr>PowerPoint プレゼンテーション</vt:lpstr>
      <vt:lpstr>食と健康の一億年史　</vt:lpstr>
      <vt:lpstr>世界は複雑系</vt:lpstr>
      <vt:lpstr>PowerPoint プレゼンテーション</vt:lpstr>
      <vt:lpstr>生命への畏敬～コケの秘密</vt:lpstr>
      <vt:lpstr>国連食料システムサミットの矛盾</vt:lpstr>
      <vt:lpstr>WTO廃止連帯経済と脱経済成長</vt:lpstr>
      <vt:lpstr>食と農から世界を変える</vt:lpstr>
      <vt:lpstr>食と農から世界を変える</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吉田　太郎</dc:creator>
  <cp:lastModifiedBy>吉田太郎</cp:lastModifiedBy>
  <cp:revision>949</cp:revision>
  <cp:lastPrinted>2021-12-01T06:52:02Z</cp:lastPrinted>
  <dcterms:created xsi:type="dcterms:W3CDTF">2010-08-14T00:55:39Z</dcterms:created>
  <dcterms:modified xsi:type="dcterms:W3CDTF">2025-07-01T02:47:25Z</dcterms:modified>
</cp:coreProperties>
</file>